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media/image13.jpg" ContentType="image/jp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44.jpg" ContentType="image/jpg"/>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93281" r:id="rId4"/>
    <p:sldMasterId id="2147493283" r:id="rId5"/>
  </p:sldMasterIdLst>
  <p:notesMasterIdLst>
    <p:notesMasterId r:id="rId32"/>
  </p:notesMasterIdLst>
  <p:handoutMasterIdLst>
    <p:handoutMasterId r:id="rId33"/>
  </p:handoutMasterIdLst>
  <p:sldIdLst>
    <p:sldId id="257" r:id="rId6"/>
    <p:sldId id="426" r:id="rId7"/>
    <p:sldId id="259" r:id="rId8"/>
    <p:sldId id="260" r:id="rId9"/>
    <p:sldId id="418" r:id="rId10"/>
    <p:sldId id="428" r:id="rId11"/>
    <p:sldId id="421" r:id="rId12"/>
    <p:sldId id="261" r:id="rId13"/>
    <p:sldId id="292" r:id="rId14"/>
    <p:sldId id="291" r:id="rId15"/>
    <p:sldId id="269" r:id="rId16"/>
    <p:sldId id="294" r:id="rId17"/>
    <p:sldId id="422" r:id="rId18"/>
    <p:sldId id="429" r:id="rId19"/>
    <p:sldId id="430" r:id="rId20"/>
    <p:sldId id="285" r:id="rId21"/>
    <p:sldId id="423" r:id="rId22"/>
    <p:sldId id="276" r:id="rId23"/>
    <p:sldId id="274" r:id="rId24"/>
    <p:sldId id="295" r:id="rId25"/>
    <p:sldId id="287" r:id="rId26"/>
    <p:sldId id="288" r:id="rId27"/>
    <p:sldId id="290" r:id="rId28"/>
    <p:sldId id="275" r:id="rId29"/>
    <p:sldId id="427" r:id="rId30"/>
    <p:sldId id="280"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8DDC4AB-D2A8-47A7-8398-F07789E42905}">
          <p14:sldIdLst>
            <p14:sldId id="257"/>
            <p14:sldId id="426"/>
            <p14:sldId id="259"/>
            <p14:sldId id="260"/>
            <p14:sldId id="418"/>
            <p14:sldId id="428"/>
            <p14:sldId id="421"/>
            <p14:sldId id="261"/>
            <p14:sldId id="292"/>
            <p14:sldId id="291"/>
            <p14:sldId id="269"/>
            <p14:sldId id="294"/>
            <p14:sldId id="422"/>
            <p14:sldId id="429"/>
            <p14:sldId id="430"/>
            <p14:sldId id="285"/>
            <p14:sldId id="423"/>
            <p14:sldId id="276"/>
            <p14:sldId id="274"/>
            <p14:sldId id="295"/>
            <p14:sldId id="287"/>
            <p14:sldId id="288"/>
            <p14:sldId id="290"/>
            <p14:sldId id="275"/>
            <p14:sldId id="427"/>
            <p14:sldId id="280"/>
          </p14:sldIdLst>
        </p14:section>
      </p14:sectionLst>
    </p:ext>
    <p:ext uri="{EFAFB233-063F-42B5-8137-9DF3F51BA10A}">
      <p15:sldGuideLst xmlns:p15="http://schemas.microsoft.com/office/powerpoint/2012/main">
        <p15:guide id="1" orient="horz" pos="2880" userDrawn="1">
          <p15:clr>
            <a:srgbClr val="A4A3A4"/>
          </p15:clr>
        </p15:guide>
        <p15:guide id="2" pos="484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MICHAEL CHITI" initials="MC" lastIdx="2" clrIdx="0">
    <p:extLst>
      <p:ext uri="{19B8F6BF-5375-455C-9EA6-DF929625EA0E}">
        <p15:presenceInfo xmlns:p15="http://schemas.microsoft.com/office/powerpoint/2012/main" userId="MICHAEL CHIT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E0F2"/>
    <a:srgbClr val="000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296" autoAdjust="0"/>
  </p:normalViewPr>
  <p:slideViewPr>
    <p:cSldViewPr>
      <p:cViewPr varScale="1">
        <p:scale>
          <a:sx n="104" d="100"/>
          <a:sy n="104" d="100"/>
        </p:scale>
        <p:origin x="1860" y="114"/>
      </p:cViewPr>
      <p:guideLst>
        <p:guide orient="horz" pos="2880"/>
        <p:guide pos="4848"/>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120" d="100"/>
          <a:sy n="120" d="100"/>
        </p:scale>
        <p:origin x="246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5"/>
            <a:ext cx="3038319" cy="46535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887" y="5"/>
            <a:ext cx="3038319" cy="465357"/>
          </a:xfrm>
          <a:prstGeom prst="rect">
            <a:avLst/>
          </a:prstGeom>
        </p:spPr>
        <p:txBody>
          <a:bodyPr vert="horz" lIns="91440" tIns="45720" rIns="91440" bIns="45720" rtlCol="0"/>
          <a:lstStyle>
            <a:lvl1pPr algn="r">
              <a:defRPr sz="1200"/>
            </a:lvl1pPr>
          </a:lstStyle>
          <a:p>
            <a:fld id="{B2A6E3E1-B8CD-4CDB-9EF1-9D14C6772F70}" type="datetimeFigureOut">
              <a:rPr lang="en-US" smtClean="0"/>
              <a:t>3/17/2025</a:t>
            </a:fld>
            <a:endParaRPr lang="en-US" dirty="0"/>
          </a:p>
        </p:txBody>
      </p:sp>
      <p:sp>
        <p:nvSpPr>
          <p:cNvPr id="4" name="Footer Placeholder 3"/>
          <p:cNvSpPr>
            <a:spLocks noGrp="1"/>
          </p:cNvSpPr>
          <p:nvPr>
            <p:ph type="ftr" sz="quarter" idx="2"/>
          </p:nvPr>
        </p:nvSpPr>
        <p:spPr>
          <a:xfrm>
            <a:off x="2" y="8831048"/>
            <a:ext cx="3038319" cy="46535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887" y="8831048"/>
            <a:ext cx="3038319" cy="465357"/>
          </a:xfrm>
          <a:prstGeom prst="rect">
            <a:avLst/>
          </a:prstGeom>
        </p:spPr>
        <p:txBody>
          <a:bodyPr vert="horz" lIns="91440" tIns="45720" rIns="91440" bIns="45720" rtlCol="0" anchor="b"/>
          <a:lstStyle>
            <a:lvl1pPr algn="r">
              <a:defRPr sz="1200"/>
            </a:lvl1pPr>
          </a:lstStyle>
          <a:p>
            <a:fld id="{A045C5CA-8098-43DF-80AC-B05975BA0256}" type="slidenum">
              <a:rPr lang="en-US" smtClean="0"/>
              <a:t>‹#›</a:t>
            </a:fld>
            <a:endParaRPr lang="en-US" dirty="0"/>
          </a:p>
        </p:txBody>
      </p:sp>
    </p:spTree>
    <p:extLst>
      <p:ext uri="{BB962C8B-B14F-4D97-AF65-F5344CB8AC3E}">
        <p14:creationId xmlns:p14="http://schemas.microsoft.com/office/powerpoint/2010/main" val="36864374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7840" cy="466972"/>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1345" y="0"/>
            <a:ext cx="3037840" cy="466972"/>
          </a:xfrm>
          <a:prstGeom prst="rect">
            <a:avLst/>
          </a:prstGeom>
        </p:spPr>
        <p:txBody>
          <a:bodyPr vert="horz" lIns="93177" tIns="46589" rIns="93177" bIns="46589" rtlCol="0"/>
          <a:lstStyle>
            <a:lvl1pPr algn="r">
              <a:defRPr sz="1200"/>
            </a:lvl1pPr>
          </a:lstStyle>
          <a:p>
            <a:fld id="{4EA0E15E-C2CE-4AD7-BE6D-FD94EDB7D319}" type="datetimeFigureOut">
              <a:rPr lang="en-US" smtClean="0"/>
              <a:t>3/17/2025</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73894"/>
            <a:ext cx="5608320" cy="366045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29435"/>
            <a:ext cx="3037840" cy="466971"/>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345" y="8829435"/>
            <a:ext cx="3037840" cy="466971"/>
          </a:xfrm>
          <a:prstGeom prst="rect">
            <a:avLst/>
          </a:prstGeom>
        </p:spPr>
        <p:txBody>
          <a:bodyPr vert="horz" lIns="93177" tIns="46589" rIns="93177" bIns="46589" rtlCol="0" anchor="b"/>
          <a:lstStyle>
            <a:lvl1pPr algn="r">
              <a:defRPr sz="1200"/>
            </a:lvl1pPr>
          </a:lstStyle>
          <a:p>
            <a:fld id="{315636A4-CE80-4CFA-B06F-891448918DA5}" type="slidenum">
              <a:rPr lang="en-US" smtClean="0"/>
              <a:t>‹#›</a:t>
            </a:fld>
            <a:endParaRPr lang="en-US" dirty="0"/>
          </a:p>
        </p:txBody>
      </p:sp>
    </p:spTree>
    <p:extLst>
      <p:ext uri="{BB962C8B-B14F-4D97-AF65-F5344CB8AC3E}">
        <p14:creationId xmlns:p14="http://schemas.microsoft.com/office/powerpoint/2010/main" val="16530319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dvidshub.net/video/6004"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dvidshub.net/video/600433/t-cloc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a:buSzPct val="80000"/>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C5CD7065-CD7B-4102-9406-8B7C220DAEE8}" type="slidenum">
              <a:rPr lang="en-US" smtClean="0"/>
              <a:t>3</a:t>
            </a:fld>
            <a:endParaRPr lang="en-US" dirty="0"/>
          </a:p>
        </p:txBody>
      </p:sp>
    </p:spTree>
    <p:extLst>
      <p:ext uri="{BB962C8B-B14F-4D97-AF65-F5344CB8AC3E}">
        <p14:creationId xmlns:p14="http://schemas.microsoft.com/office/powerpoint/2010/main" val="1270006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ea typeface="ＭＳ Ｐゴシック" pitchFamily="34" charset="-128"/>
              </a:rPr>
              <a:t>Used</a:t>
            </a:r>
            <a:r>
              <a:rPr lang="en-US" baseline="0" dirty="0">
                <a:ea typeface="ＭＳ Ｐゴシック" pitchFamily="34" charset="-128"/>
              </a:rPr>
              <a:t> as management tools on future guidance and funding</a:t>
            </a:r>
          </a:p>
          <a:p>
            <a:pPr marL="174708" indent="-174708" defTabSz="931774">
              <a:buFont typeface="Arial" panose="020B0604020202020204" pitchFamily="34" charset="0"/>
              <a:buChar char="•"/>
              <a:defRPr/>
            </a:pPr>
            <a:r>
              <a:rPr lang="en-US" dirty="0">
                <a:latin typeface="Arial" panose="020B0604020202020204" pitchFamily="34" charset="0"/>
                <a:cs typeface="Arial" panose="020B0604020202020204" pitchFamily="34" charset="0"/>
              </a:rPr>
              <a:t>Request for training &amp; briefing credit accomplished through MUSTT, approved by MSR</a:t>
            </a:r>
          </a:p>
          <a:p>
            <a:pPr marL="174708" indent="-174708">
              <a:buFont typeface="Arial" panose="020B0604020202020204" pitchFamily="34" charset="0"/>
              <a:buChar char="•"/>
            </a:pPr>
            <a:endParaRPr lang="en-US" baseline="0" dirty="0">
              <a:ea typeface="ＭＳ Ｐゴシック" pitchFamily="34" charset="-128"/>
            </a:endParaRP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Motorcycle Unit Safety Tracking Tool (MUSTT)</a:t>
            </a:r>
          </a:p>
          <a:p>
            <a:pPr marL="174708" indent="-174708">
              <a:buFont typeface="Arial" panose="020B0604020202020204" pitchFamily="34" charset="0"/>
              <a:buChar char="•"/>
            </a:pP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C5CD7065-CD7B-4102-9406-8B7C220DAEE8}" type="slidenum">
              <a:rPr lang="en-US" smtClean="0"/>
              <a:t>16</a:t>
            </a:fld>
            <a:endParaRPr lang="en-US" dirty="0"/>
          </a:p>
        </p:txBody>
      </p:sp>
    </p:spTree>
    <p:extLst>
      <p:ext uri="{BB962C8B-B14F-4D97-AF65-F5344CB8AC3E}">
        <p14:creationId xmlns:p14="http://schemas.microsoft.com/office/powerpoint/2010/main" val="41299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ea typeface="ＭＳ Ｐゴシック" pitchFamily="34" charset="-128"/>
              </a:rPr>
              <a:t>673 MSG Commander determines</a:t>
            </a:r>
            <a:r>
              <a:rPr lang="en-US" baseline="0" dirty="0">
                <a:ea typeface="ＭＳ Ｐゴシック" pitchFamily="34" charset="-128"/>
              </a:rPr>
              <a:t> when road conditions go green for on base riding.</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C5CD7065-CD7B-4102-9406-8B7C220DAEE8}" type="slidenum">
              <a:rPr lang="en-US" smtClean="0"/>
              <a:t>17</a:t>
            </a:fld>
            <a:endParaRPr lang="en-US" dirty="0"/>
          </a:p>
        </p:txBody>
      </p:sp>
    </p:spTree>
    <p:extLst>
      <p:ext uri="{BB962C8B-B14F-4D97-AF65-F5344CB8AC3E}">
        <p14:creationId xmlns:p14="http://schemas.microsoft.com/office/powerpoint/2010/main" val="1515845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3846D-FA88-B32D-793F-D242636537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7C1EFE-3705-3CE9-18FB-7A4B52A1FFA4}"/>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037843A3-F705-9F39-69A0-251F0D326B51}"/>
              </a:ext>
            </a:extLst>
          </p:cNvPr>
          <p:cNvSpPr>
            <a:spLocks noGrp="1"/>
          </p:cNvSpPr>
          <p:nvPr>
            <p:ph type="body" idx="1"/>
          </p:nvPr>
        </p:nvSpPr>
        <p:spPr/>
        <p:txBody>
          <a:bodyPr/>
          <a:lstStyle/>
          <a:p>
            <a:pPr marL="174708" indent="-174708">
              <a:buFont typeface="Arial" panose="020B0604020202020204" pitchFamily="34" charset="0"/>
              <a:buChar char="•"/>
            </a:pPr>
            <a:r>
              <a:rPr lang="en-US" dirty="0">
                <a:ea typeface="ＭＳ Ｐゴシック" pitchFamily="34" charset="-128"/>
              </a:rPr>
              <a:t>Be mindful of areas</a:t>
            </a:r>
            <a:r>
              <a:rPr lang="en-US" baseline="0" dirty="0">
                <a:ea typeface="ＭＳ Ｐゴシック" pitchFamily="34" charset="-128"/>
              </a:rPr>
              <a:t> without cellphone service availability.</a:t>
            </a:r>
            <a:endParaRPr lang="en-US" dirty="0">
              <a:ea typeface="ＭＳ Ｐゴシック" pitchFamily="34" charset="-128"/>
            </a:endParaRPr>
          </a:p>
          <a:p>
            <a:endParaRPr lang="en-US" dirty="0">
              <a:ea typeface="ＭＳ Ｐゴシック" pitchFamily="34" charset="-128"/>
            </a:endParaRPr>
          </a:p>
          <a:p>
            <a:pPr marL="174708" indent="-174708">
              <a:buFont typeface="Arial" panose="020B0604020202020204" pitchFamily="34" charset="0"/>
              <a:buChar char="•"/>
            </a:pPr>
            <a:r>
              <a:rPr lang="en-US" dirty="0">
                <a:ea typeface="ＭＳ Ｐゴシック" pitchFamily="34" charset="-128"/>
              </a:rPr>
              <a:t>Weather could become</a:t>
            </a:r>
            <a:r>
              <a:rPr lang="en-US" baseline="0" dirty="0">
                <a:ea typeface="ＭＳ Ｐゴシック" pitchFamily="34" charset="-128"/>
              </a:rPr>
              <a:t> a factor while out riding. Do you have the right gear?</a:t>
            </a:r>
            <a:r>
              <a:rPr lang="en-US" dirty="0">
                <a:ea typeface="ＭＳ Ｐゴシック" pitchFamily="34" charset="-128"/>
              </a:rPr>
              <a:t> </a:t>
            </a:r>
          </a:p>
          <a:p>
            <a:endParaRPr lang="en-US" dirty="0"/>
          </a:p>
        </p:txBody>
      </p:sp>
      <p:sp>
        <p:nvSpPr>
          <p:cNvPr id="4" name="Slide Number Placeholder 3">
            <a:extLst>
              <a:ext uri="{FF2B5EF4-FFF2-40B4-BE49-F238E27FC236}">
                <a16:creationId xmlns:a16="http://schemas.microsoft.com/office/drawing/2014/main" id="{355041A0-ECE4-BA93-2BD7-CBA035C47F63}"/>
              </a:ext>
            </a:extLst>
          </p:cNvPr>
          <p:cNvSpPr>
            <a:spLocks noGrp="1"/>
          </p:cNvSpPr>
          <p:nvPr>
            <p:ph type="sldNum" sz="quarter" idx="10"/>
          </p:nvPr>
        </p:nvSpPr>
        <p:spPr/>
        <p:txBody>
          <a:bodyPr/>
          <a:lstStyle/>
          <a:p>
            <a:fld id="{C5CD7065-CD7B-4102-9406-8B7C220DAEE8}" type="slidenum">
              <a:rPr lang="en-US" smtClean="0"/>
              <a:t>18</a:t>
            </a:fld>
            <a:endParaRPr lang="en-US" dirty="0"/>
          </a:p>
        </p:txBody>
      </p:sp>
    </p:spTree>
    <p:extLst>
      <p:ext uri="{BB962C8B-B14F-4D97-AF65-F5344CB8AC3E}">
        <p14:creationId xmlns:p14="http://schemas.microsoft.com/office/powerpoint/2010/main" val="2869751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a:p>
            <a:r>
              <a:rPr lang="en-US" dirty="0"/>
              <a:t>AFSEC motorcycle safety videos with Dr. Love </a:t>
            </a:r>
          </a:p>
          <a:p>
            <a:pPr marL="12941"/>
            <a:endParaRPr lang="en-US" spc="-10" dirty="0">
              <a:solidFill>
                <a:srgbClr val="CCCCFF"/>
              </a:solidFill>
              <a:uFill>
                <a:solidFill>
                  <a:srgbClr val="CCCCFF"/>
                </a:solidFill>
              </a:uFill>
              <a:latin typeface="Arial"/>
              <a:cs typeface="Arial"/>
              <a:hlinkClick r:id="rId3"/>
            </a:endParaRPr>
          </a:p>
          <a:p>
            <a:pPr marL="12941"/>
            <a:r>
              <a:rPr lang="en-US" u="sng" spc="-10" dirty="0">
                <a:solidFill>
                  <a:srgbClr val="CCCCFF"/>
                </a:solidFill>
                <a:uFill>
                  <a:solidFill>
                    <a:srgbClr val="CCCCFF"/>
                  </a:solidFill>
                </a:uFill>
                <a:latin typeface="Arial"/>
                <a:cs typeface="Arial"/>
                <a:hlinkClick r:id="rId3"/>
              </a:rPr>
              <a:t>https://www.dvidshub.net/video/6004</a:t>
            </a:r>
            <a:r>
              <a:rPr lang="en-US" u="sng" spc="-10" dirty="0">
                <a:solidFill>
                  <a:srgbClr val="CCCCFF"/>
                </a:solidFill>
                <a:uFill>
                  <a:solidFill>
                    <a:srgbClr val="CCCCFF"/>
                  </a:solidFill>
                </a:uFill>
                <a:latin typeface="Arial"/>
                <a:cs typeface="Arial"/>
                <a:hlinkClick r:id="rId4"/>
              </a:rPr>
              <a:t>33/t-clocs</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C5CD7065-CD7B-4102-9406-8B7C220DAEE8}" type="slidenum">
              <a:rPr lang="en-US" smtClean="0"/>
              <a:t>19</a:t>
            </a:fld>
            <a:endParaRPr lang="en-US" dirty="0"/>
          </a:p>
        </p:txBody>
      </p:sp>
    </p:spTree>
    <p:extLst>
      <p:ext uri="{BB962C8B-B14F-4D97-AF65-F5344CB8AC3E}">
        <p14:creationId xmlns:p14="http://schemas.microsoft.com/office/powerpoint/2010/main" val="2902243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During the Construction season it is not uncommon to see loose rocks, gravel,</a:t>
            </a:r>
            <a:r>
              <a:rPr lang="en-US" baseline="0" dirty="0"/>
              <a:t> sand and other construction debris and tools on the highway, residential streets and parking lots.  </a:t>
            </a:r>
          </a:p>
          <a:p>
            <a:pPr marL="174708" indent="-174708">
              <a:buFont typeface="Arial" panose="020B0604020202020204" pitchFamily="34" charset="0"/>
              <a:buChar char="•"/>
            </a:pPr>
            <a:r>
              <a:rPr lang="en-US" baseline="0" dirty="0"/>
              <a:t>Road crews are usually out as soon as the thaw starts so keep an eye for them especially going around blind curves.</a:t>
            </a:r>
          </a:p>
          <a:p>
            <a:pPr marL="174708" indent="-174708">
              <a:buFont typeface="Arial" panose="020B0604020202020204" pitchFamily="34" charset="0"/>
              <a:buChar char="•"/>
            </a:pPr>
            <a:endParaRPr lang="en-US" dirty="0"/>
          </a:p>
          <a:p>
            <a:pPr marL="642213" lvl="1" indent="-176326"/>
            <a:endParaRPr lang="en-US" sz="9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C5CD7065-CD7B-4102-9406-8B7C220DAEE8}" type="slidenum">
              <a:rPr lang="en-US" smtClean="0"/>
              <a:t>21</a:t>
            </a:fld>
            <a:endParaRPr lang="en-US" dirty="0"/>
          </a:p>
        </p:txBody>
      </p:sp>
    </p:spTree>
    <p:extLst>
      <p:ext uri="{BB962C8B-B14F-4D97-AF65-F5344CB8AC3E}">
        <p14:creationId xmlns:p14="http://schemas.microsoft.com/office/powerpoint/2010/main" val="4120120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dirty="0">
                <a:latin typeface="Calibri" panose="020F0502020204030204" pitchFamily="34" charset="0"/>
                <a:cs typeface="Calibri" panose="020F0502020204030204" pitchFamily="34" charset="0"/>
              </a:rPr>
              <a:t>Areas of interest and common traffic and tourist buildup:</a:t>
            </a:r>
          </a:p>
          <a:p>
            <a:pPr marL="349415" indent="-349415">
              <a:buFont typeface="Arial" panose="020B0604020202020204" pitchFamily="34" charset="0"/>
              <a:buChar char="•"/>
            </a:pPr>
            <a:r>
              <a:rPr lang="en-US" dirty="0">
                <a:latin typeface="Calibri" panose="020F0502020204030204" pitchFamily="34" charset="0"/>
                <a:cs typeface="Calibri" panose="020F0502020204030204" pitchFamily="34" charset="0"/>
              </a:rPr>
              <a:t>Seward Hwy: Girdwood to Seward and Bridge near Whittier turnoff </a:t>
            </a:r>
          </a:p>
          <a:p>
            <a:pPr marL="349415" indent="-349415">
              <a:buFont typeface="Arial" panose="020B0604020202020204" pitchFamily="34" charset="0"/>
              <a:buChar char="•"/>
            </a:pPr>
            <a:r>
              <a:rPr lang="en-US" dirty="0">
                <a:latin typeface="Calibri" panose="020F0502020204030204" pitchFamily="34" charset="0"/>
                <a:cs typeface="Calibri" panose="020F0502020204030204" pitchFamily="34" charset="0"/>
              </a:rPr>
              <a:t>Richardson and Parks Hwy: Talkeetna, Denali National Park, Hurricane Gulch Bridge and Susitna River Bridge</a:t>
            </a:r>
          </a:p>
          <a:p>
            <a:pPr marL="349415" indent="-349415">
              <a:buFont typeface="Arial" panose="020B0604020202020204" pitchFamily="34" charset="0"/>
              <a:buChar char="•"/>
            </a:pPr>
            <a:r>
              <a:rPr lang="en-US" dirty="0">
                <a:latin typeface="Calibri" panose="020F0502020204030204" pitchFamily="34" charset="0"/>
                <a:cs typeface="Calibri" panose="020F0502020204030204" pitchFamily="34" charset="0"/>
              </a:rPr>
              <a:t>Tourists: Distracted drivers and pedestrians</a:t>
            </a:r>
          </a:p>
          <a:p>
            <a:endParaRPr lang="en-US" dirty="0"/>
          </a:p>
        </p:txBody>
      </p:sp>
      <p:sp>
        <p:nvSpPr>
          <p:cNvPr id="4" name="Slide Number Placeholder 3"/>
          <p:cNvSpPr>
            <a:spLocks noGrp="1"/>
          </p:cNvSpPr>
          <p:nvPr>
            <p:ph type="sldNum" sz="quarter" idx="10"/>
          </p:nvPr>
        </p:nvSpPr>
        <p:spPr/>
        <p:txBody>
          <a:bodyPr/>
          <a:lstStyle/>
          <a:p>
            <a:fld id="{C5CD7065-CD7B-4102-9406-8B7C220DAEE8}" type="slidenum">
              <a:rPr lang="en-US" smtClean="0"/>
              <a:t>22</a:t>
            </a:fld>
            <a:endParaRPr lang="en-US" dirty="0"/>
          </a:p>
        </p:txBody>
      </p:sp>
    </p:spTree>
    <p:extLst>
      <p:ext uri="{BB962C8B-B14F-4D97-AF65-F5344CB8AC3E}">
        <p14:creationId xmlns:p14="http://schemas.microsoft.com/office/powerpoint/2010/main" val="3054309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a:ea typeface="ＭＳ Ｐゴシック" pitchFamily="34" charset="-128"/>
              </a:rPr>
              <a:t>Report potholes on base by calling 552-2994 or 2995</a:t>
            </a:r>
          </a:p>
          <a:p>
            <a:endParaRPr lang="en-US" dirty="0"/>
          </a:p>
        </p:txBody>
      </p:sp>
      <p:sp>
        <p:nvSpPr>
          <p:cNvPr id="4" name="Slide Number Placeholder 3"/>
          <p:cNvSpPr>
            <a:spLocks noGrp="1"/>
          </p:cNvSpPr>
          <p:nvPr>
            <p:ph type="sldNum" sz="quarter" idx="10"/>
          </p:nvPr>
        </p:nvSpPr>
        <p:spPr/>
        <p:txBody>
          <a:bodyPr/>
          <a:lstStyle/>
          <a:p>
            <a:fld id="{C5CD7065-CD7B-4102-9406-8B7C220DAEE8}" type="slidenum">
              <a:rPr lang="en-US" smtClean="0"/>
              <a:t>23</a:t>
            </a:fld>
            <a:endParaRPr lang="en-US" dirty="0"/>
          </a:p>
        </p:txBody>
      </p:sp>
    </p:spTree>
    <p:extLst>
      <p:ext uri="{BB962C8B-B14F-4D97-AF65-F5344CB8AC3E}">
        <p14:creationId xmlns:p14="http://schemas.microsoft.com/office/powerpoint/2010/main" val="815995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Plan your route, know</a:t>
            </a:r>
            <a:r>
              <a:rPr lang="en-US" baseline="0" dirty="0"/>
              <a:t> were all the fuel spots are and the distances between them.  If you don’t already have one, you may even what to pickup a copy of the </a:t>
            </a:r>
            <a:r>
              <a:rPr lang="en-US" b="1" baseline="0" dirty="0"/>
              <a:t>Milepost </a:t>
            </a:r>
            <a:r>
              <a:rPr lang="en-US" baseline="0" dirty="0"/>
              <a:t>and use it to help plan your route.  Phone numbers to some of the gas station/convenience stores call found in it,  call ahead to see if they are ever open for business yet.  Some of the mom &amp; pop stores do not open until late May early June and are closed by the end of September.</a:t>
            </a:r>
            <a:endParaRPr lang="en-US" dirty="0"/>
          </a:p>
          <a:p>
            <a:endParaRPr lang="en-US" dirty="0"/>
          </a:p>
          <a:p>
            <a:pPr marL="174708" indent="-174708">
              <a:buFont typeface="Arial" panose="020B0604020202020204" pitchFamily="34" charset="0"/>
              <a:buChar char="•"/>
            </a:pPr>
            <a:r>
              <a:rPr lang="en-US" dirty="0"/>
              <a:t>The longer hours of daylight will most likely disrupt your sleep cycle for a few weeks to a month, not to mention inevitably someone in your neighborhood will lose</a:t>
            </a:r>
            <a:r>
              <a:rPr lang="en-US" baseline="0" dirty="0"/>
              <a:t> track of what time it is and start mowing there lawn at 10 o'clock at night.</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When group riding leave your self enough room between you and the bike in front of you, this allows you more time to see and take appropriate measures to avoid hazards.</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dirty="0"/>
              <a:t>Reference: AFI 90-802 &amp; AFI 91-207 para 3.4.3.</a:t>
            </a:r>
          </a:p>
          <a:p>
            <a:endParaRPr lang="en-US" dirty="0"/>
          </a:p>
        </p:txBody>
      </p:sp>
      <p:sp>
        <p:nvSpPr>
          <p:cNvPr id="4" name="Slide Number Placeholder 3"/>
          <p:cNvSpPr>
            <a:spLocks noGrp="1"/>
          </p:cNvSpPr>
          <p:nvPr>
            <p:ph type="sldNum" sz="quarter" idx="10"/>
          </p:nvPr>
        </p:nvSpPr>
        <p:spPr/>
        <p:txBody>
          <a:bodyPr/>
          <a:lstStyle/>
          <a:p>
            <a:fld id="{C5CD7065-CD7B-4102-9406-8B7C220DAEE8}" type="slidenum">
              <a:rPr lang="en-US" smtClean="0"/>
              <a:t>24</a:t>
            </a:fld>
            <a:endParaRPr lang="en-US" dirty="0"/>
          </a:p>
        </p:txBody>
      </p:sp>
    </p:spTree>
    <p:extLst>
      <p:ext uri="{BB962C8B-B14F-4D97-AF65-F5344CB8AC3E}">
        <p14:creationId xmlns:p14="http://schemas.microsoft.com/office/powerpoint/2010/main" val="1966238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fld id="{C5CD7065-CD7B-4102-9406-8B7C220DAEE8}" type="slidenum">
              <a:rPr lang="en-US" smtClean="0"/>
              <a:t>26</a:t>
            </a:fld>
            <a:endParaRPr lang="en-US" dirty="0"/>
          </a:p>
        </p:txBody>
      </p:sp>
    </p:spTree>
    <p:extLst>
      <p:ext uri="{BB962C8B-B14F-4D97-AF65-F5344CB8AC3E}">
        <p14:creationId xmlns:p14="http://schemas.microsoft.com/office/powerpoint/2010/main" val="2758521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253853" indent="-292096">
              <a:spcBef>
                <a:spcPts val="1770"/>
              </a:spcBef>
              <a:buClr>
                <a:srgbClr val="151C77"/>
              </a:buClr>
              <a:buSzPct val="80000"/>
              <a:buFont typeface="Segoe UI Emoji"/>
              <a:buChar char="■"/>
              <a:tabLst>
                <a:tab pos="729251" algn="l"/>
              </a:tabLst>
            </a:pPr>
            <a:r>
              <a:rPr lang="en-US" sz="2000" b="1" spc="-5" dirty="0">
                <a:latin typeface="Times New Roman"/>
                <a:cs typeface="Times New Roman"/>
              </a:rPr>
              <a:t>DoDI 6055.04 Updates</a:t>
            </a:r>
            <a:r>
              <a:rPr lang="en-US" sz="2000" b="1" spc="15" dirty="0">
                <a:latin typeface="Times New Roman"/>
                <a:cs typeface="Times New Roman"/>
              </a:rPr>
              <a:t> </a:t>
            </a:r>
            <a:r>
              <a:rPr lang="en-US" sz="2000" b="1" spc="-10" dirty="0">
                <a:latin typeface="Times New Roman"/>
                <a:cs typeface="Times New Roman"/>
              </a:rPr>
              <a:t>include</a:t>
            </a:r>
            <a:endParaRPr lang="en-US" sz="2000" dirty="0">
              <a:latin typeface="Times New Roman"/>
              <a:cs typeface="Times New Roman"/>
            </a:endParaRPr>
          </a:p>
          <a:p>
            <a:pPr marL="605292" lvl="1" indent="-232095">
              <a:spcBef>
                <a:spcPts val="5"/>
              </a:spcBef>
              <a:buClr>
                <a:srgbClr val="151C77"/>
              </a:buClr>
              <a:buSzPct val="80000"/>
              <a:buFont typeface="Segoe UI Emoji"/>
              <a:buChar char="■"/>
              <a:tabLst>
                <a:tab pos="1080690" algn="l"/>
              </a:tabLst>
            </a:pPr>
            <a:r>
              <a:rPr lang="en-US" sz="2000" b="1" spc="-5" dirty="0">
                <a:latin typeface="Times New Roman"/>
                <a:cs typeface="Times New Roman"/>
              </a:rPr>
              <a:t>Motorcycle Operator </a:t>
            </a:r>
            <a:r>
              <a:rPr lang="en-US" sz="2000" b="1" spc="-25" dirty="0">
                <a:latin typeface="Times New Roman"/>
                <a:cs typeface="Times New Roman"/>
              </a:rPr>
              <a:t>Training </a:t>
            </a:r>
            <a:r>
              <a:rPr lang="en-US" sz="2000" b="1" spc="-5" dirty="0">
                <a:latin typeface="Times New Roman"/>
                <a:cs typeface="Times New Roman"/>
              </a:rPr>
              <a:t>Section </a:t>
            </a:r>
            <a:r>
              <a:rPr lang="en-US" sz="2000" b="1" dirty="0">
                <a:latin typeface="Times New Roman"/>
                <a:cs typeface="Times New Roman"/>
              </a:rPr>
              <a:t>2, </a:t>
            </a:r>
            <a:r>
              <a:rPr lang="en-US" sz="2000" b="1" spc="-5" dirty="0">
                <a:latin typeface="Times New Roman"/>
                <a:cs typeface="Times New Roman"/>
              </a:rPr>
              <a:t>table</a:t>
            </a:r>
            <a:r>
              <a:rPr lang="en-US" sz="2000" b="1" spc="-342" dirty="0">
                <a:latin typeface="Times New Roman"/>
                <a:cs typeface="Times New Roman"/>
              </a:rPr>
              <a:t> </a:t>
            </a:r>
            <a:r>
              <a:rPr lang="en-US" sz="2000" b="1" dirty="0">
                <a:latin typeface="Times New Roman"/>
                <a:cs typeface="Times New Roman"/>
              </a:rPr>
              <a:t>2.</a:t>
            </a:r>
            <a:endParaRPr lang="en-US" sz="2000" dirty="0">
              <a:latin typeface="Times New Roman"/>
              <a:cs typeface="Times New Roman"/>
            </a:endParaRPr>
          </a:p>
          <a:p>
            <a:pPr marL="605292" lvl="1" indent="-232095">
              <a:buClr>
                <a:srgbClr val="151C77"/>
              </a:buClr>
              <a:buSzPct val="80000"/>
              <a:buFont typeface="Segoe UI Emoji"/>
              <a:buChar char="■"/>
              <a:tabLst>
                <a:tab pos="1080690" algn="l"/>
              </a:tabLst>
            </a:pPr>
            <a:r>
              <a:rPr lang="en-US" sz="2000" b="1" spc="-5" dirty="0">
                <a:latin typeface="Times New Roman"/>
                <a:cs typeface="Times New Roman"/>
              </a:rPr>
              <a:t>Motorcycle Operator </a:t>
            </a:r>
            <a:r>
              <a:rPr lang="en-US" sz="2000" b="1" spc="-10" dirty="0">
                <a:latin typeface="Times New Roman"/>
                <a:cs typeface="Times New Roman"/>
              </a:rPr>
              <a:t>PPE: </a:t>
            </a:r>
            <a:r>
              <a:rPr lang="en-US" sz="2000" b="1" spc="-5" dirty="0">
                <a:latin typeface="Times New Roman"/>
                <a:cs typeface="Times New Roman"/>
              </a:rPr>
              <a:t>Section </a:t>
            </a:r>
            <a:r>
              <a:rPr lang="en-US" sz="2000" b="1" dirty="0">
                <a:latin typeface="Times New Roman"/>
                <a:cs typeface="Times New Roman"/>
              </a:rPr>
              <a:t>2, para. 3.3.,</a:t>
            </a:r>
            <a:r>
              <a:rPr lang="en-US" sz="2000" b="1" spc="-347" dirty="0">
                <a:latin typeface="Times New Roman"/>
                <a:cs typeface="Times New Roman"/>
              </a:rPr>
              <a:t> </a:t>
            </a:r>
            <a:r>
              <a:rPr lang="en-US" sz="2000" b="1" spc="-10" dirty="0">
                <a:latin typeface="Times New Roman"/>
                <a:cs typeface="Times New Roman"/>
              </a:rPr>
              <a:t>d.</a:t>
            </a:r>
          </a:p>
          <a:p>
            <a:pPr marL="130553" indent="-232095">
              <a:buClr>
                <a:srgbClr val="151C77"/>
              </a:buClr>
              <a:buSzPct val="80000"/>
              <a:buFont typeface="Segoe UI Emoji"/>
              <a:buChar char="■"/>
              <a:tabLst>
                <a:tab pos="1080690" algn="l"/>
              </a:tabLst>
            </a:pPr>
            <a:r>
              <a:rPr lang="en-US" sz="2000" b="1" spc="-10" dirty="0">
                <a:latin typeface="Times New Roman"/>
                <a:cs typeface="Times New Roman"/>
              </a:rPr>
              <a:t>AFI 91-207 Updates</a:t>
            </a:r>
          </a:p>
          <a:p>
            <a:pPr marL="605292" lvl="1" indent="-232095">
              <a:buClr>
                <a:srgbClr val="151C77"/>
              </a:buClr>
              <a:buSzPct val="80000"/>
              <a:buFont typeface="Segoe UI Emoji"/>
              <a:buChar char="■"/>
              <a:tabLst>
                <a:tab pos="1080690" algn="l"/>
              </a:tabLst>
            </a:pPr>
            <a:r>
              <a:rPr lang="en-US" sz="2000" b="1" spc="-10" dirty="0">
                <a:latin typeface="Times New Roman"/>
                <a:cs typeface="Times New Roman"/>
              </a:rPr>
              <a:t>PPE and Training requirements updated to DoDI 6055.04</a:t>
            </a:r>
          </a:p>
          <a:p>
            <a:endParaRPr lang="en-US" dirty="0"/>
          </a:p>
        </p:txBody>
      </p:sp>
      <p:sp>
        <p:nvSpPr>
          <p:cNvPr id="4" name="Slide Number Placeholder 3"/>
          <p:cNvSpPr>
            <a:spLocks noGrp="1"/>
          </p:cNvSpPr>
          <p:nvPr>
            <p:ph type="sldNum" sz="quarter" idx="10"/>
          </p:nvPr>
        </p:nvSpPr>
        <p:spPr/>
        <p:txBody>
          <a:bodyPr/>
          <a:lstStyle/>
          <a:p>
            <a:fld id="{C5CD7065-CD7B-4102-9406-8B7C220DAEE8}" type="slidenum">
              <a:rPr lang="en-US" smtClean="0"/>
              <a:t>4</a:t>
            </a:fld>
            <a:endParaRPr lang="en-US" dirty="0"/>
          </a:p>
        </p:txBody>
      </p:sp>
    </p:spTree>
    <p:extLst>
      <p:ext uri="{BB962C8B-B14F-4D97-AF65-F5344CB8AC3E}">
        <p14:creationId xmlns:p14="http://schemas.microsoft.com/office/powerpoint/2010/main" val="951652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Speed</a:t>
            </a:r>
          </a:p>
          <a:p>
            <a:r>
              <a:rPr lang="en-US" dirty="0"/>
              <a:t>- 19 operating sport bikes</a:t>
            </a:r>
          </a:p>
          <a:p>
            <a:r>
              <a:rPr lang="en-US" dirty="0"/>
              <a:t>- 18 Speeding</a:t>
            </a:r>
          </a:p>
          <a:p>
            <a:r>
              <a:rPr lang="en-US" dirty="0"/>
              <a:t>- 16 in excess of 25mph over limit</a:t>
            </a:r>
          </a:p>
          <a:p>
            <a:endParaRPr lang="en-US" dirty="0"/>
          </a:p>
          <a:p>
            <a:r>
              <a:rPr lang="en-US" dirty="0"/>
              <a:t>- 13 had incomplete or unknown training</a:t>
            </a:r>
          </a:p>
          <a:p>
            <a:r>
              <a:rPr lang="en-US" dirty="0"/>
              <a:t>- 12 Between 20-25 </a:t>
            </a:r>
            <a:r>
              <a:rPr lang="en-US" dirty="0" err="1"/>
              <a:t>yrs</a:t>
            </a:r>
            <a:r>
              <a:rPr lang="en-US" dirty="0"/>
              <a:t> old</a:t>
            </a:r>
          </a:p>
          <a:p>
            <a:r>
              <a:rPr lang="en-US" dirty="0"/>
              <a:t>- 10 not registered</a:t>
            </a:r>
          </a:p>
          <a:p>
            <a:endParaRPr lang="en-US" dirty="0"/>
          </a:p>
          <a:p>
            <a:r>
              <a:rPr lang="en-US" dirty="0"/>
              <a:t>- 7 Failed to negotiate a curve</a:t>
            </a:r>
          </a:p>
          <a:p>
            <a:r>
              <a:rPr lang="en-US" dirty="0"/>
              <a:t>- 7 involved intoxication</a:t>
            </a:r>
          </a:p>
          <a:p>
            <a:endParaRPr lang="en-US" dirty="0"/>
          </a:p>
          <a:p>
            <a:r>
              <a:rPr lang="en-US" dirty="0"/>
              <a:t>Sources:</a:t>
            </a:r>
            <a:r>
              <a:rPr lang="en-US" baseline="0" dirty="0"/>
              <a:t> Army and Air Safety Centers</a:t>
            </a:r>
          </a:p>
          <a:p>
            <a:pPr marL="639183" lvl="1" indent="-174708">
              <a:buFont typeface="Arial" panose="020B0604020202020204" pitchFamily="34" charset="0"/>
              <a:buChar char="•"/>
            </a:pPr>
            <a:r>
              <a:rPr lang="en-US" baseline="0" dirty="0"/>
              <a:t>safety.army.mil</a:t>
            </a:r>
          </a:p>
          <a:p>
            <a:pPr marL="639183" lvl="1" indent="-174708">
              <a:buFont typeface="Arial" panose="020B0604020202020204" pitchFamily="34" charset="0"/>
              <a:buChar char="•"/>
            </a:pPr>
            <a:r>
              <a:rPr lang="en-US" baseline="0" dirty="0"/>
              <a:t>safety.af.mil</a:t>
            </a:r>
            <a:endParaRPr lang="en-US" dirty="0"/>
          </a:p>
          <a:p>
            <a:endParaRPr lang="en-US" dirty="0"/>
          </a:p>
        </p:txBody>
      </p:sp>
      <p:sp>
        <p:nvSpPr>
          <p:cNvPr id="4" name="Slide Number Placeholder 3"/>
          <p:cNvSpPr>
            <a:spLocks noGrp="1"/>
          </p:cNvSpPr>
          <p:nvPr>
            <p:ph type="sldNum" sz="quarter" idx="10"/>
          </p:nvPr>
        </p:nvSpPr>
        <p:spPr/>
        <p:txBody>
          <a:bodyPr/>
          <a:lstStyle/>
          <a:p>
            <a:fld id="{C5CD7065-CD7B-4102-9406-8B7C220DAEE8}" type="slidenum">
              <a:rPr lang="en-US" smtClean="0"/>
              <a:t>5</a:t>
            </a:fld>
            <a:endParaRPr lang="en-US" dirty="0"/>
          </a:p>
        </p:txBody>
      </p:sp>
    </p:spTree>
    <p:extLst>
      <p:ext uri="{BB962C8B-B14F-4D97-AF65-F5344CB8AC3E}">
        <p14:creationId xmlns:p14="http://schemas.microsoft.com/office/powerpoint/2010/main" val="1000878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ea typeface="ＭＳ Ｐゴシック" pitchFamily="34" charset="-128"/>
              </a:rPr>
              <a:t>673 MSG Commander determines</a:t>
            </a:r>
            <a:r>
              <a:rPr lang="en-US" baseline="0" dirty="0">
                <a:ea typeface="ＭＳ Ｐゴシック" pitchFamily="34" charset="-128"/>
              </a:rPr>
              <a:t> when road conditions go green for on base riding.</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C5CD7065-CD7B-4102-9406-8B7C220DAEE8}" type="slidenum">
              <a:rPr lang="en-US" smtClean="0"/>
              <a:t>7</a:t>
            </a:fld>
            <a:endParaRPr lang="en-US" dirty="0"/>
          </a:p>
        </p:txBody>
      </p:sp>
    </p:spTree>
    <p:extLst>
      <p:ext uri="{BB962C8B-B14F-4D97-AF65-F5344CB8AC3E}">
        <p14:creationId xmlns:p14="http://schemas.microsoft.com/office/powerpoint/2010/main" val="2611845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ea typeface="ＭＳ Ｐゴシック" pitchFamily="34" charset="-128"/>
              </a:rPr>
              <a:t>673 MSG Commander determines</a:t>
            </a:r>
            <a:r>
              <a:rPr lang="en-US" baseline="0" dirty="0">
                <a:ea typeface="ＭＳ Ｐゴシック" pitchFamily="34" charset="-128"/>
              </a:rPr>
              <a:t> when road conditions go green for on base riding.</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C5CD7065-CD7B-4102-9406-8B7C220DAEE8}" type="slidenum">
              <a:rPr lang="en-US" smtClean="0"/>
              <a:t>8</a:t>
            </a:fld>
            <a:endParaRPr lang="en-US" dirty="0"/>
          </a:p>
        </p:txBody>
      </p:sp>
    </p:spTree>
    <p:extLst>
      <p:ext uri="{BB962C8B-B14F-4D97-AF65-F5344CB8AC3E}">
        <p14:creationId xmlns:p14="http://schemas.microsoft.com/office/powerpoint/2010/main" val="2088331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291179" indent="-291179">
              <a:buFont typeface="Arial" panose="020B0604020202020204" pitchFamily="34" charset="0"/>
              <a:buChar char="•"/>
            </a:pPr>
            <a:r>
              <a:rPr lang="en-US" dirty="0">
                <a:solidFill>
                  <a:srgbClr val="FF0000"/>
                </a:solidFill>
              </a:rPr>
              <a:t>Reference: DoDI 6055.04 (4)(f); AFI 91-207 para 4.4.2.; AR 385-10 Ch 11-7 (a)(5)</a:t>
            </a:r>
            <a:endParaRPr lang="en-US" dirty="0">
              <a:solidFill>
                <a:srgbClr val="FF0000"/>
              </a:solidFill>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C5CD7065-CD7B-4102-9406-8B7C220DAEE8}" type="slidenum">
              <a:rPr lang="en-US" smtClean="0"/>
              <a:t>9</a:t>
            </a:fld>
            <a:endParaRPr lang="en-US" dirty="0"/>
          </a:p>
        </p:txBody>
      </p:sp>
    </p:spTree>
    <p:extLst>
      <p:ext uri="{BB962C8B-B14F-4D97-AF65-F5344CB8AC3E}">
        <p14:creationId xmlns:p14="http://schemas.microsoft.com/office/powerpoint/2010/main" val="962744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291179" indent="-291179">
              <a:buFont typeface="Arial" panose="020B0604020202020204" pitchFamily="34" charset="0"/>
              <a:buChar char="•"/>
            </a:pPr>
            <a:r>
              <a:rPr lang="en-US" dirty="0">
                <a:solidFill>
                  <a:srgbClr val="FF0000"/>
                </a:solidFill>
              </a:rPr>
              <a:t>Reference: DoDI 6055.04 (4)(f); AFI 91-207 para 4.4.2.; AR 385-10 Ch 11-7 (a)(5)</a:t>
            </a:r>
          </a:p>
          <a:p>
            <a:pPr marL="291179" indent="-291179" defTabSz="931774">
              <a:buFont typeface="Arial" panose="020B0604020202020204" pitchFamily="34" charset="0"/>
              <a:buChar char="•"/>
              <a:defRPr/>
            </a:pPr>
            <a:r>
              <a:rPr lang="en-US" dirty="0">
                <a:latin typeface="Arial" panose="020B0604020202020204" pitchFamily="34" charset="0"/>
                <a:cs typeface="Arial" panose="020B0604020202020204" pitchFamily="34" charset="0"/>
              </a:rPr>
              <a:t>Courses can be completed anywhere as long as it is a service approved course. Contact the Installation Safety Office for a suitable substitute.</a:t>
            </a:r>
          </a:p>
          <a:p>
            <a:pPr marL="291179" indent="-291179">
              <a:buFont typeface="Arial" panose="020B0604020202020204" pitchFamily="34" charset="0"/>
              <a:buChar char="•"/>
            </a:pPr>
            <a:endParaRPr lang="en-US" dirty="0">
              <a:solidFill>
                <a:srgbClr val="FF0000"/>
              </a:solidFill>
              <a:ea typeface="ＭＳ Ｐゴシック" pitchFamily="34" charset="-128"/>
            </a:endParaRPr>
          </a:p>
          <a:p>
            <a:endParaRPr lang="en-US" dirty="0"/>
          </a:p>
          <a:p>
            <a:endParaRPr lang="en-US" dirty="0"/>
          </a:p>
        </p:txBody>
      </p:sp>
      <p:sp>
        <p:nvSpPr>
          <p:cNvPr id="4" name="Slide Number Placeholder 3"/>
          <p:cNvSpPr>
            <a:spLocks noGrp="1"/>
          </p:cNvSpPr>
          <p:nvPr>
            <p:ph type="sldNum" sz="quarter" idx="10"/>
          </p:nvPr>
        </p:nvSpPr>
        <p:spPr/>
        <p:txBody>
          <a:bodyPr/>
          <a:lstStyle/>
          <a:p>
            <a:fld id="{C5CD7065-CD7B-4102-9406-8B7C220DAEE8}" type="slidenum">
              <a:rPr lang="en-US" smtClean="0"/>
              <a:t>10</a:t>
            </a:fld>
            <a:endParaRPr lang="en-US" dirty="0"/>
          </a:p>
        </p:txBody>
      </p:sp>
    </p:spTree>
    <p:extLst>
      <p:ext uri="{BB962C8B-B14F-4D97-AF65-F5344CB8AC3E}">
        <p14:creationId xmlns:p14="http://schemas.microsoft.com/office/powerpoint/2010/main" val="166267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Reference: JBER-57</a:t>
            </a:r>
            <a:r>
              <a:rPr lang="en-US" baseline="0" dirty="0"/>
              <a:t> </a:t>
            </a:r>
            <a:r>
              <a:rPr lang="en-US" i="1" baseline="0" dirty="0"/>
              <a:t>Installation Commander’s Letter on Motorcycle Safety</a:t>
            </a:r>
          </a:p>
          <a:p>
            <a:endParaRPr lang="en-US" i="1" baseline="0" dirty="0"/>
          </a:p>
          <a:p>
            <a:r>
              <a:rPr lang="en-US" i="0" baseline="0" dirty="0"/>
              <a:t>Training contracted through Alaska House of Harley Davidson: https://www.harleyalaska.com </a:t>
            </a:r>
          </a:p>
          <a:p>
            <a:endParaRPr lang="en-US" dirty="0"/>
          </a:p>
        </p:txBody>
      </p:sp>
      <p:sp>
        <p:nvSpPr>
          <p:cNvPr id="4" name="Slide Number Placeholder 3"/>
          <p:cNvSpPr>
            <a:spLocks noGrp="1"/>
          </p:cNvSpPr>
          <p:nvPr>
            <p:ph type="sldNum" sz="quarter" idx="10"/>
          </p:nvPr>
        </p:nvSpPr>
        <p:spPr/>
        <p:txBody>
          <a:bodyPr/>
          <a:lstStyle/>
          <a:p>
            <a:fld id="{C5CD7065-CD7B-4102-9406-8B7C220DAEE8}" type="slidenum">
              <a:rPr lang="en-US" smtClean="0"/>
              <a:t>11</a:t>
            </a:fld>
            <a:endParaRPr lang="en-US" dirty="0"/>
          </a:p>
        </p:txBody>
      </p:sp>
    </p:spTree>
    <p:extLst>
      <p:ext uri="{BB962C8B-B14F-4D97-AF65-F5344CB8AC3E}">
        <p14:creationId xmlns:p14="http://schemas.microsoft.com/office/powerpoint/2010/main" val="676514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ea typeface="ＭＳ Ｐゴシック" pitchFamily="34" charset="-128"/>
              </a:rPr>
              <a:t>673 MSG Commander determines</a:t>
            </a:r>
            <a:r>
              <a:rPr lang="en-US" baseline="0" dirty="0">
                <a:ea typeface="ＭＳ Ｐゴシック" pitchFamily="34" charset="-128"/>
              </a:rPr>
              <a:t> when road conditions go green for on base riding.</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C5CD7065-CD7B-4102-9406-8B7C220DAEE8}" type="slidenum">
              <a:rPr lang="en-US" smtClean="0"/>
              <a:t>13</a:t>
            </a:fld>
            <a:endParaRPr lang="en-US" dirty="0"/>
          </a:p>
        </p:txBody>
      </p:sp>
    </p:spTree>
    <p:extLst>
      <p:ext uri="{BB962C8B-B14F-4D97-AF65-F5344CB8AC3E}">
        <p14:creationId xmlns:p14="http://schemas.microsoft.com/office/powerpoint/2010/main" val="98856956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en.wikipedia.org/wiki/File:3d_Wing.png" TargetMode="External"/><Relationship Id="rId13" Type="http://schemas.openxmlformats.org/officeDocument/2006/relationships/image" Target="../media/image9.jpeg"/><Relationship Id="rId18" Type="http://schemas.openxmlformats.org/officeDocument/2006/relationships/image" Target="../media/image13.jpg"/><Relationship Id="rId3" Type="http://schemas.openxmlformats.org/officeDocument/2006/relationships/hyperlink" Target="http://en.wikipedia.org/wiki/File:National_Guard.gif" TargetMode="External"/><Relationship Id="rId21"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image" Target="../media/image8.jpg"/><Relationship Id="rId17" Type="http://schemas.openxmlformats.org/officeDocument/2006/relationships/image" Target="../media/image12.png"/><Relationship Id="rId2" Type="http://schemas.openxmlformats.org/officeDocument/2006/relationships/image" Target="../media/image1.png"/><Relationship Id="rId16" Type="http://schemas.openxmlformats.org/officeDocument/2006/relationships/hyperlink" Target="http://en.wikipedia.org/wiki/File:Alaskan_Air_Command.png" TargetMode="External"/><Relationship Id="rId20"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hyperlink" Target="http://en.wikipedia.org/wiki/File:176th_Wing_Insignia.png" TargetMode="External"/><Relationship Id="rId15" Type="http://schemas.openxmlformats.org/officeDocument/2006/relationships/image" Target="../media/image11.png"/><Relationship Id="rId10" Type="http://schemas.openxmlformats.org/officeDocument/2006/relationships/image" Target="../media/image6.png"/><Relationship Id="rId19"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0.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en.wikipedia.org/wiki/File:3d_Wing.png" TargetMode="External"/><Relationship Id="rId13" Type="http://schemas.openxmlformats.org/officeDocument/2006/relationships/image" Target="../media/image9.jpeg"/><Relationship Id="rId18" Type="http://schemas.openxmlformats.org/officeDocument/2006/relationships/image" Target="../media/image13.jpg"/><Relationship Id="rId3" Type="http://schemas.openxmlformats.org/officeDocument/2006/relationships/hyperlink" Target="http://en.wikipedia.org/wiki/File:National_Guard.gif" TargetMode="External"/><Relationship Id="rId21" Type="http://schemas.openxmlformats.org/officeDocument/2006/relationships/image" Target="../media/image15.png"/><Relationship Id="rId7" Type="http://schemas.openxmlformats.org/officeDocument/2006/relationships/image" Target="../media/image4.jpeg"/><Relationship Id="rId12" Type="http://schemas.openxmlformats.org/officeDocument/2006/relationships/image" Target="../media/image8.jpg"/><Relationship Id="rId17" Type="http://schemas.openxmlformats.org/officeDocument/2006/relationships/image" Target="../media/image18.png"/><Relationship Id="rId2" Type="http://schemas.openxmlformats.org/officeDocument/2006/relationships/image" Target="../media/image1.png"/><Relationship Id="rId16" Type="http://schemas.openxmlformats.org/officeDocument/2006/relationships/hyperlink" Target="http://en.wikipedia.org/wiki/File:Alaskan_Air_Command.png" TargetMode="External"/><Relationship Id="rId20"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hyperlink" Target="http://en.wikipedia.org/wiki/File:176th_Wing_Insignia.png" TargetMode="External"/><Relationship Id="rId15" Type="http://schemas.openxmlformats.org/officeDocument/2006/relationships/image" Target="../media/image11.png"/><Relationship Id="rId10" Type="http://schemas.openxmlformats.org/officeDocument/2006/relationships/image" Target="../media/image6.png"/><Relationship Id="rId19"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7.png"/><Relationship Id="rId14" Type="http://schemas.openxmlformats.org/officeDocument/2006/relationships/image" Target="../media/image10.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47887" y="6457222"/>
            <a:ext cx="486740" cy="378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descr="National Guard.gif">
            <a:hlinkClick r:id="rId3"/>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776712" y="6468330"/>
            <a:ext cx="356713" cy="35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176th Wing Insignia.png">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394613" y="6453331"/>
            <a:ext cx="380337" cy="38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315201" y="6467016"/>
            <a:ext cx="363739" cy="35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5" descr="3d Wing.png">
            <a:hlinkClick r:id="rId8"/>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847640" y="6463864"/>
            <a:ext cx="362660" cy="383494"/>
          </a:xfrm>
          <a:prstGeom prst="rect">
            <a:avLst/>
          </a:prstGeom>
          <a:noFill/>
          <a:ln w="9525">
            <a:noFill/>
            <a:miter lim="800000"/>
            <a:headEnd/>
            <a:tailEnd/>
          </a:ln>
        </p:spPr>
      </p:pic>
      <p:pic>
        <p:nvPicPr>
          <p:cNvPr id="25" name="Picture 2" descr="JBER Logo"/>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l="122" r="473"/>
          <a:stretch>
            <a:fillRect/>
          </a:stretch>
        </p:blipFill>
        <p:spPr bwMode="auto">
          <a:xfrm>
            <a:off x="7377592" y="143354"/>
            <a:ext cx="1620104" cy="835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65" name="Straight Connector 64"/>
          <p:cNvCxnSpPr/>
          <p:nvPr userDrawn="1"/>
        </p:nvCxnSpPr>
        <p:spPr>
          <a:xfrm>
            <a:off x="108055" y="1143000"/>
            <a:ext cx="8876018"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477001" y="6455696"/>
            <a:ext cx="343910" cy="381976"/>
          </a:xfrm>
          <a:prstGeom prst="rect">
            <a:avLst/>
          </a:prstGeom>
        </p:spPr>
      </p:pic>
      <p:pic>
        <p:nvPicPr>
          <p:cNvPr id="2050" name="Picture 2" descr="C:\Users\1170166244C\AppData\Local\Microsoft\Windows\Temporary Internet Files\Content.Outlook\GAT24XAK\373 ISRG Color Emblem (2).jp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6871955" y="6447203"/>
            <a:ext cx="374989" cy="39896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www.jber.af.mil/shared/media/photodb/photos/081022-f-1234x-080.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25579" y="6446409"/>
            <a:ext cx="412552" cy="4005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008857" y="6456104"/>
            <a:ext cx="395454" cy="381160"/>
          </a:xfrm>
          <a:prstGeom prst="rect">
            <a:avLst/>
          </a:prstGeom>
        </p:spPr>
      </p:pic>
      <p:pic>
        <p:nvPicPr>
          <p:cNvPr id="31" name="Picture 3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8055" y="6449493"/>
            <a:ext cx="435902" cy="394387"/>
          </a:xfrm>
          <a:prstGeom prst="rect">
            <a:avLst/>
          </a:prstGeom>
        </p:spPr>
      </p:pic>
      <p:pic>
        <p:nvPicPr>
          <p:cNvPr id="32" name="Picture 17" descr="Alaskan Air Command.png">
            <a:hlinkClick r:id="rId16"/>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619058" y="6470474"/>
            <a:ext cx="359569" cy="352425"/>
          </a:xfrm>
          <a:prstGeom prst="rect">
            <a:avLst/>
          </a:prstGeom>
          <a:noFill/>
          <a:ln w="9525">
            <a:noFill/>
            <a:miter lim="800000"/>
            <a:headEnd/>
            <a:tailEnd/>
          </a:ln>
        </p:spPr>
      </p:pic>
      <p:sp>
        <p:nvSpPr>
          <p:cNvPr id="22" name="object 17"/>
          <p:cNvSpPr/>
          <p:nvPr userDrawn="1"/>
        </p:nvSpPr>
        <p:spPr>
          <a:xfrm>
            <a:off x="381001" y="67056"/>
            <a:ext cx="1036319" cy="1018032"/>
          </a:xfrm>
          <a:prstGeom prst="rect">
            <a:avLst/>
          </a:prstGeom>
          <a:blipFill>
            <a:blip r:embed="rId18" cstate="print">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6" name="Picture 10" descr="Official seal of Anchorage, Alaska"/>
          <p:cNvPicPr>
            <a:picLocks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2664169" y="6463863"/>
            <a:ext cx="395454" cy="37427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20"/>
          <a:stretch>
            <a:fillRect/>
          </a:stretch>
        </p:blipFill>
        <p:spPr>
          <a:xfrm>
            <a:off x="2294971" y="6463862"/>
            <a:ext cx="265289" cy="369805"/>
          </a:xfrm>
          <a:prstGeom prst="rect">
            <a:avLst/>
          </a:prstGeom>
        </p:spPr>
      </p:pic>
      <p:pic>
        <p:nvPicPr>
          <p:cNvPr id="33" name="Picture 32">
            <a:extLst>
              <a:ext uri="{FF2B5EF4-FFF2-40B4-BE49-F238E27FC236}">
                <a16:creationId xmlns:a16="http://schemas.microsoft.com/office/drawing/2014/main" id="{317E3903-CD6F-4E3E-8B5A-3621B8803AFE}"/>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012904" y="6434204"/>
            <a:ext cx="296453" cy="388695"/>
          </a:xfrm>
          <a:prstGeom prst="rect">
            <a:avLst/>
          </a:prstGeom>
        </p:spPr>
      </p:pic>
      <p:cxnSp>
        <p:nvCxnSpPr>
          <p:cNvPr id="27" name="Straight Connector 26"/>
          <p:cNvCxnSpPr/>
          <p:nvPr userDrawn="1"/>
        </p:nvCxnSpPr>
        <p:spPr>
          <a:xfrm>
            <a:off x="121678" y="6380305"/>
            <a:ext cx="8876018" cy="1131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41443BF-17EA-463B-B38F-B0019F4273AA}"/>
              </a:ext>
            </a:extLst>
          </p:cNvPr>
          <p:cNvSpPr txBox="1"/>
          <p:nvPr userDrawn="1"/>
        </p:nvSpPr>
        <p:spPr>
          <a:xfrm>
            <a:off x="2827995" y="6474662"/>
            <a:ext cx="346338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Agile Arctic Combat Support</a:t>
            </a:r>
          </a:p>
        </p:txBody>
      </p:sp>
    </p:spTree>
    <p:extLst>
      <p:ext uri="{BB962C8B-B14F-4D97-AF65-F5344CB8AC3E}">
        <p14:creationId xmlns:p14="http://schemas.microsoft.com/office/powerpoint/2010/main" val="3799758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CDB4FA-48EA-4E1B-9626-7D645085B3A0}" type="datetimeFigureOut">
              <a:rPr lang="en-US" smtClean="0"/>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957626-66A4-4F35-8397-CC13FB855E2E}" type="slidenum">
              <a:rPr lang="en-US" smtClean="0"/>
              <a:t>‹#›</a:t>
            </a:fld>
            <a:endParaRPr lang="en-US"/>
          </a:p>
        </p:txBody>
      </p:sp>
    </p:spTree>
    <p:extLst>
      <p:ext uri="{BB962C8B-B14F-4D97-AF65-F5344CB8AC3E}">
        <p14:creationId xmlns:p14="http://schemas.microsoft.com/office/powerpoint/2010/main" val="3185151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CDB4FA-48EA-4E1B-9626-7D645085B3A0}"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57626-66A4-4F35-8397-CC13FB855E2E}" type="slidenum">
              <a:rPr lang="en-US" smtClean="0"/>
              <a:t>‹#›</a:t>
            </a:fld>
            <a:endParaRPr lang="en-US"/>
          </a:p>
        </p:txBody>
      </p:sp>
    </p:spTree>
    <p:extLst>
      <p:ext uri="{BB962C8B-B14F-4D97-AF65-F5344CB8AC3E}">
        <p14:creationId xmlns:p14="http://schemas.microsoft.com/office/powerpoint/2010/main" val="2834349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CDB4FA-48EA-4E1B-9626-7D645085B3A0}"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57626-66A4-4F35-8397-CC13FB855E2E}" type="slidenum">
              <a:rPr lang="en-US" smtClean="0"/>
              <a:t>‹#›</a:t>
            </a:fld>
            <a:endParaRPr lang="en-US"/>
          </a:p>
        </p:txBody>
      </p:sp>
    </p:spTree>
    <p:extLst>
      <p:ext uri="{BB962C8B-B14F-4D97-AF65-F5344CB8AC3E}">
        <p14:creationId xmlns:p14="http://schemas.microsoft.com/office/powerpoint/2010/main" val="73735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3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47887" y="6457220"/>
            <a:ext cx="486740" cy="378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descr="National Guard.gif">
            <a:hlinkClick r:id="rId3"/>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776711" y="6468328"/>
            <a:ext cx="356713" cy="35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176th Wing Insignia.png">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439819" y="6437328"/>
            <a:ext cx="418713" cy="41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315200" y="6467016"/>
            <a:ext cx="363739" cy="35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5" descr="3d Wing.png">
            <a:hlinkClick r:id="rId8"/>
          </p:cNvPr>
          <p:cNvPicPr>
            <a:picLocks noChangeAspect="1" noChangeArrowheads="1"/>
          </p:cNvPicPr>
          <p:nvPr userDrawn="1"/>
        </p:nvPicPr>
        <p:blipFill>
          <a:blip r:embed="rId9" cstate="print"/>
          <a:srcRect/>
          <a:stretch>
            <a:fillRect/>
          </a:stretch>
        </p:blipFill>
        <p:spPr bwMode="auto">
          <a:xfrm>
            <a:off x="1887465" y="6436971"/>
            <a:ext cx="396641" cy="419427"/>
          </a:xfrm>
          <a:prstGeom prst="rect">
            <a:avLst/>
          </a:prstGeom>
          <a:noFill/>
          <a:ln w="9525">
            <a:noFill/>
            <a:miter lim="800000"/>
            <a:headEnd/>
            <a:tailEnd/>
          </a:ln>
        </p:spPr>
      </p:pic>
      <p:sp>
        <p:nvSpPr>
          <p:cNvPr id="24" name="TextBox 23"/>
          <p:cNvSpPr txBox="1"/>
          <p:nvPr userDrawn="1"/>
        </p:nvSpPr>
        <p:spPr>
          <a:xfrm>
            <a:off x="2841813" y="6500501"/>
            <a:ext cx="3463384" cy="276999"/>
          </a:xfrm>
          <a:prstGeom prst="rect">
            <a:avLst/>
          </a:prstGeom>
          <a:noFill/>
        </p:spPr>
        <p:txBody>
          <a:bodyPr wrap="square" rtlCol="0">
            <a:spAutoFit/>
          </a:bodyPr>
          <a:lstStyle/>
          <a:p>
            <a:pPr algn="ctr"/>
            <a:r>
              <a:rPr lang="en-US" sz="1200" b="1" i="1" dirty="0">
                <a:latin typeface="Arial" panose="020B0604020202020204" pitchFamily="34" charset="0"/>
                <a:cs typeface="Arial" panose="020B0604020202020204" pitchFamily="34" charset="0"/>
              </a:rPr>
              <a:t>The Pacific’s Keystone</a:t>
            </a:r>
            <a:r>
              <a:rPr lang="en-US" sz="1200" b="1" i="1" baseline="0" dirty="0">
                <a:latin typeface="Arial" panose="020B0604020202020204" pitchFamily="34" charset="0"/>
                <a:cs typeface="Arial" panose="020B0604020202020204" pitchFamily="34" charset="0"/>
              </a:rPr>
              <a:t> Weapon System</a:t>
            </a:r>
            <a:endParaRPr lang="en-US" sz="1200" b="1" i="1" dirty="0">
              <a:latin typeface="Arial" panose="020B0604020202020204" pitchFamily="34" charset="0"/>
              <a:cs typeface="Arial" panose="020B0604020202020204" pitchFamily="34" charset="0"/>
            </a:endParaRPr>
          </a:p>
        </p:txBody>
      </p:sp>
      <p:pic>
        <p:nvPicPr>
          <p:cNvPr id="25" name="Picture 2" descr="JBER Logo"/>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l="122" r="473"/>
          <a:stretch>
            <a:fillRect/>
          </a:stretch>
        </p:blipFill>
        <p:spPr bwMode="auto">
          <a:xfrm>
            <a:off x="7377592" y="143354"/>
            <a:ext cx="1620104" cy="835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27" name="Straight Connector 26"/>
          <p:cNvCxnSpPr/>
          <p:nvPr userDrawn="1"/>
        </p:nvCxnSpPr>
        <p:spPr>
          <a:xfrm>
            <a:off x="121678" y="6380305"/>
            <a:ext cx="8876018" cy="1131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108055" y="1143000"/>
            <a:ext cx="8876018"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477000" y="6455696"/>
            <a:ext cx="343910" cy="381976"/>
          </a:xfrm>
          <a:prstGeom prst="rect">
            <a:avLst/>
          </a:prstGeom>
        </p:spPr>
      </p:pic>
      <p:pic>
        <p:nvPicPr>
          <p:cNvPr id="2050" name="Picture 2" descr="C:\Users\1170166244C\AppData\Local\Microsoft\Windows\Temporary Internet Files\Content.Outlook\GAT24XAK\373 ISRG Color Emblem (2).jp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6871954" y="6447201"/>
            <a:ext cx="374989" cy="39896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www.jber.af.mil/shared/media/photodb/photos/081022-f-1234x-080.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25579" y="6446409"/>
            <a:ext cx="412552" cy="4005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008857" y="6456104"/>
            <a:ext cx="395454" cy="381160"/>
          </a:xfrm>
          <a:prstGeom prst="rect">
            <a:avLst/>
          </a:prstGeom>
        </p:spPr>
      </p:pic>
      <p:pic>
        <p:nvPicPr>
          <p:cNvPr id="31" name="Picture 3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8055" y="6449491"/>
            <a:ext cx="435902" cy="394387"/>
          </a:xfrm>
          <a:prstGeom prst="rect">
            <a:avLst/>
          </a:prstGeom>
        </p:spPr>
      </p:pic>
      <p:pic>
        <p:nvPicPr>
          <p:cNvPr id="32" name="Picture 17" descr="Alaskan Air Command.png">
            <a:hlinkClick r:id="rId16"/>
          </p:cNvPr>
          <p:cNvPicPr>
            <a:picLocks noChangeAspect="1" noChangeArrowheads="1"/>
          </p:cNvPicPr>
          <p:nvPr userDrawn="1"/>
        </p:nvPicPr>
        <p:blipFill>
          <a:blip r:embed="rId17" cstate="print"/>
          <a:srcRect/>
          <a:stretch>
            <a:fillRect/>
          </a:stretch>
        </p:blipFill>
        <p:spPr bwMode="auto">
          <a:xfrm>
            <a:off x="8619057" y="6470472"/>
            <a:ext cx="359569" cy="352425"/>
          </a:xfrm>
          <a:prstGeom prst="rect">
            <a:avLst/>
          </a:prstGeom>
          <a:noFill/>
          <a:ln w="9525">
            <a:noFill/>
            <a:miter lim="800000"/>
            <a:headEnd/>
            <a:tailEnd/>
          </a:ln>
        </p:spPr>
      </p:pic>
      <p:sp>
        <p:nvSpPr>
          <p:cNvPr id="22" name="object 17"/>
          <p:cNvSpPr/>
          <p:nvPr userDrawn="1"/>
        </p:nvSpPr>
        <p:spPr>
          <a:xfrm>
            <a:off x="381000" y="67056"/>
            <a:ext cx="1036319" cy="1018032"/>
          </a:xfrm>
          <a:prstGeom prst="rect">
            <a:avLst/>
          </a:prstGeom>
          <a:blipFill>
            <a:blip r:embed="rId18" cstate="print"/>
            <a:stretch>
              <a:fillRect/>
            </a:stretch>
          </a:blipFill>
        </p:spPr>
        <p:txBody>
          <a:bodyPr wrap="square" lIns="0" tIns="0" rIns="0" bIns="0" rtlCol="0"/>
          <a:lstStyle/>
          <a:p>
            <a:endParaRPr/>
          </a:p>
        </p:txBody>
      </p:sp>
      <p:pic>
        <p:nvPicPr>
          <p:cNvPr id="26" name="Picture 10" descr="Official seal of Anchorage, Alaska"/>
          <p:cNvPicPr>
            <a:picLocks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2640645" y="6445516"/>
            <a:ext cx="402336" cy="40233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19355" y="6422079"/>
            <a:ext cx="347775" cy="423653"/>
          </a:xfrm>
          <a:prstGeom prst="rect">
            <a:avLst/>
          </a:prstGeom>
        </p:spPr>
      </p:pic>
      <p:pic>
        <p:nvPicPr>
          <p:cNvPr id="33" name="Picture 32">
            <a:extLst>
              <a:ext uri="{FF2B5EF4-FFF2-40B4-BE49-F238E27FC236}">
                <a16:creationId xmlns:a16="http://schemas.microsoft.com/office/drawing/2014/main" id="{2256DB1A-70F5-DD8B-AB90-4B740F008EC5}"/>
              </a:ext>
            </a:extLst>
          </p:cNvPr>
          <p:cNvPicPr>
            <a:picLocks noChangeAspect="1"/>
          </p:cNvPicPr>
          <p:nvPr userDrawn="1"/>
        </p:nvPicPr>
        <p:blipFill>
          <a:blip r:embed="rId21"/>
          <a:stretch>
            <a:fillRect/>
          </a:stretch>
        </p:blipFill>
        <p:spPr>
          <a:xfrm>
            <a:off x="2309516" y="6430528"/>
            <a:ext cx="305252" cy="425513"/>
          </a:xfrm>
          <a:prstGeom prst="rect">
            <a:avLst/>
          </a:prstGeom>
        </p:spPr>
      </p:pic>
    </p:spTree>
    <p:extLst>
      <p:ext uri="{BB962C8B-B14F-4D97-AF65-F5344CB8AC3E}">
        <p14:creationId xmlns:p14="http://schemas.microsoft.com/office/powerpoint/2010/main" val="4015255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CDB4FA-48EA-4E1B-9626-7D645085B3A0}"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57626-66A4-4F35-8397-CC13FB855E2E}" type="slidenum">
              <a:rPr lang="en-US" smtClean="0"/>
              <a:t>‹#›</a:t>
            </a:fld>
            <a:endParaRPr lang="en-US"/>
          </a:p>
        </p:txBody>
      </p:sp>
    </p:spTree>
    <p:extLst>
      <p:ext uri="{BB962C8B-B14F-4D97-AF65-F5344CB8AC3E}">
        <p14:creationId xmlns:p14="http://schemas.microsoft.com/office/powerpoint/2010/main" val="2909645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CDB4FA-48EA-4E1B-9626-7D645085B3A0}"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57626-66A4-4F35-8397-CC13FB855E2E}" type="slidenum">
              <a:rPr lang="en-US" smtClean="0"/>
              <a:t>‹#›</a:t>
            </a:fld>
            <a:endParaRPr lang="en-US"/>
          </a:p>
        </p:txBody>
      </p:sp>
    </p:spTree>
    <p:extLst>
      <p:ext uri="{BB962C8B-B14F-4D97-AF65-F5344CB8AC3E}">
        <p14:creationId xmlns:p14="http://schemas.microsoft.com/office/powerpoint/2010/main" val="3164091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CDB4FA-48EA-4E1B-9626-7D645085B3A0}"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57626-66A4-4F35-8397-CC13FB855E2E}" type="slidenum">
              <a:rPr lang="en-US" smtClean="0"/>
              <a:t>‹#›</a:t>
            </a:fld>
            <a:endParaRPr lang="en-US"/>
          </a:p>
        </p:txBody>
      </p:sp>
    </p:spTree>
    <p:extLst>
      <p:ext uri="{BB962C8B-B14F-4D97-AF65-F5344CB8AC3E}">
        <p14:creationId xmlns:p14="http://schemas.microsoft.com/office/powerpoint/2010/main" val="4103191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CDB4FA-48EA-4E1B-9626-7D645085B3A0}" type="datetimeFigureOut">
              <a:rPr lang="en-US" smtClean="0"/>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957626-66A4-4F35-8397-CC13FB855E2E}" type="slidenum">
              <a:rPr lang="en-US" smtClean="0"/>
              <a:t>‹#›</a:t>
            </a:fld>
            <a:endParaRPr lang="en-US"/>
          </a:p>
        </p:txBody>
      </p:sp>
    </p:spTree>
    <p:extLst>
      <p:ext uri="{BB962C8B-B14F-4D97-AF65-F5344CB8AC3E}">
        <p14:creationId xmlns:p14="http://schemas.microsoft.com/office/powerpoint/2010/main" val="385139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CDB4FA-48EA-4E1B-9626-7D645085B3A0}" type="datetimeFigureOut">
              <a:rPr lang="en-US" smtClean="0"/>
              <a:t>3/17/2025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957626-66A4-4F35-8397-CC13FB855E2E}" type="slidenum">
              <a:rPr lang="en-US" smtClean="0"/>
              <a:t>‹#›</a:t>
            </a:fld>
            <a:endParaRPr lang="en-US"/>
          </a:p>
        </p:txBody>
      </p:sp>
    </p:spTree>
    <p:extLst>
      <p:ext uri="{BB962C8B-B14F-4D97-AF65-F5344CB8AC3E}">
        <p14:creationId xmlns:p14="http://schemas.microsoft.com/office/powerpoint/2010/main" val="1659728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CDB4FA-48EA-4E1B-9626-7D645085B3A0}" type="datetimeFigureOut">
              <a:rPr lang="en-US" smtClean="0"/>
              <a:t>3/17/2025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957626-66A4-4F35-8397-CC13FB855E2E}" type="slidenum">
              <a:rPr lang="en-US" smtClean="0"/>
              <a:t>‹#›</a:t>
            </a:fld>
            <a:endParaRPr lang="en-US"/>
          </a:p>
        </p:txBody>
      </p:sp>
    </p:spTree>
    <p:extLst>
      <p:ext uri="{BB962C8B-B14F-4D97-AF65-F5344CB8AC3E}">
        <p14:creationId xmlns:p14="http://schemas.microsoft.com/office/powerpoint/2010/main" val="365691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CDB4FA-48EA-4E1B-9626-7D645085B3A0}" type="datetimeFigureOut">
              <a:rPr lang="en-US" smtClean="0"/>
              <a:t>3/17/2025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957626-66A4-4F35-8397-CC13FB855E2E}" type="slidenum">
              <a:rPr lang="en-US" smtClean="0"/>
              <a:t>‹#›</a:t>
            </a:fld>
            <a:endParaRPr lang="en-US"/>
          </a:p>
        </p:txBody>
      </p:sp>
    </p:spTree>
    <p:extLst>
      <p:ext uri="{BB962C8B-B14F-4D97-AF65-F5344CB8AC3E}">
        <p14:creationId xmlns:p14="http://schemas.microsoft.com/office/powerpoint/2010/main" val="1042322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CDB4FA-48EA-4E1B-9626-7D645085B3A0}" type="datetimeFigureOut">
              <a:rPr lang="en-US" smtClean="0"/>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957626-66A4-4F35-8397-CC13FB855E2E}" type="slidenum">
              <a:rPr lang="en-US" smtClean="0"/>
              <a:t>‹#›</a:t>
            </a:fld>
            <a:endParaRPr lang="en-US"/>
          </a:p>
        </p:txBody>
      </p:sp>
    </p:spTree>
    <p:extLst>
      <p:ext uri="{BB962C8B-B14F-4D97-AF65-F5344CB8AC3E}">
        <p14:creationId xmlns:p14="http://schemas.microsoft.com/office/powerpoint/2010/main" val="194637728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ECDB4FA-48EA-4E1B-9626-7D645085B3A0}"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3/17/2025</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A957626-66A4-4F35-8397-CC13FB855E2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5548772"/>
      </p:ext>
    </p:extLst>
  </p:cSld>
  <p:clrMap bg1="lt1" tx1="dk1" bg2="lt2" tx2="dk2" accent1="accent1" accent2="accent2" accent3="accent3" accent4="accent4" accent5="accent5" accent6="accent6" hlink="hlink" folHlink="folHlink"/>
  <p:sldLayoutIdLst>
    <p:sldLayoutId id="2147493282"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CDB4FA-48EA-4E1B-9626-7D645085B3A0}" type="datetimeFigureOut">
              <a:rPr lang="en-US" smtClean="0"/>
              <a:t>3/17/2025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957626-66A4-4F35-8397-CC13FB855E2E}" type="slidenum">
              <a:rPr lang="en-US" smtClean="0"/>
              <a:t>‹#›</a:t>
            </a:fld>
            <a:endParaRPr lang="en-US"/>
          </a:p>
        </p:txBody>
      </p:sp>
    </p:spTree>
    <p:extLst>
      <p:ext uri="{BB962C8B-B14F-4D97-AF65-F5344CB8AC3E}">
        <p14:creationId xmlns:p14="http://schemas.microsoft.com/office/powerpoint/2010/main" val="2611859212"/>
      </p:ext>
    </p:extLst>
  </p:cSld>
  <p:clrMap bg1="lt1" tx1="dk1" bg2="lt2" tx2="dk2" accent1="accent1" accent2="accent2" accent3="accent3" accent4="accent4" accent5="accent5" accent6="accent6" hlink="hlink" folHlink="folHlink"/>
  <p:sldLayoutIdLst>
    <p:sldLayoutId id="2147493284" r:id="rId1"/>
    <p:sldLayoutId id="2147493285" r:id="rId2"/>
    <p:sldLayoutId id="2147493286" r:id="rId3"/>
    <p:sldLayoutId id="2147493287" r:id="rId4"/>
    <p:sldLayoutId id="2147493288" r:id="rId5"/>
    <p:sldLayoutId id="2147493289" r:id="rId6"/>
    <p:sldLayoutId id="2147493290" r:id="rId7"/>
    <p:sldLayoutId id="2147493291" r:id="rId8"/>
    <p:sldLayoutId id="2147493292" r:id="rId9"/>
    <p:sldLayoutId id="2147493293" r:id="rId10"/>
    <p:sldLayoutId id="2147493294" r:id="rId11"/>
    <p:sldLayoutId id="214749329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hyperlink" Target="mailto:673abw.seg@us.af.mil"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afsas.safety.af.mil/my.policy"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g"/><Relationship Id="rId4" Type="http://schemas.openxmlformats.org/officeDocument/2006/relationships/image" Target="../media/image41.jpg"/></Relationships>
</file>

<file path=ppt/slides/_rels/slide1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doa.alaska.gov/dmv/akol/motor.htm"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7.jfif"/></Relationships>
</file>

<file path=ppt/slides/_rels/slide22.xml.rels><?xml version="1.0" encoding="UTF-8" standalone="yes"?>
<Relationships xmlns="http://schemas.openxmlformats.org/package/2006/relationships"><Relationship Id="rId3" Type="http://schemas.openxmlformats.org/officeDocument/2006/relationships/image" Target="../media/image48.jfi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3.jfif"/><Relationship Id="rId4" Type="http://schemas.openxmlformats.org/officeDocument/2006/relationships/image" Target="../media/image22.jf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a:xfrm>
            <a:off x="1603468" y="-60959"/>
            <a:ext cx="5860869" cy="1271451"/>
          </a:xfrm>
          <a:prstGeom prst="rect">
            <a:avLst/>
          </a:prstGeom>
        </p:spPr>
        <p:txBody>
          <a:bodyPr vert="horz" lIns="91440" tIns="45720" rIns="91440" bIns="45720" rtlCol="0">
            <a:noAutofit/>
          </a:bodyPr>
          <a:lstStyle>
            <a:defPPr>
              <a:defRPr lang="en-US"/>
            </a:defPPr>
            <a:lvl1pPr indent="0" algn="ctr">
              <a:spcBef>
                <a:spcPct val="20000"/>
              </a:spcBef>
              <a:buFont typeface="Arial" panose="020B0604020202020204" pitchFamily="34" charset="0"/>
              <a:buNone/>
              <a:defRPr sz="4000" b="1">
                <a:solidFill>
                  <a:srgbClr val="002060"/>
                </a:solidFill>
                <a:latin typeface="Arial" panose="020B0604020202020204" pitchFamily="34" charset="0"/>
                <a:ea typeface="Tahoma" panose="020B060403050404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spcBef>
                <a:spcPts val="300"/>
              </a:spcBef>
            </a:pPr>
            <a:r>
              <a:rPr lang="en-US" sz="3600" dirty="0"/>
              <a:t>2025 Preseason</a:t>
            </a:r>
          </a:p>
          <a:p>
            <a:pPr>
              <a:spcBef>
                <a:spcPts val="300"/>
              </a:spcBef>
            </a:pPr>
            <a:r>
              <a:rPr lang="en-US" sz="3600" dirty="0"/>
              <a:t>Motorcycle Brief</a:t>
            </a:r>
          </a:p>
        </p:txBody>
      </p:sp>
      <p:sp>
        <p:nvSpPr>
          <p:cNvPr id="3" name="TextBox 2"/>
          <p:cNvSpPr txBox="1"/>
          <p:nvPr/>
        </p:nvSpPr>
        <p:spPr>
          <a:xfrm>
            <a:off x="239750" y="5043322"/>
            <a:ext cx="8664497" cy="1077218"/>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JBER Installation Safety Office</a:t>
            </a:r>
          </a:p>
          <a:p>
            <a:pPr algn="ctr"/>
            <a:r>
              <a:rPr lang="en-US" sz="3200" b="1" dirty="0">
                <a:latin typeface="Arial" panose="020B0604020202020204" pitchFamily="34" charset="0"/>
                <a:cs typeface="Arial" panose="020B0604020202020204" pitchFamily="34" charset="0"/>
              </a:rPr>
              <a:t>552-6850</a:t>
            </a:r>
          </a:p>
        </p:txBody>
      </p:sp>
      <p:pic>
        <p:nvPicPr>
          <p:cNvPr id="5" name="Picture 4">
            <a:extLst>
              <a:ext uri="{FF2B5EF4-FFF2-40B4-BE49-F238E27FC236}">
                <a16:creationId xmlns:a16="http://schemas.microsoft.com/office/drawing/2014/main" id="{BD8641F4-AC4B-36E8-5A17-69ACC9B27CE0}"/>
              </a:ext>
            </a:extLst>
          </p:cNvPr>
          <p:cNvPicPr>
            <a:picLocks noChangeAspect="1"/>
          </p:cNvPicPr>
          <p:nvPr/>
        </p:nvPicPr>
        <p:blipFill>
          <a:blip r:embed="rId2"/>
          <a:stretch>
            <a:fillRect/>
          </a:stretch>
        </p:blipFill>
        <p:spPr>
          <a:xfrm>
            <a:off x="1786466" y="1566703"/>
            <a:ext cx="5571067" cy="3133725"/>
          </a:xfrm>
          <a:prstGeom prst="rect">
            <a:avLst/>
          </a:prstGeom>
          <a:effectLst>
            <a:softEdge rad="31750"/>
          </a:effectLst>
        </p:spPr>
      </p:pic>
    </p:spTree>
    <p:extLst>
      <p:ext uri="{BB962C8B-B14F-4D97-AF65-F5344CB8AC3E}">
        <p14:creationId xmlns:p14="http://schemas.microsoft.com/office/powerpoint/2010/main" val="237298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a:xfrm>
            <a:off x="1603468" y="322221"/>
            <a:ext cx="5860869" cy="687977"/>
          </a:xfrm>
          <a:prstGeom prst="rect">
            <a:avLst/>
          </a:prstGeom>
        </p:spPr>
        <p:txBody>
          <a:bodyPr vert="horz" lIns="91440" tIns="45720" rIns="91440" bIns="45720" rtlCol="0">
            <a:noAutofit/>
          </a:bodyPr>
          <a:lstStyle>
            <a:defPPr>
              <a:defRPr lang="en-US"/>
            </a:defPPr>
            <a:lvl1pPr indent="0" algn="ctr">
              <a:spcBef>
                <a:spcPct val="20000"/>
              </a:spcBef>
              <a:buFont typeface="Arial" panose="020B0604020202020204" pitchFamily="34" charset="0"/>
              <a:buNone/>
              <a:defRPr sz="4000" b="1">
                <a:solidFill>
                  <a:srgbClr val="002060"/>
                </a:solidFill>
                <a:latin typeface="Arial" panose="020B0604020202020204" pitchFamily="34" charset="0"/>
                <a:ea typeface="Tahoma" panose="020B060403050404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spcBef>
                <a:spcPts val="300"/>
              </a:spcBef>
            </a:pPr>
            <a:r>
              <a:rPr lang="en-US" sz="3600" dirty="0"/>
              <a:t>Training Requirements</a:t>
            </a:r>
          </a:p>
        </p:txBody>
      </p:sp>
      <p:pic>
        <p:nvPicPr>
          <p:cNvPr id="6" name="Picture 5"/>
          <p:cNvPicPr>
            <a:picLocks noChangeAspect="1"/>
          </p:cNvPicPr>
          <p:nvPr/>
        </p:nvPicPr>
        <p:blipFill rotWithShape="1">
          <a:blip r:embed="rId3"/>
          <a:srcRect t="27289" r="3772" b="5631"/>
          <a:stretch/>
        </p:blipFill>
        <p:spPr>
          <a:xfrm>
            <a:off x="5824824" y="3886200"/>
            <a:ext cx="3138380" cy="1931427"/>
          </a:xfrm>
          <a:prstGeom prst="rect">
            <a:avLst/>
          </a:prstGeom>
          <a:ln>
            <a:noFill/>
          </a:ln>
          <a:effectLst>
            <a:softEdge rad="31750"/>
          </a:effectLst>
        </p:spPr>
      </p:pic>
      <p:sp>
        <p:nvSpPr>
          <p:cNvPr id="12" name="Content Placeholder 3"/>
          <p:cNvSpPr txBox="1">
            <a:spLocks/>
          </p:cNvSpPr>
          <p:nvPr/>
        </p:nvSpPr>
        <p:spPr>
          <a:xfrm>
            <a:off x="220745" y="1143000"/>
            <a:ext cx="5199667" cy="452431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Font typeface="Wingdings" pitchFamily="2" charset="2"/>
              <a:buNone/>
            </a:pPr>
            <a:r>
              <a:rPr lang="en-US" sz="2400" b="1" dirty="0">
                <a:latin typeface="Arial" panose="020B0604020202020204" pitchFamily="34" charset="0"/>
                <a:cs typeface="Arial" panose="020B0604020202020204" pitchFamily="34" charset="0"/>
              </a:rPr>
              <a:t>Motorcycle Safety Training</a:t>
            </a:r>
          </a:p>
          <a:p>
            <a:pPr>
              <a:buFont typeface="Wingdings" pitchFamily="2" charset="2"/>
              <a:buNone/>
            </a:pPr>
            <a:endParaRPr lang="en-US" sz="2400" b="1" dirty="0">
              <a:latin typeface="Arial" panose="020B0604020202020204" pitchFamily="34" charset="0"/>
              <a:cs typeface="Arial" panose="020B0604020202020204" pitchFamily="34" charset="0"/>
            </a:endParaRPr>
          </a:p>
          <a:p>
            <a:pPr marL="342891" indent="-342891">
              <a:buSzPct val="80000"/>
              <a:buFont typeface="Arial" panose="020B0604020202020204" pitchFamily="34" charset="0"/>
              <a:buChar char="•"/>
              <a:defRPr/>
            </a:pPr>
            <a:r>
              <a:rPr lang="en-US" sz="2000" dirty="0">
                <a:latin typeface="Arial" panose="020B0604020202020204" pitchFamily="34" charset="0"/>
                <a:cs typeface="Arial" panose="020B0604020202020204" pitchFamily="34" charset="0"/>
              </a:rPr>
              <a:t>JBER Voucher process will cover cost of rider training for members in a Federal Status (Title 10) through the approved contractor.</a:t>
            </a:r>
          </a:p>
          <a:p>
            <a:pPr marL="342891" indent="-342891">
              <a:buSzPct val="80000"/>
              <a:buFont typeface="Arial" panose="020B0604020202020204" pitchFamily="34" charset="0"/>
              <a:buChar char="•"/>
              <a:defRPr/>
            </a:pPr>
            <a:r>
              <a:rPr lang="en-US" sz="2000" dirty="0">
                <a:solidFill>
                  <a:prstClr val="black"/>
                </a:solidFill>
                <a:latin typeface="Arial" panose="020B0604020202020204" pitchFamily="34" charset="0"/>
                <a:cs typeface="Arial" panose="020B0604020202020204" pitchFamily="34" charset="0"/>
              </a:rPr>
              <a:t>Rider has 10 calendar days from the voucher approval date to schedule class or authorization is void</a:t>
            </a:r>
          </a:p>
          <a:p>
            <a:pPr marL="342891" indent="-342891">
              <a:buSzPct val="80000"/>
              <a:buFont typeface="Arial" panose="020B0604020202020204" pitchFamily="34" charset="0"/>
              <a:buChar char="•"/>
              <a:defRPr/>
            </a:pPr>
            <a:r>
              <a:rPr lang="en-US" sz="2000" dirty="0">
                <a:solidFill>
                  <a:prstClr val="black"/>
                </a:solidFill>
                <a:latin typeface="Arial" panose="020B0604020202020204" pitchFamily="34" charset="0"/>
                <a:cs typeface="Arial" panose="020B0604020202020204" pitchFamily="34" charset="0"/>
              </a:rPr>
              <a:t>Must complete e-course requirement to receive completion card</a:t>
            </a:r>
          </a:p>
          <a:p>
            <a:pPr marL="342891" indent="-342891">
              <a:buSzPct val="80000"/>
              <a:buFont typeface="Arial" panose="020B0604020202020204" pitchFamily="34" charset="0"/>
              <a:buChar char="•"/>
              <a:defRPr/>
            </a:pPr>
            <a:r>
              <a:rPr lang="en-US" sz="2000" kern="0" dirty="0">
                <a:latin typeface="Arial" panose="020B0604020202020204" pitchFamily="34" charset="0"/>
                <a:cs typeface="Arial" panose="020B0604020202020204" pitchFamily="34" charset="0"/>
              </a:rPr>
              <a:t>No reimbursements if you attend training with the contractor or different vendor without an approved voucher</a:t>
            </a:r>
          </a:p>
        </p:txBody>
      </p:sp>
      <p:pic>
        <p:nvPicPr>
          <p:cNvPr id="3" name="Picture 2">
            <a:extLst>
              <a:ext uri="{FF2B5EF4-FFF2-40B4-BE49-F238E27FC236}">
                <a16:creationId xmlns:a16="http://schemas.microsoft.com/office/drawing/2014/main" id="{EE8ED7E9-C789-EC9B-9A27-D33F6F125CC1}"/>
              </a:ext>
            </a:extLst>
          </p:cNvPr>
          <p:cNvPicPr>
            <a:picLocks noChangeAspect="1"/>
          </p:cNvPicPr>
          <p:nvPr/>
        </p:nvPicPr>
        <p:blipFill>
          <a:blip r:embed="rId4"/>
          <a:stretch>
            <a:fillRect/>
          </a:stretch>
        </p:blipFill>
        <p:spPr>
          <a:xfrm>
            <a:off x="5699831" y="1371600"/>
            <a:ext cx="3223424" cy="2349054"/>
          </a:xfrm>
          <a:prstGeom prst="rect">
            <a:avLst/>
          </a:prstGeom>
          <a:effectLst>
            <a:softEdge rad="31750"/>
          </a:effectLst>
        </p:spPr>
      </p:pic>
    </p:spTree>
    <p:extLst>
      <p:ext uri="{BB962C8B-B14F-4D97-AF65-F5344CB8AC3E}">
        <p14:creationId xmlns:p14="http://schemas.microsoft.com/office/powerpoint/2010/main" val="1381393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a:xfrm>
            <a:off x="1603468" y="322221"/>
            <a:ext cx="5860869" cy="687977"/>
          </a:xfrm>
          <a:prstGeom prst="rect">
            <a:avLst/>
          </a:prstGeom>
        </p:spPr>
        <p:txBody>
          <a:bodyPr vert="horz" lIns="91440" tIns="45720" rIns="91440" bIns="45720" rtlCol="0">
            <a:noAutofit/>
          </a:bodyPr>
          <a:lstStyle>
            <a:defPPr>
              <a:defRPr lang="en-US"/>
            </a:defPPr>
            <a:lvl1pPr indent="0" algn="ctr">
              <a:spcBef>
                <a:spcPct val="20000"/>
              </a:spcBef>
              <a:buFont typeface="Arial" panose="020B0604020202020204" pitchFamily="34" charset="0"/>
              <a:buNone/>
              <a:defRPr sz="4000" b="1">
                <a:solidFill>
                  <a:srgbClr val="002060"/>
                </a:solidFill>
                <a:latin typeface="Arial" panose="020B0604020202020204" pitchFamily="34" charset="0"/>
                <a:ea typeface="Tahoma" panose="020B060403050404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spcBef>
                <a:spcPts val="300"/>
              </a:spcBef>
            </a:pPr>
            <a:r>
              <a:rPr lang="en-US" sz="3600" dirty="0"/>
              <a:t>Training Requests</a:t>
            </a:r>
          </a:p>
        </p:txBody>
      </p:sp>
      <p:sp>
        <p:nvSpPr>
          <p:cNvPr id="6" name="TextBox 5"/>
          <p:cNvSpPr txBox="1"/>
          <p:nvPr/>
        </p:nvSpPr>
        <p:spPr>
          <a:xfrm>
            <a:off x="228600" y="1162000"/>
            <a:ext cx="8763000" cy="4967514"/>
          </a:xfrm>
          <a:prstGeom prst="rect">
            <a:avLst/>
          </a:prstGeom>
          <a:noFill/>
        </p:spPr>
        <p:txBody>
          <a:bodyPr wrap="square" rtlCol="0">
            <a:spAutoFit/>
          </a:bodyPr>
          <a:lstStyle/>
          <a:p>
            <a:pPr marL="342891" indent="-342891">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Training is contracted out by the 673 ABW to a local vendor</a:t>
            </a:r>
          </a:p>
          <a:p>
            <a:pPr marL="800091" lvl="1" indent="-342891" eaLnBrk="0" hangingPunct="0">
              <a:spcBef>
                <a:spcPct val="20000"/>
              </a:spcBef>
              <a:buSzPct val="80000"/>
              <a:buFont typeface="Arial" panose="020B0604020202020204" pitchFamily="34" charset="0"/>
              <a:buChar char="•"/>
              <a:defRPr/>
            </a:pPr>
            <a:r>
              <a:rPr lang="en-US" dirty="0">
                <a:latin typeface="Arial" panose="020B0604020202020204" pitchFamily="34" charset="0"/>
                <a:cs typeface="Arial" panose="020B0604020202020204" pitchFamily="34" charset="0"/>
              </a:rPr>
              <a:t>House of Harley Davidson (HD), Anchorage and Denali HD, Wasilla</a:t>
            </a:r>
          </a:p>
          <a:p>
            <a:pPr marL="800091" lvl="1" indent="-342891" eaLnBrk="0" hangingPunct="0">
              <a:spcBef>
                <a:spcPct val="20000"/>
              </a:spcBef>
              <a:buSzPct val="80000"/>
              <a:buFont typeface="Arial" panose="020B0604020202020204" pitchFamily="34" charset="0"/>
              <a:buChar char="•"/>
              <a:defRPr/>
            </a:pPr>
            <a:r>
              <a:rPr lang="en-US" sz="1600" kern="0" dirty="0">
                <a:latin typeface="Arial" panose="020B0604020202020204" pitchFamily="34" charset="0"/>
                <a:cs typeface="Arial" panose="020B0604020202020204" pitchFamily="34" charset="0"/>
              </a:rPr>
              <a:t>https://www.harleyalaska.com/--learn-to-ride</a:t>
            </a:r>
            <a:endParaRPr lang="en-US" dirty="0">
              <a:latin typeface="Arial" panose="020B0604020202020204" pitchFamily="34" charset="0"/>
              <a:cs typeface="Arial" panose="020B0604020202020204" pitchFamily="34" charset="0"/>
            </a:endParaRPr>
          </a:p>
          <a:p>
            <a:pPr marL="342891" indent="-342891">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Members seeking training must complete the 2025 JBER Motorcycle Safety Training Request </a:t>
            </a:r>
            <a:r>
              <a:rPr lang="en-US" b="1" u="sng" dirty="0">
                <a:solidFill>
                  <a:srgbClr val="FF0000"/>
                </a:solidFill>
                <a:latin typeface="Arial" panose="020B0604020202020204" pitchFamily="34" charset="0"/>
                <a:cs typeface="Arial" panose="020B0604020202020204" pitchFamily="34" charset="0"/>
              </a:rPr>
              <a:t>PRIOR TO SCHEDULING TRAINING</a:t>
            </a:r>
          </a:p>
          <a:p>
            <a:pPr>
              <a:spcBef>
                <a:spcPts val="600"/>
              </a:spcBef>
            </a:pPr>
            <a:r>
              <a:rPr lang="en-US" dirty="0">
                <a:latin typeface="Arial" panose="020B0604020202020204" pitchFamily="34" charset="0"/>
                <a:cs typeface="Arial" panose="020B0604020202020204" pitchFamily="34" charset="0"/>
              </a:rPr>
              <a:t>The form is available on/from:</a:t>
            </a:r>
          </a:p>
          <a:p>
            <a:pPr marL="571486" lvl="1" indent="-342891">
              <a:spcBef>
                <a:spcPts val="600"/>
              </a:spcBef>
              <a:buFont typeface="+mj-lt"/>
              <a:buAutoNum type="arabicPeriod"/>
            </a:pPr>
            <a:r>
              <a:rPr lang="en-US" dirty="0">
                <a:latin typeface="Arial" panose="020B0604020202020204" pitchFamily="34" charset="0"/>
                <a:cs typeface="Arial" panose="020B0604020202020204" pitchFamily="34" charset="0"/>
              </a:rPr>
              <a:t>JBER Safety SharePoint: https://intelshare.intelink.gov/sites/jointbaseelmendorfrichardson/SE/_layouts/15/start.aspx#/SitePages/Home.aspx</a:t>
            </a:r>
          </a:p>
          <a:p>
            <a:pPr marL="571486" lvl="1" indent="-342891">
              <a:spcBef>
                <a:spcPts val="600"/>
              </a:spcBef>
              <a:buFont typeface="+mj-lt"/>
              <a:buAutoNum type="arabicPeriod"/>
            </a:pPr>
            <a:r>
              <a:rPr lang="en-US" dirty="0">
                <a:latin typeface="Arial" panose="020B0604020202020204" pitchFamily="34" charset="0"/>
                <a:cs typeface="Arial" panose="020B0604020202020204" pitchFamily="34" charset="0"/>
              </a:rPr>
              <a:t>Unit MSR/UMM</a:t>
            </a:r>
          </a:p>
          <a:p>
            <a:pPr marL="571486" lvl="1" indent="-342891">
              <a:spcBef>
                <a:spcPts val="600"/>
              </a:spcBef>
              <a:buFont typeface="+mj-lt"/>
              <a:buAutoNum type="arabicPeriod"/>
            </a:pPr>
            <a:r>
              <a:rPr lang="en-US" dirty="0">
                <a:latin typeface="Arial" panose="020B0604020202020204" pitchFamily="34" charset="0"/>
                <a:cs typeface="Arial" panose="020B0604020202020204" pitchFamily="34" charset="0"/>
              </a:rPr>
              <a:t>JBER PA Website – https://www.jber.jb.mil</a:t>
            </a:r>
          </a:p>
          <a:p>
            <a:pPr marL="1028674" lvl="2" indent="-342891">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Click the “What’s Hot” tab and JBER Motorcycle Safety</a:t>
            </a:r>
          </a:p>
          <a:p>
            <a:pPr marL="344277" indent="-342891">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Complete the</a:t>
            </a:r>
            <a:r>
              <a:rPr lang="en-US" sz="2000" dirty="0">
                <a:latin typeface="Arial" panose="020B0604020202020204" pitchFamily="34" charset="0"/>
                <a:cs typeface="Arial" panose="020B0604020202020204" pitchFamily="34" charset="0"/>
              </a:rPr>
              <a:t> </a:t>
            </a:r>
            <a:r>
              <a:rPr lang="en-US" sz="2000" b="1" u="sng" dirty="0">
                <a:latin typeface="Arial" panose="020B0604020202020204" pitchFamily="34" charset="0"/>
                <a:cs typeface="Arial" panose="020B0604020202020204" pitchFamily="34" charset="0"/>
              </a:rPr>
              <a:t>2025</a:t>
            </a:r>
            <a:r>
              <a:rPr lang="en-US" sz="2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form with all signatures and email to JBER Safety </a:t>
            </a:r>
            <a:r>
              <a:rPr lang="en-US" dirty="0">
                <a:latin typeface="Arial" panose="020B0604020202020204" pitchFamily="34" charset="0"/>
                <a:cs typeface="Arial" panose="020B0604020202020204" pitchFamily="34" charset="0"/>
                <a:hlinkClick r:id="rId3"/>
              </a:rPr>
              <a:t>673abw.seg@us.af.mil</a:t>
            </a:r>
            <a:r>
              <a:rPr lang="en-US" dirty="0">
                <a:latin typeface="Arial" panose="020B0604020202020204" pitchFamily="34" charset="0"/>
                <a:cs typeface="Arial" panose="020B0604020202020204" pitchFamily="34" charset="0"/>
              </a:rPr>
              <a:t> or bring to building 10441 3</a:t>
            </a:r>
            <a:r>
              <a:rPr lang="en-US" baseline="30000" dirty="0">
                <a:latin typeface="Arial" panose="020B0604020202020204" pitchFamily="34" charset="0"/>
                <a:cs typeface="Arial" panose="020B0604020202020204" pitchFamily="34" charset="0"/>
              </a:rPr>
              <a:t>rd</a:t>
            </a:r>
            <a:r>
              <a:rPr lang="en-US" dirty="0">
                <a:latin typeface="Arial" panose="020B0604020202020204" pitchFamily="34" charset="0"/>
                <a:cs typeface="Arial" panose="020B0604020202020204" pitchFamily="34" charset="0"/>
              </a:rPr>
              <a:t> floor</a:t>
            </a:r>
          </a:p>
          <a:p>
            <a:pPr marL="344277" indent="-342891">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Once approved follow directions on the form to schedule training</a:t>
            </a:r>
          </a:p>
        </p:txBody>
      </p:sp>
    </p:spTree>
    <p:extLst>
      <p:ext uri="{BB962C8B-B14F-4D97-AF65-F5344CB8AC3E}">
        <p14:creationId xmlns:p14="http://schemas.microsoft.com/office/powerpoint/2010/main" val="3148802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603468" y="322221"/>
            <a:ext cx="5860869" cy="687977"/>
          </a:xfrm>
          <a:prstGeom prst="rect">
            <a:avLst/>
          </a:prstGeom>
        </p:spPr>
        <p:txBody>
          <a:bodyPr vert="horz" lIns="91440" tIns="45720" rIns="91440" bIns="45720" rtlCol="0">
            <a:noAutofit/>
          </a:bodyPr>
          <a:lstStyle>
            <a:defPPr>
              <a:defRPr lang="en-US"/>
            </a:defPPr>
            <a:lvl1pPr indent="0" algn="ctr">
              <a:spcBef>
                <a:spcPct val="20000"/>
              </a:spcBef>
              <a:buFont typeface="Arial" panose="020B0604020202020204" pitchFamily="34" charset="0"/>
              <a:buNone/>
              <a:defRPr sz="4000" b="1">
                <a:solidFill>
                  <a:srgbClr val="002060"/>
                </a:solidFill>
                <a:latin typeface="Arial" panose="020B0604020202020204" pitchFamily="34" charset="0"/>
                <a:ea typeface="Tahoma" panose="020B060403050404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spcBef>
                <a:spcPts val="300"/>
              </a:spcBef>
            </a:pPr>
            <a:r>
              <a:rPr lang="en-US" sz="3600" dirty="0"/>
              <a:t>Training Requests</a:t>
            </a:r>
          </a:p>
        </p:txBody>
      </p:sp>
      <p:sp>
        <p:nvSpPr>
          <p:cNvPr id="3" name="Rectangle 2"/>
          <p:cNvSpPr/>
          <p:nvPr/>
        </p:nvSpPr>
        <p:spPr>
          <a:xfrm>
            <a:off x="142874" y="1219200"/>
            <a:ext cx="8858251" cy="3093154"/>
          </a:xfrm>
          <a:prstGeom prst="rect">
            <a:avLst/>
          </a:prstGeom>
        </p:spPr>
        <p:txBody>
          <a:bodyPr wrap="square">
            <a:spAutoFit/>
          </a:bodyPr>
          <a:lstStyle/>
          <a:p>
            <a:pPr marL="344277" indent="-342891">
              <a:spcBef>
                <a:spcPts val="600"/>
              </a:spcBef>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Please use your vouchers! </a:t>
            </a:r>
          </a:p>
          <a:p>
            <a:pPr marL="344277" indent="-342891">
              <a:spcBef>
                <a:spcPts val="600"/>
              </a:spcBef>
              <a:buFont typeface="Arial" panose="020B0604020202020204" pitchFamily="34" charset="0"/>
              <a:buChar char="•"/>
            </a:pPr>
            <a:endParaRPr lang="en-US" sz="2000" dirty="0">
              <a:solidFill>
                <a:prstClr val="black"/>
              </a:solidFill>
              <a:latin typeface="Arial" panose="020B0604020202020204" pitchFamily="34" charset="0"/>
              <a:cs typeface="Arial" panose="020B0604020202020204" pitchFamily="34" charset="0"/>
            </a:endParaRPr>
          </a:p>
          <a:p>
            <a:pPr marL="344277" indent="-342891">
              <a:spcBef>
                <a:spcPts val="600"/>
              </a:spcBef>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“By signing below, I have read and meet the intent to ride per the Installation Commander's Letter on Motorcycle Safety (JBER-57) and understand that I am obligated to complete the course once I receive a voucher and schedule training. </a:t>
            </a:r>
            <a:r>
              <a:rPr lang="en-US" sz="2000" b="1" u="sng" dirty="0">
                <a:solidFill>
                  <a:prstClr val="black"/>
                </a:solidFill>
                <a:latin typeface="Arial" panose="020B0604020202020204" pitchFamily="34" charset="0"/>
                <a:cs typeface="Arial" panose="020B0604020202020204" pitchFamily="34" charset="0"/>
              </a:rPr>
              <a:t>If I fail to reschedule or cancel with the contractor at least 48 hours prior to the report date, I will be responsible for the cost of the training.”</a:t>
            </a:r>
          </a:p>
          <a:p>
            <a:pPr marL="344277" indent="-342891">
              <a:spcBef>
                <a:spcPts val="600"/>
              </a:spcBef>
              <a:buFont typeface="Arial" panose="020B0604020202020204" pitchFamily="34" charset="0"/>
              <a:buChar char="•"/>
            </a:pPr>
            <a:endParaRPr lang="en-US" sz="2000" dirty="0">
              <a:solidFill>
                <a:prstClr val="black"/>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1212B025-052F-44F9-CA15-C66E6943CA75}"/>
              </a:ext>
            </a:extLst>
          </p:cNvPr>
          <p:cNvPicPr>
            <a:picLocks noChangeAspect="1"/>
          </p:cNvPicPr>
          <p:nvPr/>
        </p:nvPicPr>
        <p:blipFill>
          <a:blip r:embed="rId2"/>
          <a:stretch>
            <a:fillRect/>
          </a:stretch>
        </p:blipFill>
        <p:spPr>
          <a:xfrm>
            <a:off x="5791200" y="3657600"/>
            <a:ext cx="2667000" cy="2686325"/>
          </a:xfrm>
          <a:prstGeom prst="rect">
            <a:avLst/>
          </a:prstGeom>
          <a:effectLst>
            <a:softEdge rad="31750"/>
          </a:effectLst>
        </p:spPr>
      </p:pic>
    </p:spTree>
    <p:extLst>
      <p:ext uri="{BB962C8B-B14F-4D97-AF65-F5344CB8AC3E}">
        <p14:creationId xmlns:p14="http://schemas.microsoft.com/office/powerpoint/2010/main" val="3487746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45EAD2-6937-0CDB-A532-760A25BE8523}"/>
              </a:ext>
            </a:extLst>
          </p:cNvPr>
          <p:cNvSpPr txBox="1">
            <a:spLocks/>
          </p:cNvSpPr>
          <p:nvPr/>
        </p:nvSpPr>
        <p:spPr>
          <a:xfrm>
            <a:off x="169723" y="1219200"/>
            <a:ext cx="8804553" cy="502920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Clr>
                <a:schemeClr val="tx2"/>
              </a:buClr>
              <a:buFont typeface="Symbol" panose="05050102010706020507" pitchFamily="18" charset="2"/>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Symbol" panose="05050102010706020507" pitchFamily="18" charset="2"/>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Symbol" panose="05050102010706020507" pitchFamily="18" charset="2"/>
              <a:buChar char=""/>
              <a:defRPr sz="20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chemeClr val="tx1"/>
                </a:solidFill>
                <a:latin typeface="+mn-lt"/>
                <a:ea typeface="+mn-ea"/>
                <a:cs typeface="+mn-cs"/>
              </a:defRPr>
            </a:lvl9pPr>
          </a:lstStyle>
          <a:p>
            <a:pPr>
              <a:buClrTx/>
              <a:buFont typeface="Arial" panose="020B0604020202020204" pitchFamily="34" charset="0"/>
              <a:buChar char="•"/>
              <a:defRPr/>
            </a:pPr>
            <a:r>
              <a:rPr lang="en-US" altLang="en-US" u="sng" dirty="0">
                <a:solidFill>
                  <a:srgbClr val="002060"/>
                </a:solidFill>
              </a:rPr>
              <a:t>Skill Building</a:t>
            </a:r>
          </a:p>
          <a:p>
            <a:pPr lvl="1">
              <a:buClrTx/>
              <a:buSzPct val="150000"/>
              <a:buFont typeface="Arial" panose="020B0604020202020204" pitchFamily="34" charset="0"/>
              <a:buChar char="•"/>
              <a:defRPr/>
            </a:pPr>
            <a:r>
              <a:rPr lang="en-US" altLang="en-US" sz="2300" dirty="0"/>
              <a:t> Training – Get caught up and stay trained</a:t>
            </a:r>
          </a:p>
          <a:p>
            <a:pPr lvl="1">
              <a:buClrTx/>
              <a:buSzPct val="150000"/>
              <a:buFont typeface="Arial" panose="020B0604020202020204" pitchFamily="34" charset="0"/>
              <a:buChar char="•"/>
              <a:defRPr/>
            </a:pPr>
            <a:r>
              <a:rPr lang="en-US" altLang="en-US" sz="2300" dirty="0"/>
              <a:t> Advanced training (track, ADV, etc.) – Invest in your  own riding!</a:t>
            </a:r>
          </a:p>
          <a:p>
            <a:pPr lvl="1">
              <a:buClrTx/>
              <a:buSzPct val="150000"/>
              <a:buFont typeface="Arial" panose="020B0604020202020204" pitchFamily="34" charset="0"/>
              <a:buChar char="•"/>
              <a:defRPr/>
            </a:pPr>
            <a:r>
              <a:rPr lang="en-US" altLang="en-US" sz="2300" dirty="0"/>
              <a:t> Practice EVERYTIME you ride!</a:t>
            </a:r>
          </a:p>
          <a:p>
            <a:pPr lvl="2">
              <a:buClrTx/>
              <a:buSzPct val="150000"/>
              <a:buFont typeface="Arial" panose="020B0604020202020204" pitchFamily="34" charset="0"/>
              <a:buChar char="•"/>
              <a:defRPr/>
            </a:pPr>
            <a:r>
              <a:rPr lang="en-US" altLang="en-US" sz="2300" dirty="0"/>
              <a:t> Braking, tight circles, and cornering – warms your tires and your skills!</a:t>
            </a:r>
          </a:p>
          <a:p>
            <a:pPr lvl="1">
              <a:buClrTx/>
              <a:buSzPct val="150000"/>
              <a:buFont typeface="Arial" panose="020B0604020202020204" pitchFamily="34" charset="0"/>
              <a:buChar char="•"/>
              <a:defRPr/>
            </a:pPr>
            <a:r>
              <a:rPr lang="en-US" altLang="en-US" sz="2300" dirty="0"/>
              <a:t> Ride within YOUR skill level – Don’t push it</a:t>
            </a:r>
          </a:p>
          <a:p>
            <a:pPr>
              <a:buClrTx/>
              <a:buFont typeface="Arial" panose="020B0604020202020204" pitchFamily="34" charset="0"/>
              <a:buChar char="•"/>
              <a:defRPr/>
            </a:pPr>
            <a:r>
              <a:rPr lang="en-US" altLang="en-US" u="sng" dirty="0">
                <a:solidFill>
                  <a:srgbClr val="002060"/>
                </a:solidFill>
              </a:rPr>
              <a:t>Personal Accountability</a:t>
            </a:r>
          </a:p>
          <a:p>
            <a:pPr lvl="1">
              <a:buClrTx/>
              <a:buSzPct val="150000"/>
              <a:buFont typeface="Arial" panose="020B0604020202020204" pitchFamily="34" charset="0"/>
              <a:buChar char="•"/>
              <a:defRPr/>
            </a:pPr>
            <a:r>
              <a:rPr lang="en-US" altLang="en-US" sz="2300" dirty="0"/>
              <a:t> Practice before you ride</a:t>
            </a:r>
          </a:p>
          <a:p>
            <a:pPr lvl="1">
              <a:buClrTx/>
              <a:buSzPct val="150000"/>
              <a:buFont typeface="Arial" panose="020B0604020202020204" pitchFamily="34" charset="0"/>
              <a:buChar char="•"/>
              <a:defRPr/>
            </a:pPr>
            <a:r>
              <a:rPr lang="en-US" altLang="en-US" sz="2300" dirty="0"/>
              <a:t> NEVER drink and ride</a:t>
            </a:r>
          </a:p>
          <a:p>
            <a:pPr lvl="1">
              <a:buClrTx/>
              <a:buSzPct val="150000"/>
              <a:buFont typeface="Arial" panose="020B0604020202020204" pitchFamily="34" charset="0"/>
              <a:buChar char="•"/>
              <a:defRPr/>
            </a:pPr>
            <a:r>
              <a:rPr lang="en-US" altLang="en-US" sz="2300" dirty="0"/>
              <a:t> SLOW DOWN! Where do you have to be? Is it worth your life?</a:t>
            </a:r>
          </a:p>
          <a:p>
            <a:pPr lvl="1">
              <a:buClrTx/>
              <a:buSzPct val="150000"/>
              <a:buFont typeface="Arial" panose="020B0604020202020204" pitchFamily="34" charset="0"/>
              <a:buChar char="•"/>
              <a:defRPr/>
            </a:pPr>
            <a:r>
              <a:rPr lang="en-US" altLang="en-US" sz="2300" dirty="0"/>
              <a:t> Ride within YOUR skill level – Don’t push it</a:t>
            </a:r>
          </a:p>
          <a:p>
            <a:pPr lvl="1">
              <a:buClrTx/>
              <a:buSzPct val="150000"/>
              <a:buFont typeface="Arial" panose="020B0604020202020204" pitchFamily="34" charset="0"/>
              <a:buChar char="•"/>
              <a:defRPr/>
            </a:pPr>
            <a:r>
              <a:rPr lang="en-US" altLang="en-US" sz="2300" dirty="0"/>
              <a:t> Wear as much gear as you can…ALWAYS!</a:t>
            </a:r>
          </a:p>
          <a:p>
            <a:pPr>
              <a:buClrTx/>
              <a:buFont typeface="Arial" panose="020B0604020202020204" pitchFamily="34" charset="0"/>
              <a:buChar char="•"/>
              <a:defRPr/>
            </a:pPr>
            <a:r>
              <a:rPr lang="en-US" altLang="en-US" sz="3100" b="1" dirty="0">
                <a:solidFill>
                  <a:srgbClr val="002060"/>
                </a:solidFill>
              </a:rPr>
              <a:t> </a:t>
            </a:r>
            <a:r>
              <a:rPr lang="en-US" altLang="en-US" b="1" u="sng" dirty="0">
                <a:solidFill>
                  <a:srgbClr val="002060"/>
                </a:solidFill>
              </a:rPr>
              <a:t>MUSTT (</a:t>
            </a:r>
            <a:r>
              <a:rPr lang="en-US" altLang="en-US" b="1" u="sng" dirty="0">
                <a:solidFill>
                  <a:srgbClr val="0070C0"/>
                </a:solidFill>
              </a:rPr>
              <a:t>AF Only</a:t>
            </a:r>
            <a:r>
              <a:rPr lang="en-US" altLang="en-US" b="1" u="sng" dirty="0">
                <a:solidFill>
                  <a:srgbClr val="002060"/>
                </a:solidFill>
              </a:rPr>
              <a:t>) / MMP (</a:t>
            </a:r>
            <a:r>
              <a:rPr lang="en-US" altLang="en-US" u="sng" dirty="0">
                <a:solidFill>
                  <a:srgbClr val="0070C0"/>
                </a:solidFill>
              </a:rPr>
              <a:t>Army Only</a:t>
            </a:r>
            <a:r>
              <a:rPr lang="en-US" altLang="en-US" b="1" u="sng" dirty="0">
                <a:solidFill>
                  <a:srgbClr val="002060"/>
                </a:solidFill>
              </a:rPr>
              <a:t>)</a:t>
            </a:r>
          </a:p>
          <a:p>
            <a:pPr lvl="1">
              <a:buClrTx/>
              <a:buSzPct val="150000"/>
              <a:buFont typeface="Arial" panose="020B0604020202020204" pitchFamily="34" charset="0"/>
              <a:buChar char="•"/>
              <a:defRPr/>
            </a:pPr>
            <a:r>
              <a:rPr lang="en-US" altLang="en-US" sz="2300" dirty="0"/>
              <a:t> </a:t>
            </a:r>
            <a:r>
              <a:rPr lang="en-US" altLang="en-US" sz="2300" b="1" dirty="0"/>
              <a:t>Log training</a:t>
            </a:r>
          </a:p>
          <a:p>
            <a:pPr lvl="1">
              <a:buClrTx/>
              <a:buSzPct val="150000"/>
              <a:buFont typeface="Arial" panose="020B0604020202020204" pitchFamily="34" charset="0"/>
              <a:buChar char="•"/>
              <a:defRPr/>
            </a:pPr>
            <a:r>
              <a:rPr lang="en-US" altLang="en-US" sz="2300" b="1" dirty="0"/>
              <a:t> Log briefings</a:t>
            </a:r>
          </a:p>
          <a:p>
            <a:pPr lvl="1">
              <a:buClrTx/>
              <a:buSzPct val="150000"/>
              <a:buFont typeface="Arial" panose="020B0604020202020204" pitchFamily="34" charset="0"/>
              <a:buChar char="•"/>
              <a:defRPr/>
            </a:pPr>
            <a:r>
              <a:rPr lang="en-US" altLang="en-US" sz="2300" b="1" dirty="0"/>
              <a:t> Get records Up-to-Date for all in unit</a:t>
            </a:r>
          </a:p>
          <a:p>
            <a:pPr lvl="1">
              <a:buClrTx/>
              <a:buSzPct val="150000"/>
              <a:buFont typeface="Arial" panose="020B0604020202020204" pitchFamily="34" charset="0"/>
              <a:buChar char="•"/>
              <a:defRPr/>
            </a:pPr>
            <a:r>
              <a:rPr lang="en-US" altLang="en-US" sz="2300" b="1" dirty="0"/>
              <a:t> Ensure information accuracy</a:t>
            </a:r>
          </a:p>
          <a:p>
            <a:pPr lvl="1">
              <a:buClrTx/>
              <a:buSzPct val="150000"/>
              <a:buFont typeface="Arial" panose="020B0604020202020204" pitchFamily="34" charset="0"/>
              <a:buChar char="•"/>
              <a:defRPr/>
            </a:pPr>
            <a:r>
              <a:rPr lang="en-US" altLang="en-US" sz="2300" b="1" dirty="0"/>
              <a:t> Motorcycle information current?</a:t>
            </a:r>
            <a:endParaRPr lang="en-US" altLang="en-US" sz="2300" dirty="0"/>
          </a:p>
          <a:p>
            <a:pPr>
              <a:buClr>
                <a:schemeClr val="accent6"/>
              </a:buClr>
              <a:buSzPct val="150000"/>
              <a:defRPr/>
            </a:pPr>
            <a:endParaRPr lang="en-US" altLang="en-US" sz="2600" dirty="0"/>
          </a:p>
        </p:txBody>
      </p:sp>
      <p:sp>
        <p:nvSpPr>
          <p:cNvPr id="9" name="Title 1">
            <a:extLst>
              <a:ext uri="{FF2B5EF4-FFF2-40B4-BE49-F238E27FC236}">
                <a16:creationId xmlns:a16="http://schemas.microsoft.com/office/drawing/2014/main" id="{86F200D2-2775-E260-0253-10859D4B3162}"/>
              </a:ext>
            </a:extLst>
          </p:cNvPr>
          <p:cNvSpPr txBox="1">
            <a:spLocks/>
          </p:cNvSpPr>
          <p:nvPr/>
        </p:nvSpPr>
        <p:spPr>
          <a:xfrm>
            <a:off x="1447799" y="380999"/>
            <a:ext cx="5943601" cy="768323"/>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600" b="1" dirty="0">
                <a:solidFill>
                  <a:srgbClr val="002060"/>
                </a:solidFill>
                <a:latin typeface="Arial" panose="020B0604020202020204" pitchFamily="34" charset="0"/>
                <a:ea typeface="Tahoma" panose="020B0604030504040204" pitchFamily="34" charset="0"/>
                <a:cs typeface="Arial" panose="020B0604020202020204" pitchFamily="34" charset="0"/>
              </a:rPr>
              <a:t>PMV-2 Focus 2025</a:t>
            </a:r>
          </a:p>
        </p:txBody>
      </p:sp>
    </p:spTree>
    <p:extLst>
      <p:ext uri="{BB962C8B-B14F-4D97-AF65-F5344CB8AC3E}">
        <p14:creationId xmlns:p14="http://schemas.microsoft.com/office/powerpoint/2010/main" val="1402680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7820C-22F8-DF1A-294F-6A06CBC9E215}"/>
              </a:ext>
            </a:extLst>
          </p:cNvPr>
          <p:cNvSpPr txBox="1">
            <a:spLocks/>
          </p:cNvSpPr>
          <p:nvPr/>
        </p:nvSpPr>
        <p:spPr>
          <a:xfrm>
            <a:off x="1447799" y="380999"/>
            <a:ext cx="5943601" cy="768323"/>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600" b="1" dirty="0">
                <a:solidFill>
                  <a:srgbClr val="002060"/>
                </a:solidFill>
                <a:latin typeface="Arial" panose="020B0604020202020204" pitchFamily="34" charset="0"/>
                <a:ea typeface="Tahoma" panose="020B0604030504040204" pitchFamily="34" charset="0"/>
                <a:cs typeface="Arial" panose="020B0604020202020204" pitchFamily="34" charset="0"/>
              </a:rPr>
              <a:t>Year of the Swerve</a:t>
            </a:r>
          </a:p>
        </p:txBody>
      </p:sp>
      <p:sp>
        <p:nvSpPr>
          <p:cNvPr id="3" name="Content Placeholder 2">
            <a:extLst>
              <a:ext uri="{FF2B5EF4-FFF2-40B4-BE49-F238E27FC236}">
                <a16:creationId xmlns:a16="http://schemas.microsoft.com/office/drawing/2014/main" id="{6EBA5771-5EB3-8DCE-E262-87C533242A95}"/>
              </a:ext>
            </a:extLst>
          </p:cNvPr>
          <p:cNvSpPr txBox="1">
            <a:spLocks/>
          </p:cNvSpPr>
          <p:nvPr/>
        </p:nvSpPr>
        <p:spPr>
          <a:xfrm>
            <a:off x="-430306" y="1344706"/>
            <a:ext cx="8478022" cy="25594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Symbol" panose="05050102010706020507" pitchFamily="18" charset="2"/>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Symbol" panose="05050102010706020507" pitchFamily="18" charset="2"/>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Symbol" panose="05050102010706020507" pitchFamily="18" charset="2"/>
              <a:buChar char=""/>
              <a:defRPr sz="20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chemeClr val="tx1"/>
                </a:solidFill>
                <a:latin typeface="+mn-lt"/>
                <a:ea typeface="+mn-ea"/>
                <a:cs typeface="+mn-cs"/>
              </a:defRPr>
            </a:lvl9pPr>
          </a:lstStyle>
          <a:p>
            <a:pPr marL="0" indent="0" algn="ctr">
              <a:buClr>
                <a:srgbClr val="000000"/>
              </a:buClr>
              <a:buFont typeface="Symbol" panose="05050102010706020507" pitchFamily="18" charset="2"/>
              <a:buNone/>
              <a:defRPr/>
            </a:pPr>
            <a:r>
              <a:rPr lang="en-US" altLang="en-US" u="sng" dirty="0">
                <a:latin typeface="Arial" panose="020B0604020202020204" pitchFamily="34" charset="0"/>
                <a:cs typeface="Arial" panose="020B0604020202020204" pitchFamily="34" charset="0"/>
              </a:rPr>
              <a:t>Steps of a good Swerve</a:t>
            </a:r>
          </a:p>
          <a:p>
            <a:pPr marL="914400" lvl="1" indent="-457200">
              <a:buClr>
                <a:srgbClr val="000000"/>
              </a:buClr>
              <a:buSzPct val="100000"/>
              <a:buFont typeface="+mj-lt"/>
              <a:buAutoNum type="arabicPeriod"/>
              <a:defRPr/>
            </a:pPr>
            <a:r>
              <a:rPr lang="en-US" altLang="en-US" sz="1800" b="0" dirty="0">
                <a:solidFill>
                  <a:srgbClr val="000000"/>
                </a:solidFill>
                <a:latin typeface="Arial" panose="020B0604020202020204" pitchFamily="34" charset="0"/>
                <a:cs typeface="Arial" panose="020B0604020202020204" pitchFamily="34" charset="0"/>
              </a:rPr>
              <a:t> Always be looking for escape paths</a:t>
            </a:r>
          </a:p>
          <a:p>
            <a:pPr marL="914400" lvl="1" indent="-457200">
              <a:buClr>
                <a:srgbClr val="000000"/>
              </a:buClr>
              <a:buSzPct val="100000"/>
              <a:buFont typeface="+mj-lt"/>
              <a:buAutoNum type="arabicPeriod"/>
              <a:defRPr/>
            </a:pPr>
            <a:r>
              <a:rPr lang="en-US" altLang="en-US" sz="1800" b="0" dirty="0">
                <a:solidFill>
                  <a:srgbClr val="000000"/>
                </a:solidFill>
                <a:latin typeface="Arial" panose="020B0604020202020204" pitchFamily="34" charset="0"/>
                <a:cs typeface="Arial" panose="020B0604020202020204" pitchFamily="34" charset="0"/>
              </a:rPr>
              <a:t> Use counter steering to conduct the swerve </a:t>
            </a:r>
          </a:p>
          <a:p>
            <a:pPr marL="914400" lvl="1" indent="-457200">
              <a:buClr>
                <a:srgbClr val="000000"/>
              </a:buClr>
              <a:buSzPct val="100000"/>
              <a:buFont typeface="+mj-lt"/>
              <a:buAutoNum type="arabicPeriod"/>
              <a:defRPr/>
            </a:pPr>
            <a:r>
              <a:rPr lang="en-US" altLang="en-US" sz="1800" b="0" dirty="0">
                <a:solidFill>
                  <a:srgbClr val="000000"/>
                </a:solidFill>
                <a:latin typeface="Arial" panose="020B0604020202020204" pitchFamily="34" charset="0"/>
                <a:cs typeface="Arial" panose="020B0604020202020204" pitchFamily="34" charset="0"/>
              </a:rPr>
              <a:t> Keep your body upright during swerving</a:t>
            </a:r>
          </a:p>
          <a:p>
            <a:pPr marL="914400" lvl="1" indent="-457200">
              <a:buClr>
                <a:srgbClr val="000000"/>
              </a:buClr>
              <a:buSzPct val="100000"/>
              <a:buFont typeface="+mj-lt"/>
              <a:buAutoNum type="arabicPeriod"/>
              <a:defRPr/>
            </a:pPr>
            <a:r>
              <a:rPr lang="en-US" altLang="en-US" sz="1800" b="0" dirty="0">
                <a:solidFill>
                  <a:srgbClr val="000000"/>
                </a:solidFill>
                <a:latin typeface="Arial" panose="020B0604020202020204" pitchFamily="34" charset="0"/>
                <a:cs typeface="Arial" panose="020B0604020202020204" pitchFamily="34" charset="0"/>
              </a:rPr>
              <a:t> DO NOT BREAK DURING THE SWERVE</a:t>
            </a:r>
          </a:p>
          <a:p>
            <a:pPr marL="914400" lvl="1" indent="-457200">
              <a:buClr>
                <a:srgbClr val="000000"/>
              </a:buClr>
              <a:buSzPct val="100000"/>
              <a:buFont typeface="+mj-lt"/>
              <a:buAutoNum type="arabicPeriod"/>
              <a:defRPr/>
            </a:pPr>
            <a:r>
              <a:rPr lang="en-US" altLang="en-US" sz="1800" b="0" dirty="0">
                <a:solidFill>
                  <a:srgbClr val="000000"/>
                </a:solidFill>
                <a:latin typeface="Arial" panose="020B0604020202020204" pitchFamily="34" charset="0"/>
                <a:cs typeface="Arial" panose="020B0604020202020204" pitchFamily="34" charset="0"/>
              </a:rPr>
              <a:t> If you must break, break before or after conducting a swerve</a:t>
            </a:r>
          </a:p>
        </p:txBody>
      </p:sp>
      <p:pic>
        <p:nvPicPr>
          <p:cNvPr id="5" name="Picture 4" descr="A top view of cars on a road">
            <a:extLst>
              <a:ext uri="{FF2B5EF4-FFF2-40B4-BE49-F238E27FC236}">
                <a16:creationId xmlns:a16="http://schemas.microsoft.com/office/drawing/2014/main" id="{1D90093A-0406-9BB3-BB22-CA5034B2E8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9" y="3650836"/>
            <a:ext cx="4684501" cy="2494934"/>
          </a:xfrm>
          <a:prstGeom prst="rect">
            <a:avLst/>
          </a:prstGeom>
        </p:spPr>
      </p:pic>
      <p:sp>
        <p:nvSpPr>
          <p:cNvPr id="7" name="TextBox 6">
            <a:extLst>
              <a:ext uri="{FF2B5EF4-FFF2-40B4-BE49-F238E27FC236}">
                <a16:creationId xmlns:a16="http://schemas.microsoft.com/office/drawing/2014/main" id="{04CE8096-4503-C38D-191A-09F7CD5199EB}"/>
              </a:ext>
            </a:extLst>
          </p:cNvPr>
          <p:cNvSpPr txBox="1"/>
          <p:nvPr/>
        </p:nvSpPr>
        <p:spPr>
          <a:xfrm>
            <a:off x="4419599" y="3650836"/>
            <a:ext cx="4789054" cy="2431435"/>
          </a:xfrm>
          <a:prstGeom prst="rect">
            <a:avLst/>
          </a:prstGeom>
          <a:noFill/>
        </p:spPr>
        <p:txBody>
          <a:bodyPr wrap="square">
            <a:spAutoFit/>
          </a:bodyPr>
          <a:lstStyle/>
          <a:p>
            <a:pPr marL="0" indent="0" algn="ctr">
              <a:buFont typeface="Symbol" panose="05050102010706020507" pitchFamily="18" charset="2"/>
              <a:buNone/>
              <a:defRPr/>
            </a:pPr>
            <a:r>
              <a:rPr lang="en-US" altLang="en-US" sz="2000" u="sng" dirty="0">
                <a:latin typeface="Arial" panose="020B0604020202020204" pitchFamily="34" charset="0"/>
                <a:cs typeface="Arial" panose="020B0604020202020204" pitchFamily="34" charset="0"/>
              </a:rPr>
              <a:t>Learning to Swerve</a:t>
            </a:r>
          </a:p>
          <a:p>
            <a:pPr lvl="1">
              <a:buClr>
                <a:srgbClr val="000000"/>
              </a:buClr>
              <a:buSzPct val="95000"/>
              <a:buFont typeface="Arial" panose="020B0604020202020204" pitchFamily="34" charset="0"/>
              <a:buChar char="•"/>
              <a:defRPr/>
            </a:pPr>
            <a:r>
              <a:rPr lang="en-US" altLang="en-US" sz="2000" b="0" dirty="0">
                <a:latin typeface="Arial" panose="020B0604020202020204" pitchFamily="34" charset="0"/>
                <a:cs typeface="Arial" panose="020B0604020202020204" pitchFamily="34" charset="0"/>
              </a:rPr>
              <a:t>Training – BRC-1 Covers the basics</a:t>
            </a:r>
          </a:p>
          <a:p>
            <a:pPr lvl="1">
              <a:buClr>
                <a:srgbClr val="000000"/>
              </a:buClr>
              <a:buSzPct val="95000"/>
              <a:buFont typeface="Arial" panose="020B0604020202020204" pitchFamily="34" charset="0"/>
              <a:buChar char="•"/>
              <a:defRPr/>
            </a:pPr>
            <a:r>
              <a:rPr lang="en-US" altLang="en-US" sz="2000" b="0" dirty="0">
                <a:latin typeface="Arial" panose="020B0604020202020204" pitchFamily="34" charset="0"/>
                <a:cs typeface="Arial" panose="020B0604020202020204" pitchFamily="34" charset="0"/>
              </a:rPr>
              <a:t>Practice makes perfect</a:t>
            </a:r>
          </a:p>
          <a:p>
            <a:pPr lvl="2">
              <a:buClr>
                <a:srgbClr val="000000"/>
              </a:buClr>
              <a:buSzPct val="95000"/>
              <a:buFont typeface="Arial" panose="020B0604020202020204" pitchFamily="34" charset="0"/>
              <a:buChar char="•"/>
              <a:defRPr/>
            </a:pPr>
            <a:r>
              <a:rPr lang="en-US" altLang="en-US" b="0" dirty="0">
                <a:latin typeface="Arial" panose="020B0604020202020204" pitchFamily="34" charset="0"/>
                <a:cs typeface="Arial" panose="020B0604020202020204" pitchFamily="34" charset="0"/>
              </a:rPr>
              <a:t>Take the time to be comfortable swerving</a:t>
            </a:r>
          </a:p>
          <a:p>
            <a:pPr lvl="2">
              <a:buClr>
                <a:srgbClr val="000000"/>
              </a:buClr>
              <a:buSzPct val="95000"/>
              <a:buFont typeface="Arial" panose="020B0604020202020204" pitchFamily="34" charset="0"/>
              <a:buChar char="•"/>
              <a:defRPr/>
            </a:pPr>
            <a:r>
              <a:rPr lang="en-US" altLang="en-US" b="0" dirty="0">
                <a:latin typeface="Arial" panose="020B0604020202020204" pitchFamily="34" charset="0"/>
                <a:cs typeface="Arial" panose="020B0604020202020204" pitchFamily="34" charset="0"/>
              </a:rPr>
              <a:t>Practice in a parking lot, or controlled area</a:t>
            </a:r>
          </a:p>
          <a:p>
            <a:pPr lvl="1">
              <a:buClr>
                <a:srgbClr val="000000"/>
              </a:buClr>
              <a:buSzPct val="95000"/>
              <a:buFont typeface="Arial" panose="020B0604020202020204" pitchFamily="34" charset="0"/>
              <a:buChar char="•"/>
              <a:defRPr/>
            </a:pPr>
            <a:r>
              <a:rPr lang="en-US" altLang="en-US" sz="2000" b="0" dirty="0">
                <a:latin typeface="Arial" panose="020B0604020202020204" pitchFamily="34" charset="0"/>
                <a:cs typeface="Arial" panose="020B0604020202020204" pitchFamily="34" charset="0"/>
              </a:rPr>
              <a:t> Ask a mentor for help</a:t>
            </a:r>
          </a:p>
        </p:txBody>
      </p:sp>
    </p:spTree>
    <p:extLst>
      <p:ext uri="{BB962C8B-B14F-4D97-AF65-F5344CB8AC3E}">
        <p14:creationId xmlns:p14="http://schemas.microsoft.com/office/powerpoint/2010/main" val="456872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60F08-F192-9ACA-AD76-0E34A678E2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1C0DB2-96C0-9598-086F-7CC855E76AC2}"/>
              </a:ext>
            </a:extLst>
          </p:cNvPr>
          <p:cNvSpPr txBox="1">
            <a:spLocks/>
          </p:cNvSpPr>
          <p:nvPr/>
        </p:nvSpPr>
        <p:spPr>
          <a:xfrm>
            <a:off x="1447799" y="380999"/>
            <a:ext cx="5943601" cy="768323"/>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600" b="1" dirty="0">
                <a:solidFill>
                  <a:srgbClr val="002060"/>
                </a:solidFill>
                <a:latin typeface="Arial" panose="020B0604020202020204" pitchFamily="34" charset="0"/>
                <a:ea typeface="Tahoma" panose="020B0604030504040204" pitchFamily="34" charset="0"/>
                <a:cs typeface="Arial" panose="020B0604020202020204" pitchFamily="34" charset="0"/>
              </a:rPr>
              <a:t>Year of the Swerve</a:t>
            </a:r>
          </a:p>
        </p:txBody>
      </p:sp>
      <p:sp>
        <p:nvSpPr>
          <p:cNvPr id="8" name="TextBox 7">
            <a:extLst>
              <a:ext uri="{FF2B5EF4-FFF2-40B4-BE49-F238E27FC236}">
                <a16:creationId xmlns:a16="http://schemas.microsoft.com/office/drawing/2014/main" id="{BF9EC5A4-2F5A-8C07-1A0D-D8600857594C}"/>
              </a:ext>
            </a:extLst>
          </p:cNvPr>
          <p:cNvSpPr txBox="1"/>
          <p:nvPr/>
        </p:nvSpPr>
        <p:spPr>
          <a:xfrm>
            <a:off x="114301" y="1303179"/>
            <a:ext cx="8915400" cy="2431435"/>
          </a:xfrm>
          <a:prstGeom prst="rect">
            <a:avLst/>
          </a:prstGeom>
          <a:noFill/>
        </p:spPr>
        <p:txBody>
          <a:bodyPr wrap="square">
            <a:spAutoFit/>
          </a:bodyPr>
          <a:lstStyle/>
          <a:p>
            <a:pPr marL="0" indent="0" algn="ctr">
              <a:buFont typeface="Symbol" panose="05050102010706020507" pitchFamily="18" charset="2"/>
              <a:buNone/>
              <a:defRPr/>
            </a:pPr>
            <a:r>
              <a:rPr lang="en-US" altLang="en-US" sz="2000" b="1" u="sng" dirty="0">
                <a:latin typeface="Arial" panose="020B0604020202020204" pitchFamily="34" charset="0"/>
                <a:cs typeface="Arial" panose="020B0604020202020204" pitchFamily="34" charset="0"/>
              </a:rPr>
              <a:t>Why do I need to know how to Swerve?</a:t>
            </a:r>
          </a:p>
          <a:p>
            <a:pPr marL="0" indent="0" algn="ctr">
              <a:buFont typeface="Symbol" panose="05050102010706020507" pitchFamily="18" charset="2"/>
              <a:buNone/>
              <a:defRPr/>
            </a:pPr>
            <a:endParaRPr lang="en-US" altLang="en-US" sz="800" u="sng" dirty="0">
              <a:solidFill>
                <a:srgbClr val="002060"/>
              </a:solidFill>
              <a:latin typeface="Arial" panose="020B0604020202020204" pitchFamily="34" charset="0"/>
              <a:cs typeface="Arial" panose="020B0604020202020204" pitchFamily="34" charset="0"/>
            </a:endParaRPr>
          </a:p>
          <a:p>
            <a:pPr marL="457200" lvl="1" indent="0" algn="ctr">
              <a:buClr>
                <a:schemeClr val="accent6"/>
              </a:buClr>
              <a:buSzPct val="150000"/>
              <a:buNone/>
              <a:defRPr/>
            </a:pPr>
            <a:r>
              <a:rPr lang="en-US" altLang="en-US" sz="2000" b="0" dirty="0">
                <a:latin typeface="Arial" panose="020B0604020202020204" pitchFamily="34" charset="0"/>
                <a:cs typeface="Arial" panose="020B0604020202020204" pitchFamily="34" charset="0"/>
              </a:rPr>
              <a:t>Swerving can help you avoid obstacles quickly</a:t>
            </a:r>
          </a:p>
          <a:p>
            <a:pPr lvl="1" algn="ctr">
              <a:buClr>
                <a:schemeClr val="accent6"/>
              </a:buClr>
              <a:buSzPct val="150000"/>
              <a:buFont typeface="Arial" panose="020B0604020202020204" pitchFamily="34" charset="0"/>
              <a:buChar char="•"/>
              <a:defRPr/>
            </a:pPr>
            <a:endParaRPr lang="en-US" altLang="en-US" sz="800" b="0" dirty="0">
              <a:latin typeface="Arial" panose="020B0604020202020204" pitchFamily="34" charset="0"/>
              <a:cs typeface="Arial" panose="020B0604020202020204" pitchFamily="34" charset="0"/>
            </a:endParaRPr>
          </a:p>
          <a:p>
            <a:pPr marL="457200" lvl="1" indent="0" algn="ctr">
              <a:buClr>
                <a:schemeClr val="accent6"/>
              </a:buClr>
              <a:buSzPct val="150000"/>
              <a:buNone/>
              <a:defRPr/>
            </a:pPr>
            <a:r>
              <a:rPr lang="en-US" altLang="en-US" sz="2000" b="0" dirty="0">
                <a:latin typeface="Arial" panose="020B0604020202020204" pitchFamily="34" charset="0"/>
                <a:cs typeface="Arial" panose="020B0604020202020204" pitchFamily="34" charset="0"/>
              </a:rPr>
              <a:t>Learning proper swerve techniques creates a better understanding of counter steering</a:t>
            </a:r>
          </a:p>
          <a:p>
            <a:pPr lvl="1" algn="ctr">
              <a:buClr>
                <a:schemeClr val="accent6"/>
              </a:buClr>
              <a:buSzPct val="150000"/>
              <a:buFont typeface="Arial" panose="020B0604020202020204" pitchFamily="34" charset="0"/>
              <a:buChar char="•"/>
              <a:defRPr/>
            </a:pPr>
            <a:endParaRPr lang="en-US" altLang="en-US" sz="800" b="0" dirty="0">
              <a:latin typeface="Arial" panose="020B0604020202020204" pitchFamily="34" charset="0"/>
              <a:cs typeface="Arial" panose="020B0604020202020204" pitchFamily="34" charset="0"/>
            </a:endParaRPr>
          </a:p>
          <a:p>
            <a:pPr marL="457200" lvl="1" indent="0" algn="ctr">
              <a:buClr>
                <a:schemeClr val="accent6"/>
              </a:buClr>
              <a:buSzPct val="150000"/>
              <a:buNone/>
              <a:defRPr/>
            </a:pPr>
            <a:r>
              <a:rPr lang="en-US" altLang="en-US" sz="2000" b="0" dirty="0">
                <a:latin typeface="Arial" panose="020B0604020202020204" pitchFamily="34" charset="0"/>
                <a:cs typeface="Arial" panose="020B0604020202020204" pitchFamily="34" charset="0"/>
              </a:rPr>
              <a:t>Understanding counter steering increases Skill level</a:t>
            </a:r>
          </a:p>
          <a:p>
            <a:pPr lvl="1" algn="ctr">
              <a:buClr>
                <a:schemeClr val="accent6"/>
              </a:buClr>
              <a:buSzPct val="150000"/>
              <a:buFont typeface="Arial" panose="020B0604020202020204" pitchFamily="34" charset="0"/>
              <a:buChar char="•"/>
              <a:defRPr/>
            </a:pPr>
            <a:endParaRPr lang="en-US" altLang="en-US" sz="800" b="0" dirty="0">
              <a:latin typeface="Arial" panose="020B0604020202020204" pitchFamily="34" charset="0"/>
              <a:cs typeface="Arial" panose="020B0604020202020204" pitchFamily="34" charset="0"/>
            </a:endParaRPr>
          </a:p>
          <a:p>
            <a:pPr marL="457200" lvl="1" indent="0" algn="ctr">
              <a:buClr>
                <a:schemeClr val="accent6"/>
              </a:buClr>
              <a:buSzPct val="150000"/>
              <a:buNone/>
              <a:defRPr/>
            </a:pPr>
            <a:r>
              <a:rPr lang="en-US" altLang="en-US" sz="2000" b="0" dirty="0">
                <a:latin typeface="Arial" panose="020B0604020202020204" pitchFamily="34" charset="0"/>
                <a:cs typeface="Arial" panose="020B0604020202020204" pitchFamily="34" charset="0"/>
              </a:rPr>
              <a:t>A correctly executed Swerve can save your life! </a:t>
            </a:r>
          </a:p>
        </p:txBody>
      </p:sp>
      <p:pic>
        <p:nvPicPr>
          <p:cNvPr id="9" name="Picture 4" descr="Motorcycle safety">
            <a:extLst>
              <a:ext uri="{FF2B5EF4-FFF2-40B4-BE49-F238E27FC236}">
                <a16:creationId xmlns:a16="http://schemas.microsoft.com/office/drawing/2014/main" id="{7F9F6F87-0350-F7A0-0C38-190680C1F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3888471"/>
            <a:ext cx="3619500" cy="22929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a16="http://schemas.microsoft.com/office/drawing/2014/main" id="{2C43F413-1DE7-A732-31A7-341E25FD92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1" y="3874616"/>
            <a:ext cx="3619500" cy="2306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584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a:xfrm>
            <a:off x="1603468" y="378823"/>
            <a:ext cx="5860869" cy="687977"/>
          </a:xfrm>
          <a:prstGeom prst="rect">
            <a:avLst/>
          </a:prstGeom>
        </p:spPr>
        <p:txBody>
          <a:bodyPr vert="horz" lIns="91440" tIns="45720" rIns="91440" bIns="45720" rtlCol="0">
            <a:noAutofit/>
          </a:bodyPr>
          <a:lstStyle>
            <a:defPPr>
              <a:defRPr lang="en-US"/>
            </a:defPPr>
            <a:lvl1pPr indent="0" algn="ctr">
              <a:spcBef>
                <a:spcPct val="20000"/>
              </a:spcBef>
              <a:buFont typeface="Arial" panose="020B0604020202020204" pitchFamily="34" charset="0"/>
              <a:buNone/>
              <a:defRPr sz="4000" b="1">
                <a:solidFill>
                  <a:srgbClr val="002060"/>
                </a:solidFill>
                <a:latin typeface="Arial" panose="020B0604020202020204" pitchFamily="34" charset="0"/>
                <a:ea typeface="Tahoma" panose="020B060403050404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spcBef>
                <a:spcPts val="300"/>
              </a:spcBef>
            </a:pPr>
            <a:r>
              <a:rPr lang="en-US" sz="3600" dirty="0"/>
              <a:t>MUSTT / MMP</a:t>
            </a:r>
          </a:p>
        </p:txBody>
      </p:sp>
      <p:sp>
        <p:nvSpPr>
          <p:cNvPr id="8" name="TextBox 7"/>
          <p:cNvSpPr txBox="1"/>
          <p:nvPr/>
        </p:nvSpPr>
        <p:spPr>
          <a:xfrm>
            <a:off x="152400" y="1227638"/>
            <a:ext cx="4348050" cy="3785652"/>
          </a:xfrm>
          <a:prstGeom prst="rect">
            <a:avLst/>
          </a:prstGeom>
          <a:noFill/>
        </p:spPr>
        <p:txBody>
          <a:bodyPr wrap="square">
            <a:spAutoFit/>
          </a:bodyPr>
          <a:lstStyle/>
          <a:p>
            <a:pPr marL="455804" lvl="1">
              <a:spcBef>
                <a:spcPts val="600"/>
              </a:spcBef>
              <a:buSzPct val="80000"/>
              <a:defRPr/>
            </a:pPr>
            <a:r>
              <a:rPr lang="en-US" sz="2200" b="1" dirty="0">
                <a:latin typeface="Arial" panose="020B0604020202020204" pitchFamily="34" charset="0"/>
                <a:cs typeface="Arial" panose="020B0604020202020204" pitchFamily="34" charset="0"/>
              </a:rPr>
              <a:t>Air Force</a:t>
            </a:r>
          </a:p>
          <a:p>
            <a:pPr marL="798695" lvl="1" indent="-342891">
              <a:spcBef>
                <a:spcPts val="600"/>
              </a:spcBef>
              <a:buSzPct val="80000"/>
              <a:buFont typeface="Arial" panose="020B0604020202020204" pitchFamily="34" charset="0"/>
              <a:buChar char="•"/>
              <a:defRPr/>
            </a:pPr>
            <a:r>
              <a:rPr lang="en-US" dirty="0">
                <a:latin typeface="Arial" panose="020B0604020202020204" pitchFamily="34" charset="0"/>
                <a:cs typeface="Arial" panose="020B0604020202020204" pitchFamily="34" charset="0"/>
              </a:rPr>
              <a:t>Review MUSTT record at least annually (Annual/Preseason)</a:t>
            </a:r>
          </a:p>
          <a:p>
            <a:pPr marL="1255883" lvl="2" indent="-342891">
              <a:spcBef>
                <a:spcPts val="600"/>
              </a:spcBef>
              <a:buSzPct val="80000"/>
              <a:buFont typeface="Arial" panose="020B0604020202020204" pitchFamily="34" charset="0"/>
              <a:buChar char="•"/>
              <a:defRPr/>
            </a:pPr>
            <a:r>
              <a:rPr lang="en-US" dirty="0">
                <a:latin typeface="Arial" panose="020B0604020202020204" pitchFamily="34" charset="0"/>
                <a:cs typeface="Arial" panose="020B0604020202020204" pitchFamily="34" charset="0"/>
              </a:rPr>
              <a:t>Log in at: </a:t>
            </a:r>
            <a:r>
              <a:rPr lang="en-US" dirty="0">
                <a:latin typeface="Arial" panose="020B0604020202020204" pitchFamily="34" charset="0"/>
                <a:cs typeface="Arial" panose="020B0604020202020204" pitchFamily="34" charset="0"/>
                <a:hlinkClick r:id="rId3"/>
              </a:rPr>
              <a:t>https://afsas.safety.af.mil/my.policy</a:t>
            </a:r>
            <a:endParaRPr lang="en-US" dirty="0">
              <a:latin typeface="Arial" panose="020B0604020202020204" pitchFamily="34" charset="0"/>
              <a:cs typeface="Arial" panose="020B0604020202020204" pitchFamily="34" charset="0"/>
            </a:endParaRPr>
          </a:p>
          <a:p>
            <a:pPr marL="798695" lvl="1" indent="-342891">
              <a:spcBef>
                <a:spcPts val="600"/>
              </a:spcBef>
              <a:buSzPct val="80000"/>
              <a:buFont typeface="Arial" panose="020B0604020202020204" pitchFamily="34" charset="0"/>
              <a:buChar char="•"/>
              <a:defRPr/>
            </a:pPr>
            <a:r>
              <a:rPr lang="en-US" dirty="0">
                <a:latin typeface="Arial" panose="020B0604020202020204" pitchFamily="34" charset="0"/>
                <a:cs typeface="Arial" panose="020B0604020202020204" pitchFamily="34" charset="0"/>
              </a:rPr>
              <a:t>On-Street Motorcycle Riders – required to have record in MUSTT</a:t>
            </a:r>
          </a:p>
          <a:p>
            <a:pPr marL="798695" lvl="1" indent="-342891">
              <a:spcBef>
                <a:spcPts val="600"/>
              </a:spcBef>
              <a:buSzPct val="80000"/>
              <a:buFont typeface="Arial" panose="020B0604020202020204" pitchFamily="34" charset="0"/>
              <a:buChar char="•"/>
              <a:defRPr/>
            </a:pPr>
            <a:r>
              <a:rPr lang="en-US" dirty="0">
                <a:latin typeface="Arial" panose="020B0604020202020204" pitchFamily="34" charset="0"/>
                <a:cs typeface="Arial" panose="020B0604020202020204" pitchFamily="34" charset="0"/>
              </a:rPr>
              <a:t>All required briefings and training tracked via MUSTT</a:t>
            </a:r>
          </a:p>
          <a:p>
            <a:pPr marL="455803" lvl="1">
              <a:buSzPct val="80000"/>
              <a:defRPr/>
            </a:pPr>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DE91D9A-5DF1-2DC6-7E3B-947EA48CDAFA}"/>
              </a:ext>
            </a:extLst>
          </p:cNvPr>
          <p:cNvSpPr txBox="1"/>
          <p:nvPr/>
        </p:nvSpPr>
        <p:spPr>
          <a:xfrm>
            <a:off x="4572000" y="1227638"/>
            <a:ext cx="4367323" cy="4431983"/>
          </a:xfrm>
          <a:prstGeom prst="rect">
            <a:avLst/>
          </a:prstGeom>
          <a:noFill/>
        </p:spPr>
        <p:txBody>
          <a:bodyPr wrap="square">
            <a:spAutoFit/>
          </a:bodyPr>
          <a:lstStyle/>
          <a:p>
            <a:pPr marL="114297" eaLnBrk="0" hangingPunct="0">
              <a:spcBef>
                <a:spcPct val="20000"/>
              </a:spcBef>
              <a:buSzPct val="80000"/>
            </a:pPr>
            <a:r>
              <a:rPr lang="en-US" sz="2200" b="1" dirty="0">
                <a:latin typeface="Arial" panose="020B0604020202020204" pitchFamily="34" charset="0"/>
                <a:cs typeface="Arial" panose="020B0604020202020204" pitchFamily="34" charset="0"/>
              </a:rPr>
              <a:t>Army</a:t>
            </a:r>
          </a:p>
          <a:p>
            <a:pPr marL="342891" indent="-228594" eaLnBrk="0" hangingPunct="0">
              <a:spcBef>
                <a:spcPct val="20000"/>
              </a:spcBef>
              <a:buSzPct val="80000"/>
              <a:buFont typeface="Arial" panose="020B0604020202020204" pitchFamily="34" charset="0"/>
              <a:buChar char="•"/>
            </a:pPr>
            <a:r>
              <a:rPr lang="en-US" dirty="0">
                <a:latin typeface="Arial" panose="020B0604020202020204" pitchFamily="34" charset="0"/>
                <a:cs typeface="Arial" panose="020B0604020202020204" pitchFamily="34" charset="0"/>
              </a:rPr>
              <a:t>Unit Safety Officers / Motorcycle Mentors </a:t>
            </a:r>
            <a:r>
              <a:rPr lang="en-US" b="1" dirty="0">
                <a:latin typeface="Arial" panose="020B0604020202020204" pitchFamily="34" charset="0"/>
                <a:cs typeface="Arial" panose="020B0604020202020204" pitchFamily="34" charset="0"/>
              </a:rPr>
              <a:t>will</a:t>
            </a:r>
            <a:r>
              <a:rPr lang="en-US" dirty="0">
                <a:latin typeface="Arial" panose="020B0604020202020204" pitchFamily="34" charset="0"/>
                <a:cs typeface="Arial" panose="020B0604020202020204" pitchFamily="34" charset="0"/>
              </a:rPr>
              <a:t> maintain a unit motorcycle roster of all unit motorcycle riders</a:t>
            </a:r>
          </a:p>
          <a:p>
            <a:pPr marL="800080" lvl="1" indent="-228594" eaLnBrk="0" hangingPunct="0">
              <a:spcBef>
                <a:spcPct val="20000"/>
              </a:spcBef>
              <a:buSzPct val="80000"/>
              <a:buFont typeface="Arial" panose="020B0604020202020204" pitchFamily="34" charset="0"/>
              <a:buChar char="•"/>
            </a:pPr>
            <a:r>
              <a:rPr lang="en-US" sz="1600" dirty="0">
                <a:latin typeface="Arial" panose="020B0604020202020204" pitchFamily="34" charset="0"/>
                <a:cs typeface="Arial" panose="020B0604020202020204" pitchFamily="34" charset="0"/>
              </a:rPr>
              <a:t>Roster will include: license number, initial training date and next required continuation training dates</a:t>
            </a:r>
          </a:p>
          <a:p>
            <a:pPr marL="342891" indent="-228594" eaLnBrk="0" hangingPunct="0">
              <a:spcBef>
                <a:spcPct val="20000"/>
              </a:spcBef>
              <a:buSzPct val="80000"/>
              <a:buFont typeface="Arial" panose="020B0604020202020204" pitchFamily="34" charset="0"/>
              <a:buChar char="•"/>
            </a:pPr>
            <a:r>
              <a:rPr lang="en-US" dirty="0">
                <a:latin typeface="Arial" panose="020B0604020202020204" pitchFamily="34" charset="0"/>
                <a:cs typeface="Arial" panose="020B0604020202020204" pitchFamily="34" charset="0"/>
              </a:rPr>
              <a:t>Units </a:t>
            </a:r>
            <a:r>
              <a:rPr lang="en-US" b="1" dirty="0">
                <a:latin typeface="Arial" panose="020B0604020202020204" pitchFamily="34" charset="0"/>
                <a:cs typeface="Arial" panose="020B0604020202020204" pitchFamily="34" charset="0"/>
              </a:rPr>
              <a:t>will</a:t>
            </a:r>
            <a:r>
              <a:rPr lang="en-US" dirty="0">
                <a:latin typeface="Arial" panose="020B0604020202020204" pitchFamily="34" charset="0"/>
                <a:cs typeface="Arial" panose="020B0604020202020204" pitchFamily="34" charset="0"/>
              </a:rPr>
              <a:t> maintain written copies of their respective MMPs.  MMPs may be inspected as part of OIP inspections</a:t>
            </a:r>
          </a:p>
          <a:p>
            <a:pPr marL="342891" indent="-228594" eaLnBrk="0" hangingPunct="0">
              <a:spcBef>
                <a:spcPct val="20000"/>
              </a:spcBef>
              <a:buSzPct val="80000"/>
              <a:buFont typeface="Arial" panose="020B0604020202020204" pitchFamily="34" charset="0"/>
              <a:buChar char="•"/>
            </a:pPr>
            <a:r>
              <a:rPr lang="en-US" dirty="0">
                <a:latin typeface="Arial" panose="020B0604020202020204" pitchFamily="34" charset="0"/>
                <a:cs typeface="Arial" panose="020B0604020202020204" pitchFamily="34" charset="0"/>
              </a:rPr>
              <a:t>Information for establishing the unit MMP is available at </a:t>
            </a:r>
            <a:r>
              <a:rPr lang="en-US" u="sng" dirty="0">
                <a:latin typeface="Arial" panose="020B0604020202020204" pitchFamily="34" charset="0"/>
                <a:cs typeface="Arial" panose="020B0604020202020204" pitchFamily="34" charset="0"/>
              </a:rPr>
              <a:t>https://safety.army.mil/MMP/</a:t>
            </a:r>
          </a:p>
        </p:txBody>
      </p:sp>
    </p:spTree>
    <p:extLst>
      <p:ext uri="{BB962C8B-B14F-4D97-AF65-F5344CB8AC3E}">
        <p14:creationId xmlns:p14="http://schemas.microsoft.com/office/powerpoint/2010/main" val="1440004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2B4AE03-7B27-5069-1321-64E36C08847D}"/>
              </a:ext>
            </a:extLst>
          </p:cNvPr>
          <p:cNvSpPr txBox="1">
            <a:spLocks/>
          </p:cNvSpPr>
          <p:nvPr/>
        </p:nvSpPr>
        <p:spPr>
          <a:xfrm>
            <a:off x="1447800" y="310844"/>
            <a:ext cx="5943600" cy="60355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600" b="1" dirty="0">
                <a:solidFill>
                  <a:srgbClr val="002060"/>
                </a:solidFill>
                <a:latin typeface="Arial" panose="020B0604020202020204" pitchFamily="34" charset="0"/>
                <a:ea typeface="Tahoma" panose="020B0604030504040204" pitchFamily="34" charset="0"/>
                <a:cs typeface="Arial" panose="020B0604020202020204" pitchFamily="34" charset="0"/>
              </a:rPr>
              <a:t>Required PPE</a:t>
            </a:r>
          </a:p>
        </p:txBody>
      </p:sp>
      <p:sp>
        <p:nvSpPr>
          <p:cNvPr id="8" name="Content Placeholder 2">
            <a:extLst>
              <a:ext uri="{FF2B5EF4-FFF2-40B4-BE49-F238E27FC236}">
                <a16:creationId xmlns:a16="http://schemas.microsoft.com/office/drawing/2014/main" id="{B7388006-EDFC-077D-DD36-1C52E27EED71}"/>
              </a:ext>
            </a:extLst>
          </p:cNvPr>
          <p:cNvSpPr txBox="1">
            <a:spLocks/>
          </p:cNvSpPr>
          <p:nvPr/>
        </p:nvSpPr>
        <p:spPr bwMode="auto">
          <a:xfrm>
            <a:off x="75711" y="1515444"/>
            <a:ext cx="4723129" cy="448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l" rtl="0" eaLnBrk="0" fontAlgn="base" hangingPunct="0">
              <a:spcBef>
                <a:spcPct val="50000"/>
              </a:spcBef>
              <a:spcAft>
                <a:spcPct val="0"/>
              </a:spcAft>
              <a:buClr>
                <a:srgbClr val="151C77"/>
              </a:buClr>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lvl="1">
              <a:buClr>
                <a:schemeClr val="accent6"/>
              </a:buClr>
              <a:buSzPct val="150000"/>
              <a:buFont typeface="Arial" panose="020B0604020202020204" pitchFamily="34" charset="0"/>
              <a:buChar char="•"/>
              <a:defRPr/>
            </a:pPr>
            <a:r>
              <a:rPr lang="en-US" altLang="en-US" sz="2200" kern="0" dirty="0"/>
              <a:t>Helmet DOT/SNELL/ECE Approved: </a:t>
            </a:r>
            <a:r>
              <a:rPr lang="en-US" altLang="en-US" sz="2200" b="0" kern="0" dirty="0"/>
              <a:t>Required</a:t>
            </a:r>
          </a:p>
          <a:p>
            <a:pPr lvl="1">
              <a:buClr>
                <a:schemeClr val="accent6"/>
              </a:buClr>
              <a:buSzPct val="150000"/>
              <a:buFont typeface="Arial" panose="020B0604020202020204" pitchFamily="34" charset="0"/>
              <a:buChar char="•"/>
              <a:defRPr/>
            </a:pPr>
            <a:r>
              <a:rPr lang="en-US" altLang="en-US" sz="2200" kern="0" dirty="0"/>
              <a:t>Eye Protection: </a:t>
            </a:r>
            <a:r>
              <a:rPr lang="en-US" altLang="en-US" sz="2200" b="0" kern="0" dirty="0"/>
              <a:t>Required</a:t>
            </a:r>
          </a:p>
          <a:p>
            <a:pPr lvl="1">
              <a:buClr>
                <a:schemeClr val="accent6"/>
              </a:buClr>
              <a:buSzPct val="150000"/>
              <a:buFont typeface="Arial" panose="020B0604020202020204" pitchFamily="34" charset="0"/>
              <a:buChar char="•"/>
              <a:defRPr/>
            </a:pPr>
            <a:r>
              <a:rPr lang="en-US" altLang="en-US" sz="2200" kern="0" dirty="0"/>
              <a:t>Gloves, Full-fingered: </a:t>
            </a:r>
            <a:r>
              <a:rPr lang="en-US" altLang="en-US" sz="2200" b="0" kern="0" dirty="0"/>
              <a:t>Required</a:t>
            </a:r>
          </a:p>
          <a:p>
            <a:pPr lvl="1">
              <a:buClr>
                <a:schemeClr val="accent6"/>
              </a:buClr>
              <a:buSzPct val="150000"/>
              <a:buFont typeface="Arial" panose="020B0604020202020204" pitchFamily="34" charset="0"/>
              <a:buChar char="•"/>
              <a:defRPr/>
            </a:pPr>
            <a:r>
              <a:rPr lang="en-US" altLang="en-US" sz="2200" kern="0" dirty="0"/>
              <a:t>Long Sleeve Upper Outer Garment: </a:t>
            </a:r>
            <a:r>
              <a:rPr lang="en-US" altLang="en-US" sz="2200" b="0" kern="0" dirty="0"/>
              <a:t>Required</a:t>
            </a:r>
          </a:p>
          <a:p>
            <a:pPr lvl="1">
              <a:buClr>
                <a:schemeClr val="accent6"/>
              </a:buClr>
              <a:buSzPct val="150000"/>
              <a:buFont typeface="Arial" panose="020B0604020202020204" pitchFamily="34" charset="0"/>
              <a:buChar char="•"/>
              <a:defRPr/>
            </a:pPr>
            <a:r>
              <a:rPr lang="en-US" altLang="en-US" sz="2200" kern="0" dirty="0"/>
              <a:t>Long Pants: </a:t>
            </a:r>
            <a:r>
              <a:rPr lang="en-US" altLang="en-US" sz="2200" b="0" kern="0" dirty="0"/>
              <a:t>Required</a:t>
            </a:r>
          </a:p>
          <a:p>
            <a:pPr lvl="1">
              <a:buClr>
                <a:schemeClr val="accent6"/>
              </a:buClr>
              <a:buSzPct val="150000"/>
              <a:buFont typeface="Arial" panose="020B0604020202020204" pitchFamily="34" charset="0"/>
              <a:buChar char="•"/>
              <a:defRPr/>
            </a:pPr>
            <a:r>
              <a:rPr lang="en-US" altLang="en-US" sz="2200" kern="0" dirty="0"/>
              <a:t>Highly Visible Upper Outer Garment: </a:t>
            </a:r>
            <a:r>
              <a:rPr lang="en-US" altLang="en-US" sz="2200" b="0" kern="0" dirty="0"/>
              <a:t>Not mandatory but is highly recommended</a:t>
            </a:r>
          </a:p>
          <a:p>
            <a:pPr lvl="1">
              <a:buClr>
                <a:schemeClr val="accent6"/>
              </a:buClr>
              <a:buSzPct val="150000"/>
              <a:buFont typeface="Arial" panose="020B0604020202020204" pitchFamily="34" charset="0"/>
              <a:buChar char="•"/>
              <a:defRPr/>
            </a:pPr>
            <a:r>
              <a:rPr lang="en-US" altLang="en-US" sz="2200" kern="0" dirty="0"/>
              <a:t>Airbag Vest: </a:t>
            </a:r>
            <a:r>
              <a:rPr lang="en-US" altLang="en-US" sz="2200" b="0" kern="0" dirty="0"/>
              <a:t>Not mandatory but is highly recommended</a:t>
            </a:r>
            <a:endParaRPr lang="en-US" altLang="en-US" sz="2200" kern="0" dirty="0">
              <a:solidFill>
                <a:srgbClr val="FF0000"/>
              </a:solidFill>
            </a:endParaRPr>
          </a:p>
          <a:p>
            <a:pPr lvl="1">
              <a:buClr>
                <a:schemeClr val="accent6"/>
              </a:buClr>
              <a:buSzPct val="150000"/>
              <a:buFont typeface="Arial" panose="020B0604020202020204" pitchFamily="34" charset="0"/>
              <a:buChar char="•"/>
              <a:defRPr/>
            </a:pPr>
            <a:endParaRPr lang="en-US" altLang="en-US" sz="2400" kern="0" dirty="0"/>
          </a:p>
          <a:p>
            <a:pPr marL="406390" lvl="1" indent="0">
              <a:buNone/>
              <a:defRPr/>
            </a:pPr>
            <a:endParaRPr lang="en-US" altLang="en-US" sz="2400" kern="0" dirty="0"/>
          </a:p>
        </p:txBody>
      </p:sp>
      <p:pic>
        <p:nvPicPr>
          <p:cNvPr id="10" name="Picture 9" descr="A picture containing text&#10;&#10;Description automatically generated">
            <a:extLst>
              <a:ext uri="{FF2B5EF4-FFF2-40B4-BE49-F238E27FC236}">
                <a16:creationId xmlns:a16="http://schemas.microsoft.com/office/drawing/2014/main" id="{AECAA226-5518-35CD-264E-F266360F8A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0303" y="1286251"/>
            <a:ext cx="2130896" cy="4943060"/>
          </a:xfrm>
          <a:prstGeom prst="rect">
            <a:avLst/>
          </a:prstGeom>
        </p:spPr>
      </p:pic>
      <p:pic>
        <p:nvPicPr>
          <p:cNvPr id="11" name="Picture 10">
            <a:extLst>
              <a:ext uri="{FF2B5EF4-FFF2-40B4-BE49-F238E27FC236}">
                <a16:creationId xmlns:a16="http://schemas.microsoft.com/office/drawing/2014/main" id="{5CEFE7C3-70E8-7E24-BCED-1AED9AB467EE}"/>
              </a:ext>
            </a:extLst>
          </p:cNvPr>
          <p:cNvPicPr>
            <a:picLocks noChangeAspect="1"/>
          </p:cNvPicPr>
          <p:nvPr/>
        </p:nvPicPr>
        <p:blipFill>
          <a:blip r:embed="rId4"/>
          <a:stretch>
            <a:fillRect/>
          </a:stretch>
        </p:blipFill>
        <p:spPr>
          <a:xfrm>
            <a:off x="4277383" y="1487687"/>
            <a:ext cx="2298391" cy="603556"/>
          </a:xfrm>
          <a:prstGeom prst="rect">
            <a:avLst/>
          </a:prstGeom>
        </p:spPr>
      </p:pic>
      <p:pic>
        <p:nvPicPr>
          <p:cNvPr id="12" name="Picture 11">
            <a:extLst>
              <a:ext uri="{FF2B5EF4-FFF2-40B4-BE49-F238E27FC236}">
                <a16:creationId xmlns:a16="http://schemas.microsoft.com/office/drawing/2014/main" id="{AA0B281A-4D71-F162-696E-0F6DDAE55D64}"/>
              </a:ext>
            </a:extLst>
          </p:cNvPr>
          <p:cNvPicPr>
            <a:picLocks noChangeAspect="1"/>
          </p:cNvPicPr>
          <p:nvPr/>
        </p:nvPicPr>
        <p:blipFill>
          <a:blip r:embed="rId5"/>
          <a:stretch>
            <a:fillRect/>
          </a:stretch>
        </p:blipFill>
        <p:spPr>
          <a:xfrm>
            <a:off x="4759343" y="2460654"/>
            <a:ext cx="1292464" cy="603556"/>
          </a:xfrm>
          <a:prstGeom prst="rect">
            <a:avLst/>
          </a:prstGeom>
        </p:spPr>
      </p:pic>
      <p:pic>
        <p:nvPicPr>
          <p:cNvPr id="13" name="Picture 12">
            <a:extLst>
              <a:ext uri="{FF2B5EF4-FFF2-40B4-BE49-F238E27FC236}">
                <a16:creationId xmlns:a16="http://schemas.microsoft.com/office/drawing/2014/main" id="{3CCB30D9-DC0B-08FC-B628-EBF15C43CF74}"/>
              </a:ext>
            </a:extLst>
          </p:cNvPr>
          <p:cNvPicPr>
            <a:picLocks noChangeAspect="1"/>
          </p:cNvPicPr>
          <p:nvPr/>
        </p:nvPicPr>
        <p:blipFill>
          <a:blip r:embed="rId6"/>
          <a:stretch>
            <a:fillRect/>
          </a:stretch>
        </p:blipFill>
        <p:spPr>
          <a:xfrm>
            <a:off x="4862984" y="3296885"/>
            <a:ext cx="1188823" cy="883997"/>
          </a:xfrm>
          <a:prstGeom prst="rect">
            <a:avLst/>
          </a:prstGeom>
        </p:spPr>
      </p:pic>
    </p:spTree>
    <p:extLst>
      <p:ext uri="{BB962C8B-B14F-4D97-AF65-F5344CB8AC3E}">
        <p14:creationId xmlns:p14="http://schemas.microsoft.com/office/powerpoint/2010/main" val="1624434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489D6-3975-754D-BB57-6BF33240F685}"/>
            </a:ext>
          </a:extLst>
        </p:cNvPr>
        <p:cNvGrpSpPr/>
        <p:nvPr/>
      </p:nvGrpSpPr>
      <p:grpSpPr>
        <a:xfrm>
          <a:off x="0" y="0"/>
          <a:ext cx="0" cy="0"/>
          <a:chOff x="0" y="0"/>
          <a:chExt cx="0" cy="0"/>
        </a:xfrm>
      </p:grpSpPr>
      <p:sp>
        <p:nvSpPr>
          <p:cNvPr id="15" name="Rectangle 3">
            <a:extLst>
              <a:ext uri="{FF2B5EF4-FFF2-40B4-BE49-F238E27FC236}">
                <a16:creationId xmlns:a16="http://schemas.microsoft.com/office/drawing/2014/main" id="{8B12F080-D8B7-5ECF-4DD6-73362939F57A}"/>
              </a:ext>
            </a:extLst>
          </p:cNvPr>
          <p:cNvSpPr txBox="1">
            <a:spLocks noChangeArrowheads="1"/>
          </p:cNvSpPr>
          <p:nvPr/>
        </p:nvSpPr>
        <p:spPr>
          <a:xfrm>
            <a:off x="1603468" y="322221"/>
            <a:ext cx="5860869" cy="687977"/>
          </a:xfrm>
          <a:prstGeom prst="rect">
            <a:avLst/>
          </a:prstGeom>
        </p:spPr>
        <p:txBody>
          <a:bodyPr vert="horz" lIns="91440" tIns="45720" rIns="91440" bIns="45720" rtlCol="0">
            <a:noAutofit/>
          </a:bodyPr>
          <a:lstStyle>
            <a:defPPr>
              <a:defRPr lang="en-US"/>
            </a:defPPr>
            <a:lvl1pPr indent="0" algn="ctr">
              <a:spcBef>
                <a:spcPct val="20000"/>
              </a:spcBef>
              <a:buFont typeface="Arial" panose="020B0604020202020204" pitchFamily="34" charset="0"/>
              <a:buNone/>
              <a:defRPr sz="4000" b="1">
                <a:solidFill>
                  <a:srgbClr val="002060"/>
                </a:solidFill>
                <a:latin typeface="Arial" panose="020B0604020202020204" pitchFamily="34" charset="0"/>
                <a:ea typeface="Tahoma" panose="020B060403050404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spcBef>
                <a:spcPts val="300"/>
              </a:spcBef>
            </a:pPr>
            <a:r>
              <a:rPr lang="en-US" sz="3600" dirty="0"/>
              <a:t>Emergency Gear</a:t>
            </a:r>
          </a:p>
        </p:txBody>
      </p:sp>
      <p:sp>
        <p:nvSpPr>
          <p:cNvPr id="9" name="Content Placeholder 3">
            <a:extLst>
              <a:ext uri="{FF2B5EF4-FFF2-40B4-BE49-F238E27FC236}">
                <a16:creationId xmlns:a16="http://schemas.microsoft.com/office/drawing/2014/main" id="{7B63E1B7-5256-F14A-12F7-65A2F3103827}"/>
              </a:ext>
            </a:extLst>
          </p:cNvPr>
          <p:cNvSpPr txBox="1">
            <a:spLocks/>
          </p:cNvSpPr>
          <p:nvPr/>
        </p:nvSpPr>
        <p:spPr>
          <a:xfrm>
            <a:off x="304801" y="1295403"/>
            <a:ext cx="8582723" cy="3929281"/>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None/>
            </a:pPr>
            <a:r>
              <a:rPr lang="en-US" sz="2400" b="1" dirty="0">
                <a:latin typeface="Arial" panose="020B0604020202020204" pitchFamily="34" charset="0"/>
                <a:cs typeface="Arial" panose="020B0604020202020204" pitchFamily="34" charset="0"/>
              </a:rPr>
              <a:t>Here are some suggested items to carry with you if there is space to do so safely:</a:t>
            </a:r>
          </a:p>
          <a:p>
            <a:pPr marL="571486" lvl="2" indent="-342891">
              <a:buSzPct val="80000"/>
            </a:pPr>
            <a:r>
              <a:rPr lang="en-US" sz="2400" dirty="0">
                <a:latin typeface="Arial" panose="020B0604020202020204" pitchFamily="34" charset="0"/>
                <a:cs typeface="Arial" panose="020B0604020202020204" pitchFamily="34" charset="0"/>
              </a:rPr>
              <a:t>Phone with charger</a:t>
            </a:r>
          </a:p>
          <a:p>
            <a:pPr marL="571486" lvl="2" indent="-342891">
              <a:buSzPct val="80000"/>
            </a:pPr>
            <a:r>
              <a:rPr lang="en-US" sz="2400" dirty="0">
                <a:latin typeface="Arial" panose="020B0604020202020204" pitchFamily="34" charset="0"/>
                <a:cs typeface="Arial" panose="020B0604020202020204" pitchFamily="34" charset="0"/>
              </a:rPr>
              <a:t>Tire Repair Equipment</a:t>
            </a:r>
          </a:p>
          <a:p>
            <a:pPr marL="571486" lvl="2" indent="-342891">
              <a:buSzPct val="80000"/>
            </a:pPr>
            <a:r>
              <a:rPr lang="en-US" sz="2400" dirty="0">
                <a:latin typeface="Arial" panose="020B0604020202020204" pitchFamily="34" charset="0"/>
                <a:cs typeface="Arial" panose="020B0604020202020204" pitchFamily="34" charset="0"/>
              </a:rPr>
              <a:t>Tools </a:t>
            </a:r>
          </a:p>
          <a:p>
            <a:pPr marL="571486" lvl="2" indent="-342891">
              <a:buSzPct val="80000"/>
            </a:pPr>
            <a:r>
              <a:rPr lang="en-US" sz="2400" dirty="0">
                <a:latin typeface="Arial" panose="020B0604020202020204" pitchFamily="34" charset="0"/>
                <a:cs typeface="Arial" panose="020B0604020202020204" pitchFamily="34" charset="0"/>
              </a:rPr>
              <a:t>Cold Weather Gear</a:t>
            </a:r>
          </a:p>
          <a:p>
            <a:pPr marL="571486" lvl="2" indent="-342891">
              <a:buSzPct val="80000"/>
            </a:pPr>
            <a:r>
              <a:rPr lang="en-US" sz="2400" dirty="0">
                <a:latin typeface="Arial" panose="020B0604020202020204" pitchFamily="34" charset="0"/>
                <a:cs typeface="Arial" panose="020B0604020202020204" pitchFamily="34" charset="0"/>
              </a:rPr>
              <a:t>First-Aid Kit</a:t>
            </a:r>
          </a:p>
          <a:p>
            <a:pPr marL="571486" lvl="2" indent="-342891">
              <a:buSzPct val="80000"/>
            </a:pPr>
            <a:r>
              <a:rPr lang="en-US" sz="2400" dirty="0">
                <a:latin typeface="Arial" panose="020B0604020202020204" pitchFamily="34" charset="0"/>
                <a:cs typeface="Arial" panose="020B0604020202020204" pitchFamily="34" charset="0"/>
              </a:rPr>
              <a:t>Wet Weather Gear</a:t>
            </a:r>
          </a:p>
          <a:p>
            <a:pPr marL="571486" lvl="2" indent="-342891">
              <a:buSzPct val="80000"/>
            </a:pPr>
            <a:r>
              <a:rPr lang="en-US" sz="2400" dirty="0">
                <a:latin typeface="Arial" panose="020B0604020202020204" pitchFamily="34" charset="0"/>
                <a:cs typeface="Arial" panose="020B0604020202020204" pitchFamily="34" charset="0"/>
              </a:rPr>
              <a:t>Flashlight</a:t>
            </a:r>
          </a:p>
          <a:p>
            <a:pPr marL="571486" lvl="2" indent="-342891">
              <a:buSzPct val="80000"/>
            </a:pPr>
            <a:r>
              <a:rPr lang="en-US" sz="2400" dirty="0">
                <a:latin typeface="Arial" panose="020B0604020202020204" pitchFamily="34" charset="0"/>
                <a:cs typeface="Arial" panose="020B0604020202020204" pitchFamily="34" charset="0"/>
              </a:rPr>
              <a:t>Cash</a:t>
            </a:r>
          </a:p>
        </p:txBody>
      </p:sp>
      <p:pic>
        <p:nvPicPr>
          <p:cNvPr id="10" name="Picture 9">
            <a:extLst>
              <a:ext uri="{FF2B5EF4-FFF2-40B4-BE49-F238E27FC236}">
                <a16:creationId xmlns:a16="http://schemas.microsoft.com/office/drawing/2014/main" id="{E5C9DBE5-F12F-453A-FD35-F696EC3060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78878">
            <a:off x="1961023" y="4795514"/>
            <a:ext cx="2095500" cy="1428751"/>
          </a:xfrm>
          <a:prstGeom prst="rect">
            <a:avLst/>
          </a:prstGeom>
        </p:spPr>
      </p:pic>
      <p:pic>
        <p:nvPicPr>
          <p:cNvPr id="11" name="Picture 10">
            <a:extLst>
              <a:ext uri="{FF2B5EF4-FFF2-40B4-BE49-F238E27FC236}">
                <a16:creationId xmlns:a16="http://schemas.microsoft.com/office/drawing/2014/main" id="{A6938883-BFB8-0E72-814E-089DA88864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86022">
            <a:off x="4533900" y="3811635"/>
            <a:ext cx="2864643" cy="2327453"/>
          </a:xfrm>
          <a:prstGeom prst="rect">
            <a:avLst/>
          </a:prstGeom>
        </p:spPr>
      </p:pic>
      <p:pic>
        <p:nvPicPr>
          <p:cNvPr id="12" name="Picture 11">
            <a:extLst>
              <a:ext uri="{FF2B5EF4-FFF2-40B4-BE49-F238E27FC236}">
                <a16:creationId xmlns:a16="http://schemas.microsoft.com/office/drawing/2014/main" id="{8922ABE7-C0C0-56B9-0537-58E234E77C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2376" y="1743077"/>
            <a:ext cx="2143125" cy="2143125"/>
          </a:xfrm>
          <a:prstGeom prst="rect">
            <a:avLst/>
          </a:prstGeom>
        </p:spPr>
      </p:pic>
      <p:pic>
        <p:nvPicPr>
          <p:cNvPr id="13" name="Picture 12">
            <a:extLst>
              <a:ext uri="{FF2B5EF4-FFF2-40B4-BE49-F238E27FC236}">
                <a16:creationId xmlns:a16="http://schemas.microsoft.com/office/drawing/2014/main" id="{06ACAE4D-A82D-E547-3791-7D5274DBC8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866">
            <a:off x="4255461" y="1879158"/>
            <a:ext cx="2316960" cy="1303291"/>
          </a:xfrm>
          <a:prstGeom prst="rect">
            <a:avLst/>
          </a:prstGeom>
          <a:effectLst>
            <a:softEdge rad="63500"/>
          </a:effectLst>
        </p:spPr>
      </p:pic>
    </p:spTree>
    <p:extLst>
      <p:ext uri="{BB962C8B-B14F-4D97-AF65-F5344CB8AC3E}">
        <p14:creationId xmlns:p14="http://schemas.microsoft.com/office/powerpoint/2010/main" val="282352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a:xfrm>
            <a:off x="1603468" y="322221"/>
            <a:ext cx="5860869" cy="687977"/>
          </a:xfrm>
          <a:prstGeom prst="rect">
            <a:avLst/>
          </a:prstGeom>
        </p:spPr>
        <p:txBody>
          <a:bodyPr vert="horz" lIns="91440" tIns="45720" rIns="91440" bIns="45720" rtlCol="0">
            <a:noAutofit/>
          </a:bodyPr>
          <a:lstStyle>
            <a:defPPr>
              <a:defRPr lang="en-US"/>
            </a:defPPr>
            <a:lvl1pPr indent="0" algn="ctr">
              <a:spcBef>
                <a:spcPct val="20000"/>
              </a:spcBef>
              <a:buFont typeface="Arial" panose="020B0604020202020204" pitchFamily="34" charset="0"/>
              <a:buNone/>
              <a:defRPr sz="4000" b="1">
                <a:solidFill>
                  <a:srgbClr val="002060"/>
                </a:solidFill>
                <a:latin typeface="Arial" panose="020B0604020202020204" pitchFamily="34" charset="0"/>
                <a:ea typeface="Tahoma" panose="020B060403050404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spcBef>
                <a:spcPts val="300"/>
              </a:spcBef>
            </a:pPr>
            <a:r>
              <a:rPr lang="en-US" sz="3600" dirty="0"/>
              <a:t>T-CLOCS Inspection</a:t>
            </a:r>
          </a:p>
        </p:txBody>
      </p:sp>
      <p:sp>
        <p:nvSpPr>
          <p:cNvPr id="9" name="Rectangle 8"/>
          <p:cNvSpPr/>
          <p:nvPr/>
        </p:nvSpPr>
        <p:spPr>
          <a:xfrm>
            <a:off x="367991" y="1252716"/>
            <a:ext cx="9610648" cy="5659242"/>
          </a:xfrm>
          <a:prstGeom prst="rect">
            <a:avLst/>
          </a:prstGeom>
        </p:spPr>
        <p:txBody>
          <a:bodyPr wrap="square">
            <a:spAutoFit/>
          </a:bodyPr>
          <a:lstStyle/>
          <a:p>
            <a:r>
              <a:rPr lang="en-US" sz="2400" b="1" kern="0" dirty="0">
                <a:latin typeface="Arial" panose="020B0604020202020204" pitchFamily="34" charset="0"/>
                <a:cs typeface="Arial" panose="020B0604020202020204" pitchFamily="34" charset="0"/>
              </a:rPr>
              <a:t>Designed by the Motorcycle Safety Foundation (MSF):</a:t>
            </a:r>
          </a:p>
          <a:p>
            <a:endParaRPr lang="en-US" sz="2400" b="1" kern="0" dirty="0">
              <a:latin typeface="Arial" panose="020B0604020202020204" pitchFamily="34" charset="0"/>
              <a:cs typeface="Arial" panose="020B0604020202020204" pitchFamily="34" charset="0"/>
            </a:endParaRPr>
          </a:p>
          <a:p>
            <a:endParaRPr lang="en-US" sz="2400" b="1" kern="0" dirty="0">
              <a:latin typeface="Arial" panose="020B0604020202020204" pitchFamily="34" charset="0"/>
              <a:cs typeface="Arial" panose="020B0604020202020204" pitchFamily="34" charset="0"/>
            </a:endParaRPr>
          </a:p>
          <a:p>
            <a:endParaRPr lang="en-US" sz="2400" b="1" kern="0" dirty="0">
              <a:latin typeface="Arial" panose="020B0604020202020204" pitchFamily="34" charset="0"/>
              <a:cs typeface="Arial" panose="020B0604020202020204" pitchFamily="34" charset="0"/>
            </a:endParaRPr>
          </a:p>
          <a:p>
            <a:endParaRPr lang="en-US" sz="2400" b="1" kern="0" dirty="0">
              <a:latin typeface="Arial" panose="020B0604020202020204" pitchFamily="34" charset="0"/>
              <a:cs typeface="Arial" panose="020B0604020202020204" pitchFamily="34" charset="0"/>
            </a:endParaRPr>
          </a:p>
          <a:p>
            <a:endParaRPr lang="en-US" sz="2400" b="1" kern="0" dirty="0">
              <a:latin typeface="Arial" panose="020B0604020202020204" pitchFamily="34" charset="0"/>
              <a:cs typeface="Arial" panose="020B0604020202020204" pitchFamily="34" charset="0"/>
            </a:endParaRPr>
          </a:p>
          <a:p>
            <a:endParaRPr lang="en-US" sz="2400" b="1" kern="0" dirty="0">
              <a:latin typeface="Arial" panose="020B0604020202020204" pitchFamily="34" charset="0"/>
              <a:cs typeface="Arial" panose="020B0604020202020204" pitchFamily="34" charset="0"/>
            </a:endParaRPr>
          </a:p>
          <a:p>
            <a:pPr lvl="1"/>
            <a:endParaRPr lang="en-US" sz="2400" kern="0" dirty="0">
              <a:latin typeface="Arial" panose="020B0604020202020204" pitchFamily="34" charset="0"/>
              <a:cs typeface="Arial" panose="020B0604020202020204" pitchFamily="34" charset="0"/>
            </a:endParaRPr>
          </a:p>
          <a:p>
            <a:r>
              <a:rPr lang="en-US" sz="2400" b="1" u="sng" kern="0" dirty="0">
                <a:latin typeface="Arial" panose="020B0604020202020204" pitchFamily="34" charset="0"/>
                <a:cs typeface="Arial" panose="020B0604020202020204" pitchFamily="34" charset="0"/>
              </a:rPr>
              <a:t>Scope of the inspection can be tailored to the situation </a:t>
            </a:r>
          </a:p>
          <a:p>
            <a:pPr lvl="1" indent="-282568" eaLnBrk="0" hangingPunct="0">
              <a:spcBef>
                <a:spcPct val="25000"/>
              </a:spcBef>
              <a:buSzPct val="80000"/>
              <a:buFont typeface="Arial" panose="020B0604020202020204" pitchFamily="34" charset="0"/>
              <a:buChar char="•"/>
              <a:defRPr/>
            </a:pPr>
            <a:r>
              <a:rPr lang="en-US" sz="2400" kern="0" dirty="0">
                <a:latin typeface="Arial" panose="020B0604020202020204" pitchFamily="34" charset="0"/>
                <a:cs typeface="Arial" panose="020B0604020202020204" pitchFamily="34" charset="0"/>
              </a:rPr>
              <a:t>Longer and more in-depth for preseason or pre-purchase inspection</a:t>
            </a:r>
          </a:p>
          <a:p>
            <a:pPr lvl="1" indent="-282568" eaLnBrk="0" hangingPunct="0">
              <a:spcBef>
                <a:spcPct val="25000"/>
              </a:spcBef>
              <a:buSzPct val="80000"/>
              <a:buFont typeface="Arial" panose="020B0604020202020204" pitchFamily="34" charset="0"/>
              <a:buChar char="•"/>
              <a:defRPr/>
            </a:pPr>
            <a:r>
              <a:rPr lang="en-US" sz="2400" kern="0" dirty="0">
                <a:latin typeface="Arial" panose="020B0604020202020204" pitchFamily="34" charset="0"/>
                <a:cs typeface="Arial" panose="020B0604020202020204" pitchFamily="34" charset="0"/>
              </a:rPr>
              <a:t>Shorter and hitting key elements for day to day use</a:t>
            </a:r>
          </a:p>
          <a:p>
            <a:pPr lvl="1" indent="-282568" eaLnBrk="0" hangingPunct="0">
              <a:spcBef>
                <a:spcPct val="25000"/>
              </a:spcBef>
              <a:buSzPct val="80000"/>
              <a:buFont typeface="Arial" panose="020B0604020202020204" pitchFamily="34" charset="0"/>
              <a:buChar char="•"/>
              <a:defRPr/>
            </a:pPr>
            <a:endParaRPr lang="en-US" sz="1100" kern="0" dirty="0">
              <a:latin typeface="Arial" panose="020B0604020202020204" pitchFamily="34" charset="0"/>
              <a:cs typeface="Arial" panose="020B0604020202020204" pitchFamily="34" charset="0"/>
            </a:endParaRPr>
          </a:p>
          <a:p>
            <a:pPr defTabSz="914377">
              <a:defRPr/>
            </a:pPr>
            <a:r>
              <a:rPr lang="en-US" sz="1700" dirty="0">
                <a:solidFill>
                  <a:srgbClr val="000000"/>
                </a:solidFill>
                <a:latin typeface="Arial"/>
              </a:rPr>
              <a:t>https://www.msf-usa.org/wp-content/uploads/2022/06/T-CLOCS_Inspection_Checklist.pdf</a:t>
            </a:r>
          </a:p>
          <a:p>
            <a:pPr lvl="1" indent="-282568" eaLnBrk="0" hangingPunct="0">
              <a:spcBef>
                <a:spcPct val="25000"/>
              </a:spcBef>
              <a:buSzPct val="80000"/>
              <a:buFont typeface="Arial" panose="020B0604020202020204" pitchFamily="34" charset="0"/>
              <a:buChar char="•"/>
              <a:defRPr/>
            </a:pPr>
            <a:endParaRPr lang="en-US" sz="2400" kern="0" dirty="0">
              <a:latin typeface="Arial" panose="020B0604020202020204" pitchFamily="34" charset="0"/>
              <a:cs typeface="Arial" panose="020B0604020202020204" pitchFamily="34" charset="0"/>
            </a:endParaRPr>
          </a:p>
        </p:txBody>
      </p:sp>
      <p:pic>
        <p:nvPicPr>
          <p:cNvPr id="6" name="object 10"/>
          <p:cNvPicPr/>
          <p:nvPr/>
        </p:nvPicPr>
        <p:blipFill>
          <a:blip r:embed="rId3" cstate="print"/>
          <a:stretch>
            <a:fillRect/>
          </a:stretch>
        </p:blipFill>
        <p:spPr>
          <a:xfrm>
            <a:off x="1811918" y="1676400"/>
            <a:ext cx="5443967" cy="2519941"/>
          </a:xfrm>
          <a:prstGeom prst="rect">
            <a:avLst/>
          </a:prstGeom>
        </p:spPr>
      </p:pic>
    </p:spTree>
    <p:extLst>
      <p:ext uri="{BB962C8B-B14F-4D97-AF65-F5344CB8AC3E}">
        <p14:creationId xmlns:p14="http://schemas.microsoft.com/office/powerpoint/2010/main" val="2898363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174A0AA-0186-FB4B-9F6C-039C7ACD3720}"/>
              </a:ext>
            </a:extLst>
          </p:cNvPr>
          <p:cNvSpPr txBox="1">
            <a:spLocks noChangeArrowheads="1"/>
          </p:cNvSpPr>
          <p:nvPr/>
        </p:nvSpPr>
        <p:spPr>
          <a:xfrm>
            <a:off x="1603468" y="322221"/>
            <a:ext cx="5860869" cy="687977"/>
          </a:xfrm>
          <a:prstGeom prst="rect">
            <a:avLst/>
          </a:prstGeom>
        </p:spPr>
        <p:txBody>
          <a:bodyPr vert="horz" lIns="91440" tIns="45720" rIns="91440" bIns="45720" rtlCol="0">
            <a:noAutofit/>
          </a:bodyPr>
          <a:lstStyle>
            <a:defPPr>
              <a:defRPr lang="en-US"/>
            </a:defPPr>
            <a:lvl1pPr indent="0" algn="ctr">
              <a:spcBef>
                <a:spcPct val="20000"/>
              </a:spcBef>
              <a:buFont typeface="Arial" panose="020B0604020202020204" pitchFamily="34" charset="0"/>
              <a:buNone/>
              <a:defRPr sz="4000" b="1">
                <a:solidFill>
                  <a:srgbClr val="002060"/>
                </a:solidFill>
                <a:latin typeface="Arial" panose="020B0604020202020204" pitchFamily="34" charset="0"/>
                <a:ea typeface="Tahoma" panose="020B060403050404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spcBef>
                <a:spcPts val="300"/>
              </a:spcBef>
            </a:pPr>
            <a:r>
              <a:rPr lang="en-US" sz="3600" dirty="0"/>
              <a:t>Commander Comments</a:t>
            </a:r>
          </a:p>
        </p:txBody>
      </p:sp>
      <p:sp>
        <p:nvSpPr>
          <p:cNvPr id="4" name="TextBox 3">
            <a:extLst>
              <a:ext uri="{FF2B5EF4-FFF2-40B4-BE49-F238E27FC236}">
                <a16:creationId xmlns:a16="http://schemas.microsoft.com/office/drawing/2014/main" id="{24F47B19-4507-F418-069A-62311E6B7DF2}"/>
              </a:ext>
            </a:extLst>
          </p:cNvPr>
          <p:cNvSpPr txBox="1"/>
          <p:nvPr/>
        </p:nvSpPr>
        <p:spPr>
          <a:xfrm>
            <a:off x="917666" y="2521059"/>
            <a:ext cx="7308668" cy="1815882"/>
          </a:xfrm>
          <a:prstGeom prst="rect">
            <a:avLst/>
          </a:prstGeom>
          <a:noFill/>
        </p:spPr>
        <p:txBody>
          <a:bodyPr wrap="square">
            <a:spAutoFit/>
          </a:bodyPr>
          <a:lstStyle/>
          <a:p>
            <a:r>
              <a:rPr lang="en-US" sz="2800" dirty="0"/>
              <a:t>“Ride responsibly and within your limits!  Always wear your PPE, and remember we provide motorcycle training that meets the DoD requirements.”</a:t>
            </a:r>
          </a:p>
        </p:txBody>
      </p:sp>
    </p:spTree>
    <p:extLst>
      <p:ext uri="{BB962C8B-B14F-4D97-AF65-F5344CB8AC3E}">
        <p14:creationId xmlns:p14="http://schemas.microsoft.com/office/powerpoint/2010/main" val="3947055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603468" y="322221"/>
            <a:ext cx="5860869" cy="687977"/>
          </a:xfrm>
          <a:prstGeom prst="rect">
            <a:avLst/>
          </a:prstGeom>
        </p:spPr>
        <p:txBody>
          <a:bodyPr vert="horz" lIns="91440" tIns="45720" rIns="91440" bIns="45720" rtlCol="0">
            <a:noAutofit/>
          </a:bodyPr>
          <a:lstStyle>
            <a:defPPr>
              <a:defRPr lang="en-US"/>
            </a:defPPr>
            <a:lvl1pPr indent="0" algn="ctr">
              <a:spcBef>
                <a:spcPct val="20000"/>
              </a:spcBef>
              <a:buFont typeface="Arial" panose="020B0604020202020204" pitchFamily="34" charset="0"/>
              <a:buNone/>
              <a:defRPr sz="4000" b="1">
                <a:solidFill>
                  <a:srgbClr val="002060"/>
                </a:solidFill>
                <a:latin typeface="Arial" panose="020B0604020202020204" pitchFamily="34" charset="0"/>
                <a:ea typeface="Tahoma" panose="020B060403050404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spcBef>
                <a:spcPts val="300"/>
              </a:spcBef>
            </a:pPr>
            <a:r>
              <a:rPr lang="en-US" sz="3600" dirty="0"/>
              <a:t>Alaska Licensing </a:t>
            </a:r>
          </a:p>
        </p:txBody>
      </p:sp>
      <p:sp>
        <p:nvSpPr>
          <p:cNvPr id="3" name="TextBox 2"/>
          <p:cNvSpPr txBox="1"/>
          <p:nvPr/>
        </p:nvSpPr>
        <p:spPr>
          <a:xfrm>
            <a:off x="263216" y="1210588"/>
            <a:ext cx="8552987" cy="4632037"/>
          </a:xfrm>
          <a:prstGeom prst="rect">
            <a:avLst/>
          </a:prstGeom>
          <a:noFill/>
        </p:spPr>
        <p:txBody>
          <a:bodyPr wrap="square" rtlCol="0">
            <a:spAutoFit/>
          </a:bodyPr>
          <a:lstStyle/>
          <a:p>
            <a:pPr marL="1385">
              <a:spcBef>
                <a:spcPts val="600"/>
              </a:spcBef>
            </a:pPr>
            <a:r>
              <a:rPr lang="en-US" sz="2000" b="1" dirty="0">
                <a:latin typeface="Arial" panose="020B0604020202020204" pitchFamily="34" charset="0"/>
                <a:cs typeface="Arial" panose="020B0604020202020204" pitchFamily="34" charset="0"/>
              </a:rPr>
              <a:t>How do I get my Alaska Motorcycle License?</a:t>
            </a:r>
            <a:endParaRPr lang="en-US" sz="2000" dirty="0">
              <a:latin typeface="Arial" panose="020B0604020202020204" pitchFamily="34" charset="0"/>
              <a:cs typeface="Arial" panose="020B0604020202020204" pitchFamily="34" charset="0"/>
            </a:endParaRPr>
          </a:p>
          <a:p>
            <a:pPr marL="344277" indent="-342891">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You must go your local DMV office to apply for an original driver license or motorcycle license. You will submit form D1, which can be filled out and printed in advance. </a:t>
            </a:r>
          </a:p>
          <a:p>
            <a:pPr marL="1385">
              <a:spcBef>
                <a:spcPts val="600"/>
              </a:spcBef>
            </a:pPr>
            <a:r>
              <a:rPr lang="en-US" sz="2000" b="1" u="sng" dirty="0">
                <a:latin typeface="Arial" panose="020B0604020202020204" pitchFamily="34" charset="0"/>
                <a:cs typeface="Arial" panose="020B0604020202020204" pitchFamily="34" charset="0"/>
              </a:rPr>
              <a:t>Please note:</a:t>
            </a:r>
            <a:endParaRPr lang="en-US" sz="2000" dirty="0">
              <a:latin typeface="Arial" panose="020B0604020202020204" pitchFamily="34" charset="0"/>
              <a:cs typeface="Arial" panose="020B0604020202020204" pitchFamily="34" charset="0"/>
            </a:endParaRPr>
          </a:p>
          <a:p>
            <a:pPr marL="344277" indent="-342891">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Alaska law requires a DMV road test or an approved motorcycle class to get a motorcycle license. </a:t>
            </a:r>
          </a:p>
          <a:p>
            <a:pPr marL="344277" indent="-342891">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Alaska law also requires a written motorcycle knowledge test </a:t>
            </a:r>
          </a:p>
          <a:p>
            <a:pPr marL="344277" indent="-342891">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hlinkClick r:id="rId2"/>
              </a:rPr>
              <a:t>https://doa.alaska.gov/dmv/akol/motor.htm</a:t>
            </a:r>
            <a:endParaRPr lang="en-US" sz="2000" dirty="0">
              <a:latin typeface="Arial" panose="020B0604020202020204" pitchFamily="34" charset="0"/>
              <a:cs typeface="Arial" panose="020B0604020202020204" pitchFamily="34" charset="0"/>
            </a:endParaRPr>
          </a:p>
          <a:p>
            <a:pPr marL="344277" indent="-342891">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Out of state licenses will need to be coordinated </a:t>
            </a:r>
          </a:p>
          <a:p>
            <a:pPr marL="1386">
              <a:spcBef>
                <a:spcPts val="600"/>
              </a:spcBef>
            </a:pPr>
            <a:r>
              <a:rPr lang="en-US" sz="2000" dirty="0">
                <a:latin typeface="Arial" panose="020B0604020202020204" pitchFamily="34" charset="0"/>
                <a:cs typeface="Arial" panose="020B0604020202020204" pitchFamily="34" charset="0"/>
              </a:rPr>
              <a:t>     with the applicable State DMV (if possible)</a:t>
            </a:r>
          </a:p>
          <a:p>
            <a:pPr marL="1385"/>
            <a:endParaRPr lang="en-US" sz="2000" dirty="0">
              <a:latin typeface="Arial" panose="020B0604020202020204" pitchFamily="34" charset="0"/>
              <a:cs typeface="Arial" panose="020B0604020202020204" pitchFamily="34" charset="0"/>
            </a:endParaRPr>
          </a:p>
          <a:p>
            <a:pPr marL="1385"/>
            <a:endParaRPr lang="en-US" sz="20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6010504" y="5029200"/>
            <a:ext cx="2805113" cy="1273243"/>
          </a:xfrm>
          <a:prstGeom prst="rect">
            <a:avLst/>
          </a:prstGeom>
        </p:spPr>
      </p:pic>
    </p:spTree>
    <p:extLst>
      <p:ext uri="{BB962C8B-B14F-4D97-AF65-F5344CB8AC3E}">
        <p14:creationId xmlns:p14="http://schemas.microsoft.com/office/powerpoint/2010/main" val="1670597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a:xfrm>
            <a:off x="1603468" y="322221"/>
            <a:ext cx="5860869" cy="687977"/>
          </a:xfrm>
          <a:prstGeom prst="rect">
            <a:avLst/>
          </a:prstGeom>
        </p:spPr>
        <p:txBody>
          <a:bodyPr vert="horz" lIns="91440" tIns="45720" rIns="91440" bIns="45720" rtlCol="0">
            <a:noAutofit/>
          </a:bodyPr>
          <a:lstStyle>
            <a:defPPr>
              <a:defRPr lang="en-US"/>
            </a:defPPr>
            <a:lvl1pPr indent="0" algn="ctr">
              <a:spcBef>
                <a:spcPct val="20000"/>
              </a:spcBef>
              <a:buFont typeface="Arial" panose="020B0604020202020204" pitchFamily="34" charset="0"/>
              <a:buNone/>
              <a:defRPr sz="4000" b="1">
                <a:solidFill>
                  <a:srgbClr val="002060"/>
                </a:solidFill>
                <a:latin typeface="Arial" panose="020B0604020202020204" pitchFamily="34" charset="0"/>
                <a:ea typeface="Tahoma" panose="020B060403050404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spcBef>
                <a:spcPts val="300"/>
              </a:spcBef>
            </a:pPr>
            <a:r>
              <a:rPr lang="en-US" sz="3600" dirty="0"/>
              <a:t>Local Riding Tidbits</a:t>
            </a:r>
          </a:p>
        </p:txBody>
      </p:sp>
      <p:sp>
        <p:nvSpPr>
          <p:cNvPr id="10" name="TextBox 9"/>
          <p:cNvSpPr txBox="1"/>
          <p:nvPr/>
        </p:nvSpPr>
        <p:spPr>
          <a:xfrm>
            <a:off x="228599" y="1180012"/>
            <a:ext cx="8610600" cy="3046988"/>
          </a:xfrm>
          <a:prstGeom prst="rect">
            <a:avLst/>
          </a:prstGeom>
          <a:noFill/>
        </p:spPr>
        <p:txBody>
          <a:bodyPr wrap="square" rtlCol="0">
            <a:spAutoFit/>
          </a:bodyPr>
          <a:lstStyle/>
          <a:p>
            <a:pPr marL="292093" lvl="1" indent="-231769" eaLnBrk="0" hangingPunct="0">
              <a:spcBef>
                <a:spcPct val="25000"/>
              </a:spcBef>
              <a:buSzPct val="80000"/>
              <a:buFont typeface="Arial" panose="020B0604020202020204" pitchFamily="34" charset="0"/>
              <a:buChar char="•"/>
              <a:defRPr/>
            </a:pPr>
            <a:r>
              <a:rPr lang="en-US" sz="2400" kern="0" dirty="0">
                <a:latin typeface="Arial" panose="020B0604020202020204" pitchFamily="34" charset="0"/>
                <a:cs typeface="Arial" panose="020B0604020202020204" pitchFamily="34" charset="0"/>
              </a:rPr>
              <a:t>Alaska has two distinct seasons, winter and construction</a:t>
            </a:r>
          </a:p>
          <a:p>
            <a:pPr marL="292093" lvl="1" indent="-231769" eaLnBrk="0" hangingPunct="0">
              <a:spcBef>
                <a:spcPct val="25000"/>
              </a:spcBef>
              <a:buSzPct val="80000"/>
              <a:buFont typeface="Arial" panose="020B0604020202020204" pitchFamily="34" charset="0"/>
              <a:buChar char="•"/>
              <a:defRPr/>
            </a:pPr>
            <a:r>
              <a:rPr lang="en-US" sz="2400" kern="0" dirty="0">
                <a:latin typeface="Arial" panose="020B0604020202020204" pitchFamily="34" charset="0"/>
                <a:cs typeface="Arial" panose="020B0604020202020204" pitchFamily="34" charset="0"/>
              </a:rPr>
              <a:t>Riders can expect weather and temp changes throughout the riding season</a:t>
            </a:r>
          </a:p>
          <a:p>
            <a:pPr marL="292093" lvl="1" indent="-231769" eaLnBrk="0" hangingPunct="0">
              <a:spcBef>
                <a:spcPct val="25000"/>
              </a:spcBef>
              <a:buSzPct val="80000"/>
              <a:buFont typeface="Arial" panose="020B0604020202020204" pitchFamily="34" charset="0"/>
              <a:buChar char="•"/>
              <a:defRPr/>
            </a:pPr>
            <a:r>
              <a:rPr lang="en-US" sz="2400" kern="0" dirty="0">
                <a:latin typeface="Arial" panose="020B0604020202020204" pitchFamily="34" charset="0"/>
                <a:cs typeface="Arial" panose="020B0604020202020204" pitchFamily="34" charset="0"/>
              </a:rPr>
              <a:t>Quality protective gear will provide comfort in all conditions and help avoid distractions by adverse weather</a:t>
            </a:r>
          </a:p>
          <a:p>
            <a:pPr marL="292093" lvl="1" indent="-231769" eaLnBrk="0" hangingPunct="0">
              <a:spcBef>
                <a:spcPct val="25000"/>
              </a:spcBef>
              <a:buSzPct val="80000"/>
              <a:buFont typeface="Arial" panose="020B0604020202020204" pitchFamily="34" charset="0"/>
              <a:buChar char="•"/>
              <a:defRPr/>
            </a:pPr>
            <a:r>
              <a:rPr lang="en-US" sz="2400" kern="0" dirty="0">
                <a:latin typeface="Arial" panose="020B0604020202020204" pitchFamily="34" charset="0"/>
                <a:cs typeface="Arial" panose="020B0604020202020204" pitchFamily="34" charset="0"/>
              </a:rPr>
              <a:t>Weather &amp; road conditions: </a:t>
            </a:r>
            <a:r>
              <a:rPr lang="en-US" sz="2400" i="1" dirty="0">
                <a:solidFill>
                  <a:srgbClr val="00B050"/>
                </a:solidFill>
                <a:latin typeface="Arial" panose="020B0604020202020204" pitchFamily="34" charset="0"/>
                <a:cs typeface="Arial" panose="020B0604020202020204" pitchFamily="34" charset="0"/>
              </a:rPr>
              <a:t>511.alaska.gov</a:t>
            </a:r>
            <a:r>
              <a:rPr lang="en-US" sz="2400" i="1" dirty="0">
                <a:latin typeface="Arial" panose="020B0604020202020204" pitchFamily="34" charset="0"/>
                <a:cs typeface="Arial" panose="020B0604020202020204" pitchFamily="34" charset="0"/>
              </a:rPr>
              <a:t> or </a:t>
            </a:r>
            <a:r>
              <a:rPr lang="en-US" sz="2400" i="1" dirty="0">
                <a:solidFill>
                  <a:schemeClr val="accent1">
                    <a:lumMod val="75000"/>
                  </a:schemeClr>
                </a:solidFill>
                <a:latin typeface="Arial" panose="020B0604020202020204" pitchFamily="34" charset="0"/>
                <a:cs typeface="Arial" panose="020B0604020202020204" pitchFamily="34" charset="0"/>
              </a:rPr>
              <a:t>weather.gov</a:t>
            </a:r>
          </a:p>
          <a:p>
            <a:pPr marL="292093" lvl="1" indent="-231769" eaLnBrk="0" hangingPunct="0">
              <a:spcBef>
                <a:spcPct val="25000"/>
              </a:spcBef>
              <a:buClr>
                <a:srgbClr val="151C77"/>
              </a:buClr>
              <a:buSzPct val="80000"/>
              <a:buFont typeface="Arial" panose="020B0604020202020204" pitchFamily="34" charset="0"/>
              <a:buChar char="•"/>
              <a:defRPr/>
            </a:pPr>
            <a:endParaRPr lang="en-US" sz="2400" kern="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rot="1027726">
            <a:off x="5863030" y="4386855"/>
            <a:ext cx="2298115" cy="158479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3886200"/>
            <a:ext cx="3781697" cy="2172465"/>
          </a:xfrm>
          <a:prstGeom prst="rect">
            <a:avLst/>
          </a:prstGeom>
          <a:ln>
            <a:noFill/>
          </a:ln>
          <a:effectLst>
            <a:softEdge rad="112500"/>
          </a:effectLst>
        </p:spPr>
      </p:pic>
    </p:spTree>
    <p:extLst>
      <p:ext uri="{BB962C8B-B14F-4D97-AF65-F5344CB8AC3E}">
        <p14:creationId xmlns:p14="http://schemas.microsoft.com/office/powerpoint/2010/main" val="3633395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a:xfrm>
            <a:off x="1641564" y="304800"/>
            <a:ext cx="5860869" cy="798929"/>
          </a:xfrm>
          <a:prstGeom prst="rect">
            <a:avLst/>
          </a:prstGeom>
        </p:spPr>
        <p:txBody>
          <a:bodyPr vert="horz" lIns="91440" tIns="45720" rIns="91440" bIns="45720" rtlCol="0">
            <a:noAutofit/>
          </a:bodyPr>
          <a:lstStyle>
            <a:defPPr>
              <a:defRPr lang="en-US"/>
            </a:defPPr>
            <a:lvl1pPr indent="0" algn="ctr">
              <a:spcBef>
                <a:spcPct val="20000"/>
              </a:spcBef>
              <a:buFont typeface="Arial" panose="020B0604020202020204" pitchFamily="34" charset="0"/>
              <a:buNone/>
              <a:defRPr sz="4000" b="1">
                <a:solidFill>
                  <a:srgbClr val="002060"/>
                </a:solidFill>
                <a:latin typeface="Arial" panose="020B0604020202020204" pitchFamily="34" charset="0"/>
                <a:ea typeface="Tahoma" panose="020B060403050404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spcBef>
                <a:spcPts val="300"/>
              </a:spcBef>
            </a:pPr>
            <a:r>
              <a:rPr lang="en-US" sz="3600" dirty="0"/>
              <a:t>Local Riding Tidbits</a:t>
            </a:r>
          </a:p>
        </p:txBody>
      </p:sp>
      <p:sp>
        <p:nvSpPr>
          <p:cNvPr id="6" name="TextBox 5"/>
          <p:cNvSpPr txBox="1"/>
          <p:nvPr/>
        </p:nvSpPr>
        <p:spPr>
          <a:xfrm>
            <a:off x="221935" y="1211242"/>
            <a:ext cx="8229600" cy="2973122"/>
          </a:xfrm>
          <a:prstGeom prst="rect">
            <a:avLst/>
          </a:prstGeom>
          <a:noFill/>
        </p:spPr>
        <p:txBody>
          <a:bodyPr wrap="square" rtlCol="0">
            <a:spAutoFit/>
          </a:bodyPr>
          <a:lstStyle/>
          <a:p>
            <a:pPr marL="342891" lvl="2" indent="-342891" eaLnBrk="0" hangingPunct="0">
              <a:spcBef>
                <a:spcPct val="20000"/>
              </a:spcBef>
              <a:buSzPct val="80000"/>
              <a:buFont typeface="Arial" panose="020B0604020202020204" pitchFamily="34" charset="0"/>
              <a:buChar char="•"/>
            </a:pPr>
            <a:r>
              <a:rPr lang="en-US" sz="2400" dirty="0">
                <a:latin typeface="Arial" panose="020B0604020202020204" pitchFamily="34" charset="0"/>
                <a:cs typeface="Arial" panose="020B0604020202020204" pitchFamily="34" charset="0"/>
              </a:rPr>
              <a:t>Tourism increases in the state during the riding season</a:t>
            </a:r>
          </a:p>
          <a:p>
            <a:pPr marL="342891" lvl="2" indent="-342891" eaLnBrk="0" hangingPunct="0">
              <a:spcBef>
                <a:spcPct val="20000"/>
              </a:spcBef>
              <a:buSzPct val="80000"/>
              <a:buFont typeface="Arial" panose="020B0604020202020204" pitchFamily="34" charset="0"/>
              <a:buChar char="•"/>
            </a:pPr>
            <a:r>
              <a:rPr lang="en-US" sz="2400" dirty="0">
                <a:latin typeface="Arial" panose="020B0604020202020204" pitchFamily="34" charset="0"/>
                <a:ea typeface="ＭＳ Ｐゴシック" pitchFamily="34" charset="-128"/>
                <a:cs typeface="Arial" panose="020B0604020202020204" pitchFamily="34" charset="0"/>
              </a:rPr>
              <a:t>Plan for additional traffic that may conduct frequent stops and/or drive at inconsistent speeds</a:t>
            </a:r>
          </a:p>
          <a:p>
            <a:pPr marL="342891" lvl="2" indent="-342891" eaLnBrk="0" hangingPunct="0">
              <a:spcBef>
                <a:spcPct val="20000"/>
              </a:spcBef>
              <a:buSzPct val="80000"/>
              <a:buFont typeface="Arial" panose="020B0604020202020204" pitchFamily="34" charset="0"/>
              <a:buChar char="•"/>
            </a:pPr>
            <a:r>
              <a:rPr lang="en-US" sz="2400" dirty="0">
                <a:latin typeface="Arial" panose="020B0604020202020204" pitchFamily="34" charset="0"/>
                <a:ea typeface="ＭＳ Ｐゴシック" pitchFamily="34" charset="-128"/>
                <a:cs typeface="Arial" panose="020B0604020202020204" pitchFamily="34" charset="0"/>
              </a:rPr>
              <a:t>Expect delays, debris, and uneven pavement in construction areas</a:t>
            </a:r>
          </a:p>
          <a:p>
            <a:pPr marL="342891" lvl="2" indent="-342891" eaLnBrk="0" hangingPunct="0">
              <a:spcBef>
                <a:spcPct val="20000"/>
              </a:spcBef>
              <a:buSzPct val="80000"/>
              <a:buFont typeface="Arial" panose="020B0604020202020204" pitchFamily="34" charset="0"/>
              <a:buChar char="•"/>
            </a:pPr>
            <a:endParaRPr lang="en-US" sz="2400" dirty="0">
              <a:latin typeface="Arial" panose="020B0604020202020204" pitchFamily="34" charset="0"/>
              <a:ea typeface="ＭＳ Ｐゴシック" pitchFamily="34" charset="-128"/>
              <a:cs typeface="Arial" panose="020B0604020202020204" pitchFamily="34" charset="0"/>
            </a:endParaRPr>
          </a:p>
          <a:p>
            <a:pPr marL="342891" lvl="2" indent="-342891" eaLnBrk="0" hangingPunct="0">
              <a:spcBef>
                <a:spcPct val="20000"/>
              </a:spcBef>
              <a:buSzPct val="80000"/>
              <a:buFont typeface="Arial" panose="020B0604020202020204" pitchFamily="34" charset="0"/>
              <a:buChar char="•"/>
            </a:pPr>
            <a:endParaRPr lang="en-US" sz="2400" dirty="0">
              <a:latin typeface="Arial" panose="020B0604020202020204" pitchFamily="34" charset="0"/>
              <a:ea typeface="ＭＳ Ｐゴシック" pitchFamily="34" charset="-128"/>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718" y="4011694"/>
            <a:ext cx="3574777" cy="2312906"/>
          </a:xfrm>
          <a:prstGeom prst="rect">
            <a:avLst/>
          </a:prstGeom>
          <a:ln>
            <a:noFill/>
          </a:ln>
          <a:effectLst>
            <a:softEdge rad="31750"/>
          </a:effectLst>
        </p:spPr>
      </p:pic>
      <p:pic>
        <p:nvPicPr>
          <p:cNvPr id="1026" name="Picture 2" descr="Alaska-Canada Adventure Motorcycle Ride - Stephen Fischer Photography">
            <a:extLst>
              <a:ext uri="{FF2B5EF4-FFF2-40B4-BE49-F238E27FC236}">
                <a16:creationId xmlns:a16="http://schemas.microsoft.com/office/drawing/2014/main" id="{0ED61F1F-D1E1-5AAA-4662-0829794106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236" y="3657600"/>
            <a:ext cx="3608763" cy="2401468"/>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022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a:xfrm>
            <a:off x="1603465" y="381000"/>
            <a:ext cx="5860869" cy="881746"/>
          </a:xfrm>
          <a:prstGeom prst="rect">
            <a:avLst/>
          </a:prstGeom>
        </p:spPr>
        <p:txBody>
          <a:bodyPr vert="horz" lIns="91440" tIns="45720" rIns="91440" bIns="45720" rtlCol="0">
            <a:noAutofit/>
          </a:bodyPr>
          <a:lstStyle>
            <a:defPPr>
              <a:defRPr lang="en-US"/>
            </a:defPPr>
            <a:lvl1pPr indent="0" algn="ctr">
              <a:spcBef>
                <a:spcPct val="20000"/>
              </a:spcBef>
              <a:buFont typeface="Arial" panose="020B0604020202020204" pitchFamily="34" charset="0"/>
              <a:buNone/>
              <a:defRPr sz="4000" b="1">
                <a:solidFill>
                  <a:srgbClr val="002060"/>
                </a:solidFill>
                <a:latin typeface="Arial" panose="020B0604020202020204" pitchFamily="34" charset="0"/>
                <a:ea typeface="Tahoma" panose="020B060403050404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spcBef>
                <a:spcPts val="300"/>
              </a:spcBef>
            </a:pPr>
            <a:r>
              <a:rPr lang="en-US" sz="3600" dirty="0"/>
              <a:t>Local Riding Tidbits</a:t>
            </a:r>
          </a:p>
        </p:txBody>
      </p:sp>
      <p:pic>
        <p:nvPicPr>
          <p:cNvPr id="2050" name="Picture 2" descr="Banned Roads in Alaska | AlaskaTravel.com">
            <a:extLst>
              <a:ext uri="{FF2B5EF4-FFF2-40B4-BE49-F238E27FC236}">
                <a16:creationId xmlns:a16="http://schemas.microsoft.com/office/drawing/2014/main" id="{0B6F4353-E96A-2D5A-6B9E-CBC5436647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899" y="4191001"/>
            <a:ext cx="4397836" cy="1890298"/>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AB072C3-B880-3547-BDE5-A6D1DF1A0688}"/>
              </a:ext>
            </a:extLst>
          </p:cNvPr>
          <p:cNvPicPr>
            <a:picLocks noChangeAspect="1"/>
          </p:cNvPicPr>
          <p:nvPr/>
        </p:nvPicPr>
        <p:blipFill>
          <a:blip r:embed="rId4"/>
          <a:stretch>
            <a:fillRect/>
          </a:stretch>
        </p:blipFill>
        <p:spPr>
          <a:xfrm>
            <a:off x="187684" y="3656263"/>
            <a:ext cx="3891699" cy="2671056"/>
          </a:xfrm>
          <a:prstGeom prst="rect">
            <a:avLst/>
          </a:prstGeom>
          <a:effectLst>
            <a:softEdge rad="31750"/>
          </a:effectLst>
        </p:spPr>
      </p:pic>
      <p:sp>
        <p:nvSpPr>
          <p:cNvPr id="5" name="TextBox 4">
            <a:extLst>
              <a:ext uri="{FF2B5EF4-FFF2-40B4-BE49-F238E27FC236}">
                <a16:creationId xmlns:a16="http://schemas.microsoft.com/office/drawing/2014/main" id="{6558AACD-D601-0554-3C07-4968D39FD819}"/>
              </a:ext>
            </a:extLst>
          </p:cNvPr>
          <p:cNvSpPr txBox="1"/>
          <p:nvPr/>
        </p:nvSpPr>
        <p:spPr>
          <a:xfrm>
            <a:off x="187684" y="1262746"/>
            <a:ext cx="8744051"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Wildlife do not know the meaning “right of way” and may unexpectedly cross roadways.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Be vigilant in high wildlife areas, reduce speed and give them space to move.</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4498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a:xfrm>
            <a:off x="1603468" y="322221"/>
            <a:ext cx="5860869" cy="687977"/>
          </a:xfrm>
          <a:prstGeom prst="rect">
            <a:avLst/>
          </a:prstGeom>
        </p:spPr>
        <p:txBody>
          <a:bodyPr vert="horz" lIns="91440" tIns="45720" rIns="91440" bIns="45720" rtlCol="0">
            <a:noAutofit/>
          </a:bodyPr>
          <a:lstStyle>
            <a:defPPr>
              <a:defRPr lang="en-US"/>
            </a:defPPr>
            <a:lvl1pPr indent="0" algn="ctr">
              <a:spcBef>
                <a:spcPct val="20000"/>
              </a:spcBef>
              <a:buFont typeface="Arial" panose="020B0604020202020204" pitchFamily="34" charset="0"/>
              <a:buNone/>
              <a:defRPr sz="4000" b="1">
                <a:solidFill>
                  <a:srgbClr val="002060"/>
                </a:solidFill>
                <a:latin typeface="Arial" panose="020B0604020202020204" pitchFamily="34" charset="0"/>
                <a:ea typeface="Tahoma" panose="020B060403050404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spcBef>
                <a:spcPts val="300"/>
              </a:spcBef>
            </a:pPr>
            <a:r>
              <a:rPr lang="en-US" sz="3600" dirty="0"/>
              <a:t>Risk Management</a:t>
            </a:r>
          </a:p>
        </p:txBody>
      </p:sp>
      <p:sp>
        <p:nvSpPr>
          <p:cNvPr id="5" name="Content Placeholder 2"/>
          <p:cNvSpPr txBox="1">
            <a:spLocks/>
          </p:cNvSpPr>
          <p:nvPr/>
        </p:nvSpPr>
        <p:spPr>
          <a:xfrm>
            <a:off x="3300765" y="4355809"/>
            <a:ext cx="5648377" cy="2209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486" indent="-342891">
              <a:buSzPct val="80000"/>
            </a:pPr>
            <a:r>
              <a:rPr lang="en-US" sz="2400" dirty="0">
                <a:latin typeface="Arial" panose="020B0604020202020204" pitchFamily="34" charset="0"/>
                <a:cs typeface="Arial" panose="020B0604020202020204" pitchFamily="34" charset="0"/>
              </a:rPr>
              <a:t>Know your limits </a:t>
            </a:r>
          </a:p>
          <a:p>
            <a:pPr marL="571486" indent="-342891">
              <a:buSzPct val="80000"/>
            </a:pPr>
            <a:r>
              <a:rPr lang="en-US" sz="2400" dirty="0">
                <a:latin typeface="Arial" panose="020B0604020202020204" pitchFamily="34" charset="0"/>
                <a:cs typeface="Arial" panose="020B0604020202020204" pitchFamily="34" charset="0"/>
              </a:rPr>
              <a:t>Have a trip plan and share it</a:t>
            </a:r>
          </a:p>
          <a:p>
            <a:pPr marL="571486" indent="-342891">
              <a:buSzPct val="80000"/>
            </a:pPr>
            <a:r>
              <a:rPr lang="en-US" sz="2400" dirty="0">
                <a:latin typeface="Arial" panose="020B0604020202020204" pitchFamily="34" charset="0"/>
                <a:cs typeface="Arial" panose="020B0604020202020204" pitchFamily="34" charset="0"/>
              </a:rPr>
              <a:t>Carry rain/cold weather gear</a:t>
            </a:r>
          </a:p>
          <a:p>
            <a:pPr marL="571486" indent="-342891">
              <a:buSzPct val="80000"/>
            </a:pPr>
            <a:r>
              <a:rPr lang="en-US" sz="2400" dirty="0">
                <a:latin typeface="Arial" panose="020B0604020202020204" pitchFamily="34" charset="0"/>
                <a:cs typeface="Arial" panose="020B0604020202020204" pitchFamily="34" charset="0"/>
              </a:rPr>
              <a:t>Check weather and road conditions </a:t>
            </a:r>
          </a:p>
        </p:txBody>
      </p:sp>
      <p:sp>
        <p:nvSpPr>
          <p:cNvPr id="6" name="Rectangle 5"/>
          <p:cNvSpPr/>
          <p:nvPr/>
        </p:nvSpPr>
        <p:spPr>
          <a:xfrm>
            <a:off x="25402" y="1411745"/>
            <a:ext cx="4588075" cy="2471446"/>
          </a:xfrm>
          <a:prstGeom prst="rect">
            <a:avLst/>
          </a:prstGeom>
        </p:spPr>
        <p:txBody>
          <a:bodyPr wrap="square">
            <a:spAutoFit/>
          </a:bodyPr>
          <a:lstStyle/>
          <a:p>
            <a:pPr marL="571486" indent="-342891">
              <a:lnSpc>
                <a:spcPct val="90000"/>
              </a:lnSpc>
              <a:spcBef>
                <a:spcPts val="1000"/>
              </a:spcBef>
              <a:buSzPct val="80000"/>
              <a:buFont typeface="Arial" panose="020B0604020202020204" pitchFamily="34" charset="0"/>
              <a:buChar char="•"/>
            </a:pPr>
            <a:r>
              <a:rPr lang="en-US" sz="2400" dirty="0">
                <a:latin typeface="Arial" panose="020B0604020202020204" pitchFamily="34" charset="0"/>
                <a:cs typeface="Arial" panose="020B0604020202020204" pitchFamily="34" charset="0"/>
              </a:rPr>
              <a:t>Make sure there is fuel available along your route</a:t>
            </a:r>
          </a:p>
          <a:p>
            <a:pPr marL="571486" indent="-342891">
              <a:lnSpc>
                <a:spcPct val="90000"/>
              </a:lnSpc>
              <a:spcBef>
                <a:spcPts val="1000"/>
              </a:spcBef>
              <a:buSzPct val="80000"/>
              <a:buFont typeface="Arial" panose="020B0604020202020204" pitchFamily="34" charset="0"/>
              <a:buChar char="•"/>
            </a:pPr>
            <a:r>
              <a:rPr lang="en-US" sz="2400" dirty="0">
                <a:latin typeface="Arial" panose="020B0604020202020204" pitchFamily="34" charset="0"/>
                <a:cs typeface="Arial" panose="020B0604020202020204" pitchFamily="34" charset="0"/>
              </a:rPr>
              <a:t>Ride rested and unimpaired</a:t>
            </a:r>
          </a:p>
          <a:p>
            <a:pPr marL="571486" indent="-342891">
              <a:lnSpc>
                <a:spcPct val="90000"/>
              </a:lnSpc>
              <a:spcBef>
                <a:spcPts val="1000"/>
              </a:spcBef>
              <a:buSzPct val="80000"/>
              <a:buFont typeface="Arial" panose="020B0604020202020204" pitchFamily="34" charset="0"/>
              <a:buChar char="•"/>
            </a:pPr>
            <a:r>
              <a:rPr lang="en-US" sz="2400" dirty="0">
                <a:latin typeface="Arial" panose="020B0604020202020204" pitchFamily="34" charset="0"/>
                <a:cs typeface="Arial" panose="020B0604020202020204" pitchFamily="34" charset="0"/>
              </a:rPr>
              <a:t>Carry emergency gear</a:t>
            </a:r>
          </a:p>
          <a:p>
            <a:pPr marL="571486" indent="-342891">
              <a:lnSpc>
                <a:spcPct val="90000"/>
              </a:lnSpc>
              <a:spcBef>
                <a:spcPts val="1000"/>
              </a:spcBef>
              <a:buSzPct val="80000"/>
              <a:buFont typeface="Arial" panose="020B0604020202020204" pitchFamily="34" charset="0"/>
              <a:buChar char="•"/>
            </a:pPr>
            <a:r>
              <a:rPr lang="en-US" sz="2400" dirty="0">
                <a:latin typeface="Arial" panose="020B0604020202020204" pitchFamily="34" charset="0"/>
                <a:cs typeface="Arial" panose="020B0604020202020204" pitchFamily="34" charset="0"/>
              </a:rPr>
              <a:t>Ensure you have/wear the correct PPE</a:t>
            </a: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r="11787"/>
          <a:stretch/>
        </p:blipFill>
        <p:spPr>
          <a:xfrm>
            <a:off x="5105400" y="1307231"/>
            <a:ext cx="3057147" cy="2530053"/>
          </a:xfrm>
          <a:prstGeom prst="rect">
            <a:avLst/>
          </a:prstGeom>
          <a:effectLst>
            <a:softEdge rad="63500"/>
          </a:effectLst>
        </p:spPr>
      </p:pic>
      <p:pic>
        <p:nvPicPr>
          <p:cNvPr id="3" name="Picture 2">
            <a:extLst>
              <a:ext uri="{FF2B5EF4-FFF2-40B4-BE49-F238E27FC236}">
                <a16:creationId xmlns:a16="http://schemas.microsoft.com/office/drawing/2014/main" id="{C4F42D7C-C331-757F-E70E-1439FF04C616}"/>
              </a:ext>
            </a:extLst>
          </p:cNvPr>
          <p:cNvPicPr>
            <a:picLocks noChangeAspect="1"/>
          </p:cNvPicPr>
          <p:nvPr/>
        </p:nvPicPr>
        <p:blipFill>
          <a:blip r:embed="rId4"/>
          <a:stretch>
            <a:fillRect/>
          </a:stretch>
        </p:blipFill>
        <p:spPr>
          <a:xfrm>
            <a:off x="194858" y="3883190"/>
            <a:ext cx="3234142" cy="2422485"/>
          </a:xfrm>
          <a:prstGeom prst="rect">
            <a:avLst/>
          </a:prstGeom>
          <a:effectLst>
            <a:softEdge rad="31750"/>
          </a:effectLst>
        </p:spPr>
      </p:pic>
    </p:spTree>
    <p:extLst>
      <p:ext uri="{BB962C8B-B14F-4D97-AF65-F5344CB8AC3E}">
        <p14:creationId xmlns:p14="http://schemas.microsoft.com/office/powerpoint/2010/main" val="2704085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828800" y="132308"/>
            <a:ext cx="5486400" cy="1053699"/>
          </a:xfrm>
          <a:prstGeom prst="rect">
            <a:avLst/>
          </a:prstGeom>
        </p:spPr>
        <p:txBody>
          <a:bodyPr vert="horz" lIns="91440" tIns="45720" rIns="91440" bIns="45720" rtlCol="0">
            <a:normAutofit/>
          </a:bodyPr>
          <a:lstStyle>
            <a:defPPr>
              <a:defRPr lang="en-US"/>
            </a:defPPr>
            <a:lvl1pPr indent="0" algn="ctr">
              <a:spcBef>
                <a:spcPct val="20000"/>
              </a:spcBef>
              <a:buFont typeface="Arial" panose="020B0604020202020204" pitchFamily="34" charset="0"/>
              <a:buNone/>
              <a:defRPr sz="4000" b="1">
                <a:solidFill>
                  <a:srgbClr val="002060"/>
                </a:solidFill>
                <a:latin typeface="Arial" panose="020B0604020202020204" pitchFamily="34" charset="0"/>
                <a:ea typeface="Tahoma" panose="020B060403050404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ctr"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Pre-Season Briefing </a:t>
            </a:r>
          </a:p>
          <a:p>
            <a:pPr marL="0" marR="0" lvl="0" indent="0" algn="ctr"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2025 Knock The Rust Off Ride</a:t>
            </a:r>
          </a:p>
        </p:txBody>
      </p:sp>
      <p:sp>
        <p:nvSpPr>
          <p:cNvPr id="2" name="TextBox 1">
            <a:extLst>
              <a:ext uri="{FF2B5EF4-FFF2-40B4-BE49-F238E27FC236}">
                <a16:creationId xmlns:a16="http://schemas.microsoft.com/office/drawing/2014/main" id="{D334E76D-95ED-6850-8532-FDBFACAB844E}"/>
              </a:ext>
            </a:extLst>
          </p:cNvPr>
          <p:cNvSpPr txBox="1"/>
          <p:nvPr/>
        </p:nvSpPr>
        <p:spPr>
          <a:xfrm>
            <a:off x="159964" y="1186007"/>
            <a:ext cx="4919030" cy="48628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16</a:t>
            </a:r>
            <a:r>
              <a:rPr kumimoji="0" lang="en-US" sz="2000" b="1" i="0" u="sng"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th</a:t>
            </a:r>
            <a:r>
              <a:rPr kumimoji="0" lang="en-US" sz="2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Annual Knock The Rust Off Ride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Where?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TBD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Arial" panose="020B0604020202020204" pitchFamily="34" charset="0"/>
                <a:cs typeface="Arial" panose="020B0604020202020204" pitchFamily="34" charset="0"/>
              </a:rPr>
              <a:t>TBD</a:t>
            </a:r>
            <a:endPar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day</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event intended for riders to hone riding skills for the Riding Season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Meets DAFI 91-207 mentorship requirement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Bike inspection (T-CLOCS)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Bike Blessing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Voluntary rider drills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Camaraderie for JB riders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064512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a:xfrm>
            <a:off x="1483115" y="322221"/>
            <a:ext cx="5981223" cy="687977"/>
          </a:xfrm>
          <a:prstGeom prst="rect">
            <a:avLst/>
          </a:prstGeom>
        </p:spPr>
        <p:txBody>
          <a:bodyPr vert="horz" lIns="91440" tIns="45720" rIns="91440" bIns="45720" rtlCol="0">
            <a:noAutofit/>
          </a:bodyPr>
          <a:lstStyle>
            <a:defPPr>
              <a:defRPr lang="en-US"/>
            </a:defPPr>
            <a:lvl1pPr indent="0" algn="ctr">
              <a:spcBef>
                <a:spcPct val="20000"/>
              </a:spcBef>
              <a:buFont typeface="Arial" panose="020B0604020202020204" pitchFamily="34" charset="0"/>
              <a:buNone/>
              <a:defRPr sz="4000" b="1">
                <a:solidFill>
                  <a:srgbClr val="002060"/>
                </a:solidFill>
                <a:latin typeface="Arial" panose="020B0604020202020204" pitchFamily="34" charset="0"/>
                <a:ea typeface="Tahoma" panose="020B060403050404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spcBef>
                <a:spcPts val="300"/>
              </a:spcBef>
            </a:pPr>
            <a:r>
              <a:rPr lang="en-US" sz="3600" dirty="0"/>
              <a:t>Questions?</a:t>
            </a:r>
          </a:p>
        </p:txBody>
      </p:sp>
      <p:sp>
        <p:nvSpPr>
          <p:cNvPr id="6" name="TextBox 5"/>
          <p:cNvSpPr txBox="1"/>
          <p:nvPr/>
        </p:nvSpPr>
        <p:spPr>
          <a:xfrm>
            <a:off x="285751" y="1690892"/>
            <a:ext cx="3450032"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Contact JBER Safety at DSN 552-6850 or email </a:t>
            </a:r>
            <a:r>
              <a:rPr lang="en-US" sz="2400" u="sng" dirty="0">
                <a:latin typeface="Arial" panose="020B0604020202020204" pitchFamily="34" charset="0"/>
                <a:cs typeface="Arial" panose="020B0604020202020204" pitchFamily="34" charset="0"/>
              </a:rPr>
              <a:t>673abw.seg@us.af.mil</a:t>
            </a:r>
            <a:r>
              <a:rPr lang="en-US" sz="2400" dirty="0">
                <a:latin typeface="Arial" panose="020B0604020202020204" pitchFamily="34" charset="0"/>
                <a:cs typeface="Arial" panose="020B0604020202020204" pitchFamily="34" charset="0"/>
              </a:rPr>
              <a:t> for questions or concerns</a:t>
            </a:r>
          </a:p>
        </p:txBody>
      </p:sp>
      <p:sp>
        <p:nvSpPr>
          <p:cNvPr id="2" name="Rectangle 1"/>
          <p:cNvSpPr/>
          <p:nvPr/>
        </p:nvSpPr>
        <p:spPr>
          <a:xfrm>
            <a:off x="285753" y="5966248"/>
            <a:ext cx="8543925" cy="353943"/>
          </a:xfrm>
          <a:prstGeom prst="rect">
            <a:avLst/>
          </a:prstGeom>
        </p:spPr>
        <p:txBody>
          <a:bodyPr wrap="square">
            <a:spAutoFit/>
          </a:bodyPr>
          <a:lstStyle/>
          <a:p>
            <a:pPr algn="ctr">
              <a:spcBef>
                <a:spcPts val="5"/>
              </a:spcBef>
            </a:pPr>
            <a:r>
              <a:rPr lang="en-US" sz="1700" b="1" spc="-11" dirty="0">
                <a:solidFill>
                  <a:srgbClr val="FF9900"/>
                </a:solidFill>
                <a:latin typeface="Arial" panose="020B0604020202020204" pitchFamily="34" charset="0"/>
                <a:cs typeface="Arial" panose="020B0604020202020204" pitchFamily="34" charset="0"/>
              </a:rPr>
              <a:t>SPRING </a:t>
            </a:r>
            <a:r>
              <a:rPr lang="en-US" sz="1700" b="1" spc="-25" dirty="0">
                <a:solidFill>
                  <a:srgbClr val="FF9900"/>
                </a:solidFill>
                <a:latin typeface="Arial" panose="020B0604020202020204" pitchFamily="34" charset="0"/>
                <a:cs typeface="Arial" panose="020B0604020202020204" pitchFamily="34" charset="0"/>
              </a:rPr>
              <a:t>PMV-2 </a:t>
            </a:r>
            <a:r>
              <a:rPr lang="en-US" sz="1700" b="1" spc="-5" dirty="0">
                <a:solidFill>
                  <a:srgbClr val="FF9900"/>
                </a:solidFill>
                <a:latin typeface="Arial" panose="020B0604020202020204" pitchFamily="34" charset="0"/>
                <a:cs typeface="Arial" panose="020B0604020202020204" pitchFamily="34" charset="0"/>
              </a:rPr>
              <a:t>FOCUS</a:t>
            </a:r>
            <a:endParaRPr lang="en-US" sz="17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3"/>
          <a:srcRect r="1233"/>
          <a:stretch/>
        </p:blipFill>
        <p:spPr>
          <a:xfrm>
            <a:off x="3881440" y="1354619"/>
            <a:ext cx="4957763" cy="4267200"/>
          </a:xfrm>
          <a:prstGeom prst="rect">
            <a:avLst/>
          </a:prstGeom>
          <a:ln>
            <a:noFill/>
          </a:ln>
          <a:effectLst>
            <a:softEdge rad="112500"/>
          </a:effectLst>
        </p:spPr>
      </p:pic>
      <p:pic>
        <p:nvPicPr>
          <p:cNvPr id="3" name="Picture 2">
            <a:extLst>
              <a:ext uri="{FF2B5EF4-FFF2-40B4-BE49-F238E27FC236}">
                <a16:creationId xmlns:a16="http://schemas.microsoft.com/office/drawing/2014/main" id="{32629492-1387-5F18-2766-9C8EE43FED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629884"/>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6752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a:xfrm>
            <a:off x="1603468" y="322221"/>
            <a:ext cx="5860869" cy="687977"/>
          </a:xfrm>
          <a:prstGeom prst="rect">
            <a:avLst/>
          </a:prstGeom>
        </p:spPr>
        <p:txBody>
          <a:bodyPr vert="horz" lIns="91440" tIns="45720" rIns="91440" bIns="45720" rtlCol="0">
            <a:noAutofit/>
          </a:bodyPr>
          <a:lstStyle>
            <a:defPPr>
              <a:defRPr lang="en-US"/>
            </a:defPPr>
            <a:lvl1pPr indent="0" algn="ctr">
              <a:spcBef>
                <a:spcPct val="20000"/>
              </a:spcBef>
              <a:buFont typeface="Arial" panose="020B0604020202020204" pitchFamily="34" charset="0"/>
              <a:buNone/>
              <a:defRPr sz="4000" b="1">
                <a:solidFill>
                  <a:srgbClr val="002060"/>
                </a:solidFill>
                <a:latin typeface="Arial" panose="020B0604020202020204" pitchFamily="34" charset="0"/>
                <a:ea typeface="Tahoma" panose="020B060403050404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spcBef>
                <a:spcPts val="300"/>
              </a:spcBef>
            </a:pPr>
            <a:r>
              <a:rPr lang="en-US" sz="3600" dirty="0"/>
              <a:t>Agenda</a:t>
            </a:r>
          </a:p>
        </p:txBody>
      </p:sp>
      <p:sp>
        <p:nvSpPr>
          <p:cNvPr id="5" name="Content Placeholder 2"/>
          <p:cNvSpPr txBox="1">
            <a:spLocks/>
          </p:cNvSpPr>
          <p:nvPr/>
        </p:nvSpPr>
        <p:spPr>
          <a:xfrm>
            <a:off x="4864911" y="1282340"/>
            <a:ext cx="3611983" cy="3048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80000"/>
            </a:pPr>
            <a:endParaRPr lang="en-US" sz="2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0641">
            <a:off x="546391" y="4925399"/>
            <a:ext cx="2549016" cy="1339920"/>
          </a:xfrm>
          <a:prstGeom prst="rect">
            <a:avLst/>
          </a:prstGeom>
          <a:ln>
            <a:noFill/>
          </a:ln>
          <a:effectLst>
            <a:softEdge rad="11250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49285">
            <a:off x="3528588" y="4821468"/>
            <a:ext cx="2481963" cy="1339919"/>
          </a:xfrm>
          <a:prstGeom prst="rect">
            <a:avLst/>
          </a:prstGeom>
          <a:ln>
            <a:noFill/>
          </a:ln>
          <a:effectLst>
            <a:softEdge rad="112500"/>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12940">
            <a:off x="6661567" y="4725476"/>
            <a:ext cx="2057988" cy="1339919"/>
          </a:xfrm>
          <a:prstGeom prst="rect">
            <a:avLst/>
          </a:prstGeom>
          <a:ln>
            <a:noFill/>
          </a:ln>
          <a:effectLst>
            <a:softEdge rad="112500"/>
          </a:effectLst>
        </p:spPr>
      </p:pic>
      <p:sp>
        <p:nvSpPr>
          <p:cNvPr id="6" name="Rectangle 5"/>
          <p:cNvSpPr/>
          <p:nvPr/>
        </p:nvSpPr>
        <p:spPr>
          <a:xfrm>
            <a:off x="506412" y="1143000"/>
            <a:ext cx="3279983" cy="3728649"/>
          </a:xfrm>
          <a:prstGeom prst="rect">
            <a:avLst/>
          </a:prstGeom>
        </p:spPr>
        <p:txBody>
          <a:bodyPr wrap="square">
            <a:spAutoFit/>
          </a:bodyPr>
          <a:lstStyle/>
          <a:p>
            <a:pPr marL="342891" indent="-342891">
              <a:lnSpc>
                <a:spcPct val="150000"/>
              </a:lnSpc>
              <a:buSzPct val="80000"/>
              <a:buFont typeface="Arial" panose="020B0604020202020204" pitchFamily="34" charset="0"/>
              <a:buChar char="•"/>
            </a:pPr>
            <a:r>
              <a:rPr lang="en-US" sz="2000" dirty="0">
                <a:latin typeface="Arial" panose="020B0604020202020204" pitchFamily="34" charset="0"/>
                <a:cs typeface="Arial" panose="020B0604020202020204" pitchFamily="34" charset="0"/>
              </a:rPr>
              <a:t>References</a:t>
            </a:r>
          </a:p>
          <a:p>
            <a:pPr marL="342891" indent="-342891">
              <a:lnSpc>
                <a:spcPct val="150000"/>
              </a:lnSpc>
              <a:buSzPct val="80000"/>
              <a:buFont typeface="Arial" panose="020B0604020202020204" pitchFamily="34" charset="0"/>
              <a:buChar char="•"/>
            </a:pPr>
            <a:r>
              <a:rPr lang="en-US" sz="2000" dirty="0">
                <a:latin typeface="Arial" panose="020B0604020202020204" pitchFamily="34" charset="0"/>
                <a:cs typeface="Arial" panose="020B0604020202020204" pitchFamily="34" charset="0"/>
              </a:rPr>
              <a:t>Mishap Stats</a:t>
            </a:r>
          </a:p>
          <a:p>
            <a:pPr marL="342891" indent="-342891">
              <a:lnSpc>
                <a:spcPct val="150000"/>
              </a:lnSpc>
              <a:buSzPct val="80000"/>
              <a:buFont typeface="Arial" panose="020B0604020202020204" pitchFamily="34" charset="0"/>
              <a:buChar char="•"/>
            </a:pPr>
            <a:r>
              <a:rPr lang="en-US" sz="2000" dirty="0">
                <a:latin typeface="Arial" panose="020B0604020202020204" pitchFamily="34" charset="0"/>
                <a:cs typeface="Arial" panose="020B0604020202020204" pitchFamily="34" charset="0"/>
              </a:rPr>
              <a:t>2025 Goals</a:t>
            </a:r>
          </a:p>
          <a:p>
            <a:pPr marL="342891" indent="-342891">
              <a:lnSpc>
                <a:spcPct val="150000"/>
              </a:lnSpc>
              <a:buSzPct val="80000"/>
              <a:buFont typeface="Arial" panose="020B0604020202020204" pitchFamily="34" charset="0"/>
              <a:buChar char="•"/>
            </a:pPr>
            <a:r>
              <a:rPr lang="en-US" sz="2000" dirty="0">
                <a:latin typeface="Arial" panose="020B0604020202020204" pitchFamily="34" charset="0"/>
                <a:cs typeface="Arial" panose="020B0604020202020204" pitchFamily="34" charset="0"/>
              </a:rPr>
              <a:t>Riding Season</a:t>
            </a:r>
          </a:p>
          <a:p>
            <a:pPr marL="342891" indent="-342891">
              <a:lnSpc>
                <a:spcPct val="150000"/>
              </a:lnSpc>
              <a:buSzPct val="80000"/>
              <a:buFont typeface="Arial" panose="020B0604020202020204" pitchFamily="34" charset="0"/>
              <a:buChar char="•"/>
            </a:pPr>
            <a:r>
              <a:rPr lang="en-US" sz="2000" dirty="0">
                <a:latin typeface="Arial" panose="020B0604020202020204" pitchFamily="34" charset="0"/>
                <a:cs typeface="Arial" panose="020B0604020202020204" pitchFamily="34" charset="0"/>
              </a:rPr>
              <a:t>Training Requirements</a:t>
            </a:r>
          </a:p>
          <a:p>
            <a:pPr marL="342891" indent="-342891">
              <a:lnSpc>
                <a:spcPct val="150000"/>
              </a:lnSpc>
              <a:buSzPct val="80000"/>
              <a:buFont typeface="Arial" panose="020B0604020202020204" pitchFamily="34" charset="0"/>
              <a:buChar char="•"/>
            </a:pPr>
            <a:r>
              <a:rPr lang="en-US" sz="2000" dirty="0">
                <a:latin typeface="Arial" panose="020B0604020202020204" pitchFamily="34" charset="0"/>
                <a:cs typeface="Arial" panose="020B0604020202020204" pitchFamily="34" charset="0"/>
              </a:rPr>
              <a:t>Training Requests</a:t>
            </a:r>
          </a:p>
          <a:p>
            <a:pPr marL="342891" indent="-342891">
              <a:lnSpc>
                <a:spcPct val="150000"/>
              </a:lnSpc>
              <a:buSzPct val="80000"/>
              <a:buFont typeface="Arial" panose="020B0604020202020204" pitchFamily="34" charset="0"/>
              <a:buChar char="•"/>
            </a:pPr>
            <a:r>
              <a:rPr lang="en-US" sz="2000" dirty="0">
                <a:latin typeface="Arial" panose="020B0604020202020204" pitchFamily="34" charset="0"/>
                <a:cs typeface="Arial" panose="020B0604020202020204" pitchFamily="34" charset="0"/>
              </a:rPr>
              <a:t>2025 Focus</a:t>
            </a:r>
          </a:p>
          <a:p>
            <a:pPr marL="342891" indent="-342891">
              <a:lnSpc>
                <a:spcPct val="150000"/>
              </a:lnSpc>
              <a:buSzPct val="800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C033E07F-8CF3-13CE-254C-B4FA78B69B94}"/>
              </a:ext>
            </a:extLst>
          </p:cNvPr>
          <p:cNvSpPr/>
          <p:nvPr/>
        </p:nvSpPr>
        <p:spPr>
          <a:xfrm>
            <a:off x="4572000" y="1133905"/>
            <a:ext cx="3279983" cy="3266985"/>
          </a:xfrm>
          <a:prstGeom prst="rect">
            <a:avLst/>
          </a:prstGeom>
        </p:spPr>
        <p:txBody>
          <a:bodyPr wrap="square">
            <a:spAutoFit/>
          </a:bodyPr>
          <a:lstStyle/>
          <a:p>
            <a:pPr marL="342891" indent="-342891">
              <a:lnSpc>
                <a:spcPct val="150000"/>
              </a:lnSpc>
              <a:buSzPct val="80000"/>
              <a:buFont typeface="Arial" panose="020B0604020202020204" pitchFamily="34" charset="0"/>
              <a:buChar char="•"/>
            </a:pPr>
            <a:r>
              <a:rPr lang="en-US" sz="2000" dirty="0">
                <a:latin typeface="Arial" panose="020B0604020202020204" pitchFamily="34" charset="0"/>
                <a:cs typeface="Arial" panose="020B0604020202020204" pitchFamily="34" charset="0"/>
              </a:rPr>
              <a:t>Year of the swerve</a:t>
            </a:r>
          </a:p>
          <a:p>
            <a:pPr marL="342891" indent="-342891">
              <a:lnSpc>
                <a:spcPct val="150000"/>
              </a:lnSpc>
              <a:buSzPct val="80000"/>
              <a:buFont typeface="Arial" panose="020B0604020202020204" pitchFamily="34" charset="0"/>
              <a:buChar char="•"/>
            </a:pPr>
            <a:r>
              <a:rPr lang="en-US" sz="2000" dirty="0">
                <a:latin typeface="Arial" panose="020B0604020202020204" pitchFamily="34" charset="0"/>
                <a:cs typeface="Arial" panose="020B0604020202020204" pitchFamily="34" charset="0"/>
              </a:rPr>
              <a:t>PPE</a:t>
            </a:r>
          </a:p>
          <a:p>
            <a:pPr marL="342891" indent="-342891">
              <a:lnSpc>
                <a:spcPct val="150000"/>
              </a:lnSpc>
              <a:buSzPct val="80000"/>
              <a:buFont typeface="Arial" panose="020B0604020202020204" pitchFamily="34" charset="0"/>
              <a:buChar char="•"/>
            </a:pPr>
            <a:r>
              <a:rPr lang="en-US" sz="2000" dirty="0">
                <a:latin typeface="Arial" panose="020B0604020202020204" pitchFamily="34" charset="0"/>
                <a:cs typeface="Arial" panose="020B0604020202020204" pitchFamily="34" charset="0"/>
              </a:rPr>
              <a:t>Emergency Gear</a:t>
            </a:r>
          </a:p>
          <a:p>
            <a:pPr marL="342891" indent="-342891">
              <a:lnSpc>
                <a:spcPct val="150000"/>
              </a:lnSpc>
              <a:buSzPct val="80000"/>
              <a:buFont typeface="Arial" panose="020B0604020202020204" pitchFamily="34" charset="0"/>
              <a:buChar char="•"/>
            </a:pPr>
            <a:r>
              <a:rPr lang="en-US" sz="2000" dirty="0">
                <a:latin typeface="Arial" panose="020B0604020202020204" pitchFamily="34" charset="0"/>
                <a:cs typeface="Arial" panose="020B0604020202020204" pitchFamily="34" charset="0"/>
              </a:rPr>
              <a:t>T-CLOCS</a:t>
            </a:r>
          </a:p>
          <a:p>
            <a:pPr marL="342891" indent="-342891">
              <a:lnSpc>
                <a:spcPct val="150000"/>
              </a:lnSpc>
              <a:buSzPct val="80000"/>
              <a:buFont typeface="Arial" panose="020B0604020202020204" pitchFamily="34" charset="0"/>
              <a:buChar char="•"/>
            </a:pPr>
            <a:r>
              <a:rPr lang="en-US" sz="2000" dirty="0">
                <a:latin typeface="Arial" panose="020B0604020202020204" pitchFamily="34" charset="0"/>
                <a:cs typeface="Arial" panose="020B0604020202020204" pitchFamily="34" charset="0"/>
              </a:rPr>
              <a:t>Local Riding</a:t>
            </a:r>
          </a:p>
          <a:p>
            <a:pPr marL="342891" indent="-342891">
              <a:lnSpc>
                <a:spcPct val="150000"/>
              </a:lnSpc>
              <a:buSzPct val="80000"/>
              <a:buFont typeface="Arial" panose="020B0604020202020204" pitchFamily="34" charset="0"/>
              <a:buChar char="•"/>
            </a:pPr>
            <a:r>
              <a:rPr lang="en-US" sz="2000" dirty="0">
                <a:latin typeface="Arial" panose="020B0604020202020204" pitchFamily="34" charset="0"/>
                <a:cs typeface="Arial" panose="020B0604020202020204" pitchFamily="34" charset="0"/>
              </a:rPr>
              <a:t>Risk Management</a:t>
            </a:r>
          </a:p>
          <a:p>
            <a:pPr marL="342891" indent="-342891">
              <a:lnSpc>
                <a:spcPct val="150000"/>
              </a:lnSpc>
              <a:buSzPct val="80000"/>
              <a:buFont typeface="Arial" panose="020B0604020202020204" pitchFamily="34" charset="0"/>
              <a:buChar char="•"/>
            </a:pPr>
            <a:r>
              <a:rPr lang="en-US" sz="2000" dirty="0">
                <a:latin typeface="Arial" panose="020B0604020202020204" pitchFamily="34" charset="0"/>
                <a:cs typeface="Arial" panose="020B0604020202020204" pitchFamily="34" charset="0"/>
              </a:rPr>
              <a:t>KTRO</a:t>
            </a:r>
          </a:p>
        </p:txBody>
      </p:sp>
    </p:spTree>
    <p:extLst>
      <p:ext uri="{BB962C8B-B14F-4D97-AF65-F5344CB8AC3E}">
        <p14:creationId xmlns:p14="http://schemas.microsoft.com/office/powerpoint/2010/main" val="3953767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a:xfrm>
            <a:off x="1603468" y="322221"/>
            <a:ext cx="5860869" cy="687977"/>
          </a:xfrm>
          <a:prstGeom prst="rect">
            <a:avLst/>
          </a:prstGeom>
        </p:spPr>
        <p:txBody>
          <a:bodyPr vert="horz" lIns="91440" tIns="45720" rIns="91440" bIns="45720" rtlCol="0">
            <a:noAutofit/>
          </a:bodyPr>
          <a:lstStyle>
            <a:defPPr>
              <a:defRPr lang="en-US"/>
            </a:defPPr>
            <a:lvl1pPr indent="0" algn="ctr">
              <a:spcBef>
                <a:spcPct val="20000"/>
              </a:spcBef>
              <a:buFont typeface="Arial" panose="020B0604020202020204" pitchFamily="34" charset="0"/>
              <a:buNone/>
              <a:defRPr sz="4000" b="1">
                <a:solidFill>
                  <a:srgbClr val="002060"/>
                </a:solidFill>
                <a:latin typeface="Arial" panose="020B0604020202020204" pitchFamily="34" charset="0"/>
                <a:ea typeface="Tahoma" panose="020B060403050404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spcBef>
                <a:spcPts val="300"/>
              </a:spcBef>
            </a:pPr>
            <a:r>
              <a:rPr lang="en-US" sz="3600" dirty="0"/>
              <a:t>References</a:t>
            </a:r>
          </a:p>
        </p:txBody>
      </p:sp>
      <p:sp>
        <p:nvSpPr>
          <p:cNvPr id="5" name="Content Placeholder 3"/>
          <p:cNvSpPr txBox="1">
            <a:spLocks/>
          </p:cNvSpPr>
          <p:nvPr/>
        </p:nvSpPr>
        <p:spPr>
          <a:xfrm>
            <a:off x="228600" y="1295400"/>
            <a:ext cx="8639908" cy="3827202"/>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lvl="1">
              <a:buSzPct val="80000"/>
            </a:pPr>
            <a:r>
              <a:rPr lang="en-US" b="1" dirty="0">
                <a:latin typeface="Arial" panose="020B0604020202020204" pitchFamily="34" charset="0"/>
                <a:cs typeface="Arial" panose="020B0604020202020204" pitchFamily="34" charset="0"/>
              </a:rPr>
              <a:t>DoDI 6055.4, Chapter 4 </a:t>
            </a:r>
            <a:r>
              <a:rPr lang="en-US" dirty="0">
                <a:latin typeface="Arial" panose="020B0604020202020204" pitchFamily="34" charset="0"/>
                <a:cs typeface="Arial" panose="020B0604020202020204" pitchFamily="34" charset="0"/>
              </a:rPr>
              <a:t>– DoD Traffic Safety Program</a:t>
            </a:r>
          </a:p>
          <a:p>
            <a:pPr marL="685783" lvl="2">
              <a:buSzPct val="80000"/>
            </a:pPr>
            <a:r>
              <a:rPr lang="en-US" b="1" dirty="0">
                <a:latin typeface="Arial" panose="020B0604020202020204" pitchFamily="34" charset="0"/>
                <a:cs typeface="Arial" panose="020B0604020202020204" pitchFamily="34" charset="0"/>
              </a:rPr>
              <a:t>27 August 2021 published</a:t>
            </a:r>
          </a:p>
          <a:p>
            <a:pPr marL="0" lvl="1" indent="0">
              <a:buSzPct val="80000"/>
              <a:buNone/>
            </a:pPr>
            <a:endParaRPr lang="en-US" dirty="0">
              <a:latin typeface="Arial" panose="020B0604020202020204" pitchFamily="34" charset="0"/>
              <a:cs typeface="Arial" panose="020B0604020202020204" pitchFamily="34" charset="0"/>
            </a:endParaRPr>
          </a:p>
          <a:p>
            <a:pPr marL="228594" lvl="1">
              <a:buSzPct val="80000"/>
            </a:pPr>
            <a:r>
              <a:rPr lang="en-US" b="1" dirty="0">
                <a:latin typeface="Arial" panose="020B0604020202020204" pitchFamily="34" charset="0"/>
                <a:cs typeface="Arial" panose="020B0604020202020204" pitchFamily="34" charset="0"/>
              </a:rPr>
              <a:t>DAFI 91-207, Chapter 4 </a:t>
            </a:r>
            <a:r>
              <a:rPr lang="en-US" dirty="0">
                <a:latin typeface="Arial" panose="020B0604020202020204" pitchFamily="34" charset="0"/>
                <a:cs typeface="Arial" panose="020B0604020202020204" pitchFamily="34" charset="0"/>
              </a:rPr>
              <a:t>– USAF Traffic Safety Program</a:t>
            </a:r>
          </a:p>
          <a:p>
            <a:pPr marL="685783" lvl="2">
              <a:buSzPct val="80000"/>
            </a:pPr>
            <a:r>
              <a:rPr lang="en-US" b="1" dirty="0">
                <a:latin typeface="Arial" panose="020B0604020202020204" pitchFamily="34" charset="0"/>
                <a:cs typeface="Arial" panose="020B0604020202020204" pitchFamily="34" charset="0"/>
              </a:rPr>
              <a:t>Certified Current 9 Jan 2024</a:t>
            </a:r>
          </a:p>
          <a:p>
            <a:pPr marL="228594" lvl="1">
              <a:buSzPct val="80000"/>
            </a:pPr>
            <a:endParaRPr lang="en-US" dirty="0">
              <a:latin typeface="Arial" panose="020B0604020202020204" pitchFamily="34" charset="0"/>
              <a:cs typeface="Arial" panose="020B0604020202020204" pitchFamily="34" charset="0"/>
            </a:endParaRPr>
          </a:p>
          <a:p>
            <a:pPr marL="228594" lvl="1">
              <a:buSzPct val="80000"/>
            </a:pPr>
            <a:r>
              <a:rPr lang="en-US" b="1" dirty="0">
                <a:latin typeface="Arial" panose="020B0604020202020204" pitchFamily="34" charset="0"/>
                <a:cs typeface="Arial" panose="020B0604020202020204" pitchFamily="34" charset="0"/>
              </a:rPr>
              <a:t>AR 385-10, Chapters 11-7 &amp; 11-9 </a:t>
            </a:r>
            <a:r>
              <a:rPr lang="en-US" dirty="0">
                <a:latin typeface="Arial" panose="020B0604020202020204" pitchFamily="34" charset="0"/>
                <a:cs typeface="Arial" panose="020B0604020202020204" pitchFamily="34" charset="0"/>
              </a:rPr>
              <a:t>– Army Safety Program</a:t>
            </a:r>
          </a:p>
          <a:p>
            <a:pPr marL="685783" lvl="2">
              <a:buSzPct val="80000"/>
            </a:pPr>
            <a:r>
              <a:rPr lang="en-US" b="1" dirty="0">
                <a:latin typeface="Arial" panose="020B0604020202020204" pitchFamily="34" charset="0"/>
                <a:cs typeface="Arial" panose="020B0604020202020204" pitchFamily="34" charset="0"/>
              </a:rPr>
              <a:t>24 March 2017</a:t>
            </a:r>
          </a:p>
          <a:p>
            <a:pPr marL="228594" lvl="1">
              <a:buSzPct val="80000"/>
            </a:pPr>
            <a:endParaRPr lang="en-US" dirty="0">
              <a:latin typeface="Arial" panose="020B0604020202020204" pitchFamily="34" charset="0"/>
              <a:cs typeface="Arial" panose="020B0604020202020204" pitchFamily="34" charset="0"/>
            </a:endParaRPr>
          </a:p>
          <a:p>
            <a:pPr marL="228594" lvl="1">
              <a:buSzPct val="80000"/>
            </a:pPr>
            <a:r>
              <a:rPr lang="en-US" b="1" dirty="0">
                <a:latin typeface="Arial" panose="020B0604020202020204" pitchFamily="34" charset="0"/>
                <a:cs typeface="Arial" panose="020B0604020202020204" pitchFamily="34" charset="0"/>
              </a:rPr>
              <a:t>JBER-57</a:t>
            </a:r>
            <a:r>
              <a:rPr lang="en-US" dirty="0">
                <a:latin typeface="Arial" panose="020B0604020202020204" pitchFamily="34" charset="0"/>
                <a:cs typeface="Arial" panose="020B0604020202020204" pitchFamily="34" charset="0"/>
              </a:rPr>
              <a:t> – Commander’s Letter on Motorcycle Safety</a:t>
            </a:r>
          </a:p>
        </p:txBody>
      </p:sp>
    </p:spTree>
    <p:extLst>
      <p:ext uri="{BB962C8B-B14F-4D97-AF65-F5344CB8AC3E}">
        <p14:creationId xmlns:p14="http://schemas.microsoft.com/office/powerpoint/2010/main" val="870390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9170" y="1200975"/>
            <a:ext cx="5519563" cy="5324535"/>
          </a:xfrm>
          <a:prstGeom prst="rect">
            <a:avLst/>
          </a:prstGeom>
          <a:noFill/>
        </p:spPr>
        <p:txBody>
          <a:bodyPr wrap="square" rtlCol="0">
            <a:spAutoFit/>
          </a:bodyPr>
          <a:lstStyle/>
          <a:p>
            <a:pPr fontAlgn="base">
              <a:spcBef>
                <a:spcPct val="0"/>
              </a:spcBef>
              <a:spcAft>
                <a:spcPct val="0"/>
              </a:spcAft>
              <a:defRPr/>
            </a:pPr>
            <a:r>
              <a:rPr lang="en-US" sz="2000" b="1" dirty="0">
                <a:solidFill>
                  <a:srgbClr val="000000"/>
                </a:solidFill>
                <a:latin typeface="Arial" panose="020B0604020202020204" pitchFamily="34" charset="0"/>
                <a:cs typeface="Arial" panose="020B0604020202020204" pitchFamily="34" charset="0"/>
              </a:rPr>
              <a:t>No AF/Army motorcycle fatalities associated with JBER in FY24.</a:t>
            </a:r>
          </a:p>
          <a:p>
            <a:pPr marL="0" lvl="1" fontAlgn="base">
              <a:spcBef>
                <a:spcPct val="0"/>
              </a:spcBef>
              <a:spcAft>
                <a:spcPct val="0"/>
              </a:spcAft>
              <a:defRPr/>
            </a:pPr>
            <a:endParaRPr lang="en-US" sz="2000" b="1" dirty="0">
              <a:solidFill>
                <a:srgbClr val="000000"/>
              </a:solidFill>
              <a:latin typeface="Arial" panose="020B0604020202020204" pitchFamily="34" charset="0"/>
              <a:cs typeface="Arial" panose="020B0604020202020204" pitchFamily="34" charset="0"/>
            </a:endParaRPr>
          </a:p>
          <a:p>
            <a:pPr marL="0" lvl="1" fontAlgn="base">
              <a:spcBef>
                <a:spcPct val="0"/>
              </a:spcBef>
              <a:spcAft>
                <a:spcPct val="0"/>
              </a:spcAft>
              <a:defRPr/>
            </a:pPr>
            <a:r>
              <a:rPr lang="en-US" sz="2000" b="1" dirty="0">
                <a:solidFill>
                  <a:srgbClr val="000000"/>
                </a:solidFill>
                <a:latin typeface="Arial" panose="020B0604020202020204" pitchFamily="34" charset="0"/>
                <a:cs typeface="Arial" panose="020B0604020202020204" pitchFamily="34" charset="0"/>
              </a:rPr>
              <a:t>DAF FY20-FY24</a:t>
            </a:r>
          </a:p>
          <a:p>
            <a:pPr marL="0" lvl="1" fontAlgn="base">
              <a:spcBef>
                <a:spcPct val="0"/>
              </a:spcBef>
              <a:spcAft>
                <a:spcPct val="0"/>
              </a:spcAft>
              <a:defRPr/>
            </a:pPr>
            <a:r>
              <a:rPr lang="en-US" sz="2000" dirty="0">
                <a:solidFill>
                  <a:srgbClr val="000000"/>
                </a:solidFill>
                <a:latin typeface="Arial" panose="020B0604020202020204" pitchFamily="34" charset="0"/>
                <a:cs typeface="Arial" panose="020B0604020202020204" pitchFamily="34" charset="0"/>
              </a:rPr>
              <a:t>(76 fatal, 5 PTD, 10 PPD, 741 LT)</a:t>
            </a:r>
          </a:p>
          <a:p>
            <a:pPr marL="0" lvl="1" fontAlgn="base">
              <a:spcBef>
                <a:spcPct val="0"/>
              </a:spcBef>
              <a:spcAft>
                <a:spcPct val="0"/>
              </a:spcAft>
              <a:defRPr/>
            </a:pPr>
            <a:r>
              <a:rPr lang="en-US" sz="2000" dirty="0">
                <a:solidFill>
                  <a:srgbClr val="000000"/>
                </a:solidFill>
                <a:latin typeface="Arial" panose="020B0604020202020204" pitchFamily="34" charset="0"/>
                <a:cs typeface="Arial" panose="020B0604020202020204" pitchFamily="34" charset="0"/>
              </a:rPr>
              <a:t>18,370 Lost Work Days, $800 Million in  mishap costs)</a:t>
            </a:r>
          </a:p>
          <a:p>
            <a:pPr marL="406389" lvl="1" eaLnBrk="0" hangingPunct="0">
              <a:spcBef>
                <a:spcPct val="25000"/>
              </a:spcBef>
              <a:buSzPct val="80000"/>
              <a:defRPr/>
            </a:pPr>
            <a:r>
              <a:rPr lang="en-US" sz="2000" kern="0" dirty="0">
                <a:latin typeface="Arial" panose="020B0604020202020204" pitchFamily="34" charset="0"/>
                <a:cs typeface="Arial" panose="020B0604020202020204" pitchFamily="34" charset="0"/>
              </a:rPr>
              <a:t>FY23 Army 38 Fatalities</a:t>
            </a:r>
          </a:p>
          <a:p>
            <a:pPr marL="406389" lvl="1" eaLnBrk="0" hangingPunct="0">
              <a:spcBef>
                <a:spcPct val="25000"/>
              </a:spcBef>
              <a:buSzPct val="80000"/>
              <a:defRPr/>
            </a:pPr>
            <a:r>
              <a:rPr lang="en-US" sz="2000" kern="0" dirty="0">
                <a:latin typeface="Arial" panose="020B0604020202020204" pitchFamily="34" charset="0"/>
                <a:cs typeface="Arial" panose="020B0604020202020204" pitchFamily="34" charset="0"/>
              </a:rPr>
              <a:t>FY24 Army 34 Fatalities 	</a:t>
            </a:r>
            <a:endParaRPr lang="en-US" sz="2400" kern="0" dirty="0">
              <a:latin typeface="Arial" panose="020B0604020202020204" pitchFamily="34" charset="0"/>
              <a:cs typeface="Arial" panose="020B0604020202020204" pitchFamily="34" charset="0"/>
            </a:endParaRPr>
          </a:p>
          <a:p>
            <a:pPr marL="0" lvl="1" eaLnBrk="0" hangingPunct="0">
              <a:spcBef>
                <a:spcPct val="25000"/>
              </a:spcBef>
              <a:buClr>
                <a:srgbClr val="151C77"/>
              </a:buClr>
              <a:buSzPct val="80000"/>
              <a:defRPr/>
            </a:pPr>
            <a:r>
              <a:rPr lang="en-US" sz="2000" b="1" kern="0" dirty="0">
                <a:solidFill>
                  <a:srgbClr val="000000"/>
                </a:solidFill>
                <a:latin typeface="Arial" panose="020B0604020202020204" pitchFamily="34" charset="0"/>
                <a:cs typeface="Arial" panose="020B0604020202020204" pitchFamily="34" charset="0"/>
              </a:rPr>
              <a:t>Primary Mishap causes:</a:t>
            </a:r>
          </a:p>
          <a:p>
            <a:pPr marL="798691" lvl="2" indent="-342891" eaLnBrk="0" hangingPunct="0">
              <a:spcBef>
                <a:spcPct val="25000"/>
              </a:spcBef>
              <a:buSzPct val="80000"/>
              <a:buFont typeface="Arial" panose="020B0604020202020204" pitchFamily="34" charset="0"/>
              <a:buChar char="•"/>
              <a:defRPr/>
            </a:pPr>
            <a:r>
              <a:rPr lang="en-US" sz="2000" kern="0" dirty="0">
                <a:solidFill>
                  <a:srgbClr val="000000"/>
                </a:solidFill>
                <a:latin typeface="Arial" panose="020B0604020202020204" pitchFamily="34" charset="0"/>
                <a:cs typeface="Arial" panose="020B0604020202020204" pitchFamily="34" charset="0"/>
              </a:rPr>
              <a:t>Speed</a:t>
            </a:r>
          </a:p>
          <a:p>
            <a:pPr marL="798691" lvl="2" indent="-342891" eaLnBrk="0" hangingPunct="0">
              <a:spcBef>
                <a:spcPct val="25000"/>
              </a:spcBef>
              <a:buSzPct val="80000"/>
              <a:buFont typeface="Arial" panose="020B0604020202020204" pitchFamily="34" charset="0"/>
              <a:buChar char="•"/>
              <a:defRPr/>
            </a:pPr>
            <a:r>
              <a:rPr lang="en-US" sz="2000" kern="0" dirty="0">
                <a:solidFill>
                  <a:srgbClr val="000000"/>
                </a:solidFill>
                <a:latin typeface="Arial" panose="020B0604020202020204" pitchFamily="34" charset="0"/>
                <a:cs typeface="Arial" panose="020B0604020202020204" pitchFamily="34" charset="0"/>
              </a:rPr>
              <a:t>PMV4 turning left </a:t>
            </a:r>
          </a:p>
          <a:p>
            <a:pPr marL="798691" lvl="2" indent="-342891" eaLnBrk="0" hangingPunct="0">
              <a:spcBef>
                <a:spcPct val="25000"/>
              </a:spcBef>
              <a:buSzPct val="80000"/>
              <a:buFont typeface="Arial" panose="020B0604020202020204" pitchFamily="34" charset="0"/>
              <a:buChar char="•"/>
              <a:defRPr/>
            </a:pPr>
            <a:r>
              <a:rPr lang="en-US" sz="2000" kern="0" dirty="0">
                <a:solidFill>
                  <a:srgbClr val="000000"/>
                </a:solidFill>
                <a:latin typeface="Arial" panose="020B0604020202020204" pitchFamily="34" charset="0"/>
                <a:cs typeface="Arial" panose="020B0604020202020204" pitchFamily="34" charset="0"/>
              </a:rPr>
              <a:t>Behavior</a:t>
            </a:r>
          </a:p>
          <a:p>
            <a:pPr marL="798691" lvl="2" indent="-342891" eaLnBrk="0" hangingPunct="0">
              <a:spcBef>
                <a:spcPct val="25000"/>
              </a:spcBef>
              <a:buSzPct val="80000"/>
              <a:buFont typeface="Arial" panose="020B0604020202020204" pitchFamily="34" charset="0"/>
              <a:buChar char="•"/>
              <a:defRPr/>
            </a:pPr>
            <a:r>
              <a:rPr lang="en-US" sz="2000" kern="0" dirty="0">
                <a:solidFill>
                  <a:srgbClr val="000000"/>
                </a:solidFill>
                <a:latin typeface="Arial" panose="020B0604020202020204" pitchFamily="34" charset="0"/>
                <a:cs typeface="Arial" panose="020B0604020202020204" pitchFamily="34" charset="0"/>
              </a:rPr>
              <a:t>“Intoxication Substances”</a:t>
            </a:r>
          </a:p>
          <a:p>
            <a:pPr marL="406390" lvl="1" eaLnBrk="0" hangingPunct="0">
              <a:spcBef>
                <a:spcPct val="25000"/>
              </a:spcBef>
              <a:buClr>
                <a:srgbClr val="151C77"/>
              </a:buClr>
              <a:buSzPct val="80000"/>
              <a:defRPr/>
            </a:pPr>
            <a:endParaRPr lang="en-US" sz="2000" b="1" dirty="0">
              <a:solidFill>
                <a:srgbClr val="00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3149453"/>
            <a:ext cx="3972669" cy="2507572"/>
          </a:xfrm>
          <a:prstGeom prst="rect">
            <a:avLst/>
          </a:prstGeom>
          <a:effectLst>
            <a:softEdge rad="88900"/>
          </a:effectLst>
        </p:spPr>
      </p:pic>
      <p:sp>
        <p:nvSpPr>
          <p:cNvPr id="15" name="Rectangle 3"/>
          <p:cNvSpPr txBox="1">
            <a:spLocks noChangeArrowheads="1"/>
          </p:cNvSpPr>
          <p:nvPr/>
        </p:nvSpPr>
        <p:spPr>
          <a:xfrm>
            <a:off x="1603468" y="322221"/>
            <a:ext cx="5860869" cy="687977"/>
          </a:xfrm>
          <a:prstGeom prst="rect">
            <a:avLst/>
          </a:prstGeom>
        </p:spPr>
        <p:txBody>
          <a:bodyPr vert="horz" lIns="91440" tIns="45720" rIns="91440" bIns="45720" rtlCol="0">
            <a:noAutofit/>
          </a:bodyPr>
          <a:lstStyle>
            <a:defPPr>
              <a:defRPr lang="en-US"/>
            </a:defPPr>
            <a:lvl1pPr indent="0" algn="ctr">
              <a:spcBef>
                <a:spcPct val="20000"/>
              </a:spcBef>
              <a:buFont typeface="Arial" panose="020B0604020202020204" pitchFamily="34" charset="0"/>
              <a:buNone/>
              <a:defRPr sz="4000" b="1">
                <a:solidFill>
                  <a:srgbClr val="002060"/>
                </a:solidFill>
                <a:latin typeface="Arial" panose="020B0604020202020204" pitchFamily="34" charset="0"/>
                <a:ea typeface="Tahoma" panose="020B060403050404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spcBef>
                <a:spcPts val="300"/>
              </a:spcBef>
            </a:pPr>
            <a:r>
              <a:rPr lang="en-US" sz="3600" dirty="0"/>
              <a:t>Motorcycle Mishaps</a:t>
            </a:r>
          </a:p>
        </p:txBody>
      </p:sp>
      <p:pic>
        <p:nvPicPr>
          <p:cNvPr id="7" name="Picture 6"/>
          <p:cNvPicPr>
            <a:picLocks noChangeAspect="1"/>
          </p:cNvPicPr>
          <p:nvPr/>
        </p:nvPicPr>
        <p:blipFill>
          <a:blip r:embed="rId4"/>
          <a:stretch>
            <a:fillRect/>
          </a:stretch>
        </p:blipFill>
        <p:spPr>
          <a:xfrm>
            <a:off x="5148440" y="1200975"/>
            <a:ext cx="3995560" cy="2408684"/>
          </a:xfrm>
          <a:prstGeom prst="rect">
            <a:avLst/>
          </a:prstGeom>
          <a:effectLst>
            <a:softEdge rad="114300"/>
          </a:effectLst>
        </p:spPr>
      </p:pic>
    </p:spTree>
    <p:extLst>
      <p:ext uri="{BB962C8B-B14F-4D97-AF65-F5344CB8AC3E}">
        <p14:creationId xmlns:p14="http://schemas.microsoft.com/office/powerpoint/2010/main" val="646003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1716AB-10B0-ADEA-0034-44725C578A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28800"/>
            <a:ext cx="4419600" cy="45184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88622322-CF35-9D3D-7AE6-557DE7BBD157}"/>
              </a:ext>
            </a:extLst>
          </p:cNvPr>
          <p:cNvSpPr txBox="1">
            <a:spLocks noChangeArrowheads="1"/>
          </p:cNvSpPr>
          <p:nvPr/>
        </p:nvSpPr>
        <p:spPr>
          <a:xfrm>
            <a:off x="1603468" y="322221"/>
            <a:ext cx="5860869" cy="687977"/>
          </a:xfrm>
          <a:prstGeom prst="rect">
            <a:avLst/>
          </a:prstGeom>
        </p:spPr>
        <p:txBody>
          <a:bodyPr vert="horz" lIns="91440" tIns="45720" rIns="91440" bIns="45720" rtlCol="0">
            <a:noAutofit/>
          </a:bodyPr>
          <a:lstStyle>
            <a:defPPr>
              <a:defRPr lang="en-US"/>
            </a:defPPr>
            <a:lvl1pPr indent="0" algn="ctr">
              <a:spcBef>
                <a:spcPct val="20000"/>
              </a:spcBef>
              <a:buFont typeface="Arial" panose="020B0604020202020204" pitchFamily="34" charset="0"/>
              <a:buNone/>
              <a:defRPr sz="4000" b="1">
                <a:solidFill>
                  <a:srgbClr val="002060"/>
                </a:solidFill>
                <a:latin typeface="Arial" panose="020B0604020202020204" pitchFamily="34" charset="0"/>
                <a:ea typeface="Tahoma" panose="020B060403050404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spcBef>
                <a:spcPts val="300"/>
              </a:spcBef>
            </a:pPr>
            <a:r>
              <a:rPr lang="en-US" sz="3600" dirty="0"/>
              <a:t>Mishap Statistics</a:t>
            </a:r>
          </a:p>
        </p:txBody>
      </p:sp>
      <p:sp>
        <p:nvSpPr>
          <p:cNvPr id="5" name="TextBox 4">
            <a:extLst>
              <a:ext uri="{FF2B5EF4-FFF2-40B4-BE49-F238E27FC236}">
                <a16:creationId xmlns:a16="http://schemas.microsoft.com/office/drawing/2014/main" id="{F087DE74-CB37-1C76-E8CC-C34DD5921641}"/>
              </a:ext>
            </a:extLst>
          </p:cNvPr>
          <p:cNvSpPr txBox="1"/>
          <p:nvPr/>
        </p:nvSpPr>
        <p:spPr>
          <a:xfrm>
            <a:off x="-4618" y="1252964"/>
            <a:ext cx="5643418" cy="4708981"/>
          </a:xfrm>
          <a:prstGeom prst="rect">
            <a:avLst/>
          </a:prstGeom>
          <a:noFill/>
        </p:spPr>
        <p:txBody>
          <a:bodyPr wrap="square">
            <a:spAutoFit/>
          </a:bodyPr>
          <a:lstStyle/>
          <a:p>
            <a:r>
              <a:rPr lang="en-US" sz="2000" b="1" u="sng" dirty="0">
                <a:latin typeface="Arial" panose="020B0604020202020204" pitchFamily="34" charset="0"/>
                <a:cs typeface="Arial" panose="020B0604020202020204" pitchFamily="34" charset="0"/>
              </a:rPr>
              <a:t>Steady mishap decline since 2014 to 2022</a:t>
            </a:r>
          </a:p>
          <a:p>
            <a:endParaRPr lang="en-US" sz="2000" b="0" dirty="0">
              <a:latin typeface="Arial" panose="020B0604020202020204" pitchFamily="34" charset="0"/>
              <a:cs typeface="Arial" panose="020B0604020202020204" pitchFamily="34" charset="0"/>
            </a:endParaRPr>
          </a:p>
          <a:p>
            <a:r>
              <a:rPr lang="en-US" sz="2000" b="0" dirty="0">
                <a:latin typeface="Arial" panose="020B0604020202020204" pitchFamily="34" charset="0"/>
                <a:cs typeface="Arial" panose="020B0604020202020204" pitchFamily="34" charset="0"/>
              </a:rPr>
              <a:t>48% Spike FY23 10% increase in FY24</a:t>
            </a:r>
          </a:p>
          <a:p>
            <a:endParaRPr lang="en-US" sz="2000" b="0" dirty="0">
              <a:latin typeface="Arial" panose="020B0604020202020204" pitchFamily="34" charset="0"/>
              <a:cs typeface="Arial" panose="020B0604020202020204" pitchFamily="34" charset="0"/>
            </a:endParaRPr>
          </a:p>
          <a:p>
            <a:r>
              <a:rPr lang="en-US" sz="2000" b="0" dirty="0">
                <a:latin typeface="Arial" panose="020B0604020202020204" pitchFamily="34" charset="0"/>
                <a:cs typeface="Arial" panose="020B0604020202020204" pitchFamily="34" charset="0"/>
              </a:rPr>
              <a:t>35% PMV-2 mishap decrease between </a:t>
            </a:r>
          </a:p>
          <a:p>
            <a:pPr marL="0" indent="0">
              <a:buNone/>
            </a:pPr>
            <a:r>
              <a:rPr lang="en-US" sz="2000" b="0" dirty="0">
                <a:latin typeface="Arial" panose="020B0604020202020204" pitchFamily="34" charset="0"/>
                <a:cs typeface="Arial" panose="020B0604020202020204" pitchFamily="34" charset="0"/>
              </a:rPr>
              <a:t>2014 &amp; 2022</a:t>
            </a:r>
          </a:p>
          <a:p>
            <a:pPr marL="0" indent="0" algn="ctr">
              <a:buNone/>
            </a:pPr>
            <a:endParaRPr lang="en-US" sz="2000" b="0" dirty="0">
              <a:latin typeface="Arial" panose="020B0604020202020204" pitchFamily="34" charset="0"/>
              <a:cs typeface="Arial" panose="020B0604020202020204" pitchFamily="34" charset="0"/>
            </a:endParaRPr>
          </a:p>
          <a:p>
            <a:pPr marL="0" indent="0">
              <a:buNone/>
            </a:pPr>
            <a:r>
              <a:rPr lang="en-US" sz="2000" b="0" dirty="0">
                <a:latin typeface="Arial" panose="020B0604020202020204" pitchFamily="34" charset="0"/>
                <a:cs typeface="Arial" panose="020B0604020202020204" pitchFamily="34" charset="0"/>
              </a:rPr>
              <a:t>Prevention efforts only work with </a:t>
            </a:r>
          </a:p>
          <a:p>
            <a:pPr marL="0" indent="0">
              <a:buNone/>
            </a:pPr>
            <a:r>
              <a:rPr lang="en-US" sz="2000" b="0" dirty="0">
                <a:latin typeface="Arial" panose="020B0604020202020204" pitchFamily="34" charset="0"/>
                <a:cs typeface="Arial" panose="020B0604020202020204" pitchFamily="34" charset="0"/>
              </a:rPr>
              <a:t>leadership involvement</a:t>
            </a:r>
          </a:p>
          <a:p>
            <a:pPr marL="0" indent="0" algn="ctr">
              <a:buNone/>
            </a:pPr>
            <a:endParaRPr lang="en-US" sz="2000" b="0" dirty="0">
              <a:latin typeface="Arial" panose="020B0604020202020204" pitchFamily="34" charset="0"/>
              <a:cs typeface="Arial" panose="020B0604020202020204" pitchFamily="34" charset="0"/>
            </a:endParaRPr>
          </a:p>
          <a:p>
            <a:pPr marL="0" indent="0">
              <a:buNone/>
            </a:pPr>
            <a:r>
              <a:rPr lang="en-US" sz="2000" b="0" dirty="0">
                <a:latin typeface="Arial" panose="020B0604020202020204" pitchFamily="34" charset="0"/>
                <a:cs typeface="Arial" panose="020B0604020202020204" pitchFamily="34" charset="0"/>
              </a:rPr>
              <a:t>The difference between a minor mishap </a:t>
            </a:r>
          </a:p>
          <a:p>
            <a:pPr marL="0" indent="0">
              <a:buNone/>
            </a:pPr>
            <a:r>
              <a:rPr lang="en-US" sz="2000" b="0" dirty="0">
                <a:latin typeface="Arial" panose="020B0604020202020204" pitchFamily="34" charset="0"/>
                <a:cs typeface="Arial" panose="020B0604020202020204" pitchFamily="34" charset="0"/>
              </a:rPr>
              <a:t>and a fatality is often only a small thing </a:t>
            </a:r>
          </a:p>
          <a:p>
            <a:pPr marL="0" indent="0">
              <a:buNone/>
            </a:pPr>
            <a:r>
              <a:rPr lang="en-US" sz="2000" b="0" dirty="0">
                <a:latin typeface="Arial" panose="020B0604020202020204" pitchFamily="34" charset="0"/>
                <a:cs typeface="Arial" panose="020B0604020202020204" pitchFamily="34" charset="0"/>
              </a:rPr>
              <a:t>like sand on a corner or a curb being </a:t>
            </a:r>
          </a:p>
          <a:p>
            <a:pPr marL="0" indent="0">
              <a:buNone/>
            </a:pPr>
            <a:r>
              <a:rPr lang="en-US" sz="2000" b="0" dirty="0">
                <a:latin typeface="Arial" panose="020B0604020202020204" pitchFamily="34" charset="0"/>
                <a:cs typeface="Arial" panose="020B0604020202020204" pitchFamily="34" charset="0"/>
              </a:rPr>
              <a:t>hit vs. a smooth shoulder</a:t>
            </a:r>
          </a:p>
          <a:p>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7754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F457B13-5D43-3A59-D482-F922EBBD6CC9}"/>
              </a:ext>
            </a:extLst>
          </p:cNvPr>
          <p:cNvSpPr txBox="1">
            <a:spLocks/>
          </p:cNvSpPr>
          <p:nvPr/>
        </p:nvSpPr>
        <p:spPr>
          <a:xfrm>
            <a:off x="-408980" y="1086099"/>
            <a:ext cx="5910471" cy="5193861"/>
          </a:xfrm>
          <a:prstGeom prst="rect">
            <a:avLst/>
          </a:prstGeom>
        </p:spPr>
        <p:txBody>
          <a:bodyPr>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06390" lvl="1" indent="0" algn="ctr">
              <a:lnSpc>
                <a:spcPct val="110000"/>
              </a:lnSpc>
              <a:buFont typeface="Arial" panose="020B0604020202020204" pitchFamily="34" charset="0"/>
              <a:buNone/>
              <a:defRPr/>
            </a:pPr>
            <a:r>
              <a:rPr lang="en-US" sz="3500" b="1" u="sng" dirty="0"/>
              <a:t>Rider commitment: </a:t>
            </a:r>
          </a:p>
          <a:p>
            <a:pPr marL="406390" lvl="1" indent="0" algn="ctr">
              <a:lnSpc>
                <a:spcPct val="110000"/>
              </a:lnSpc>
              <a:buFont typeface="Arial" panose="020B0604020202020204" pitchFamily="34" charset="0"/>
              <a:buNone/>
              <a:defRPr/>
            </a:pPr>
            <a:r>
              <a:rPr lang="en-US" sz="1900" u="sng" dirty="0">
                <a:latin typeface="Arial" panose="020B0604020202020204" pitchFamily="34" charset="0"/>
                <a:cs typeface="Arial" panose="020B0604020202020204" pitchFamily="34" charset="0"/>
              </a:rPr>
              <a:t>100% Trained, Prepared, and Equipped…</a:t>
            </a:r>
            <a:r>
              <a:rPr lang="en-US" sz="1900" u="sng" dirty="0">
                <a:solidFill>
                  <a:schemeClr val="tx2"/>
                </a:solidFill>
                <a:latin typeface="Arial" panose="020B0604020202020204" pitchFamily="34" charset="0"/>
                <a:cs typeface="Arial" panose="020B0604020202020204" pitchFamily="34" charset="0"/>
              </a:rPr>
              <a:t>ALWAYS</a:t>
            </a:r>
          </a:p>
          <a:p>
            <a:pPr marL="406390" lvl="1" indent="0" algn="ctr">
              <a:buFont typeface="Arial" panose="020B0604020202020204" pitchFamily="34" charset="0"/>
              <a:buNone/>
              <a:defRPr/>
            </a:pPr>
            <a:endParaRPr lang="en-US" sz="1900" u="sng" dirty="0">
              <a:latin typeface="Arial" panose="020B0604020202020204" pitchFamily="34" charset="0"/>
              <a:cs typeface="Arial" panose="020B0604020202020204" pitchFamily="34" charset="0"/>
            </a:endParaRPr>
          </a:p>
          <a:p>
            <a:pPr marL="457189" lvl="1" indent="0">
              <a:buFont typeface="Arial" panose="020B0604020202020204" pitchFamily="34" charset="0"/>
              <a:buNone/>
              <a:defRPr/>
            </a:pPr>
            <a:r>
              <a:rPr lang="en-US" sz="1900" dirty="0">
                <a:solidFill>
                  <a:srgbClr val="151C77"/>
                </a:solidFill>
                <a:latin typeface="Arial" panose="020B0604020202020204" pitchFamily="34" charset="0"/>
                <a:cs typeface="Arial" panose="020B0604020202020204" pitchFamily="34" charset="0"/>
              </a:rPr>
              <a:t>100% Contact with ALL unit riders</a:t>
            </a:r>
          </a:p>
          <a:p>
            <a:pPr lvl="2">
              <a:defRPr/>
            </a:pPr>
            <a:r>
              <a:rPr lang="en-US" sz="1900" dirty="0">
                <a:latin typeface="Arial" panose="020B0604020202020204" pitchFamily="34" charset="0"/>
                <a:cs typeface="Arial" panose="020B0604020202020204" pitchFamily="34" charset="0"/>
              </a:rPr>
              <a:t>CC/MSRs/UMMs contact all unit riders for riding status</a:t>
            </a:r>
          </a:p>
          <a:p>
            <a:pPr marL="914377" lvl="2" indent="0">
              <a:buFont typeface="Arial" panose="020B0604020202020204" pitchFamily="34" charset="0"/>
              <a:buNone/>
              <a:defRPr/>
            </a:pPr>
            <a:endParaRPr lang="en-US" sz="1700" dirty="0">
              <a:latin typeface="Arial" panose="020B0604020202020204" pitchFamily="34" charset="0"/>
              <a:cs typeface="Arial" panose="020B0604020202020204" pitchFamily="34" charset="0"/>
            </a:endParaRPr>
          </a:p>
          <a:p>
            <a:pPr marL="457189" lvl="1" indent="0">
              <a:buFont typeface="Arial" panose="020B0604020202020204" pitchFamily="34" charset="0"/>
              <a:buNone/>
              <a:defRPr/>
            </a:pPr>
            <a:r>
              <a:rPr lang="en-US" sz="1900" dirty="0">
                <a:solidFill>
                  <a:srgbClr val="151C77"/>
                </a:solidFill>
                <a:latin typeface="Arial" panose="020B0604020202020204" pitchFamily="34" charset="0"/>
                <a:cs typeface="Arial" panose="020B0604020202020204" pitchFamily="34" charset="0"/>
              </a:rPr>
              <a:t>100% Trained or scheduled for ALL unit riders</a:t>
            </a:r>
          </a:p>
          <a:p>
            <a:pPr lvl="2">
              <a:defRPr/>
            </a:pPr>
            <a:r>
              <a:rPr lang="en-US" sz="1900" dirty="0">
                <a:latin typeface="Arial" panose="020B0604020202020204" pitchFamily="34" charset="0"/>
                <a:cs typeface="Arial" panose="020B0604020202020204" pitchFamily="34" charset="0"/>
              </a:rPr>
              <a:t>CC/MSRs/UMMs verify all unit rider’s training status/schedule any needed training</a:t>
            </a:r>
          </a:p>
          <a:p>
            <a:pPr marL="914377" lvl="2" indent="0">
              <a:buFont typeface="Arial" panose="020B0604020202020204" pitchFamily="34" charset="0"/>
              <a:buNone/>
              <a:defRPr/>
            </a:pPr>
            <a:endParaRPr lang="en-US" sz="1700" dirty="0">
              <a:latin typeface="Arial" panose="020B0604020202020204" pitchFamily="34" charset="0"/>
              <a:cs typeface="Arial" panose="020B0604020202020204" pitchFamily="34" charset="0"/>
            </a:endParaRPr>
          </a:p>
          <a:p>
            <a:pPr marL="457189" lvl="1" indent="0">
              <a:buFont typeface="Arial" panose="020B0604020202020204" pitchFamily="34" charset="0"/>
              <a:buNone/>
              <a:defRPr/>
            </a:pPr>
            <a:r>
              <a:rPr lang="en-US" sz="1900" dirty="0">
                <a:solidFill>
                  <a:srgbClr val="151C77"/>
                </a:solidFill>
                <a:latin typeface="Arial" panose="020B0604020202020204" pitchFamily="34" charset="0"/>
                <a:cs typeface="Arial" panose="020B0604020202020204" pitchFamily="34" charset="0"/>
              </a:rPr>
              <a:t>100% Unit/section sweep for any unregistered riders</a:t>
            </a:r>
          </a:p>
          <a:p>
            <a:pPr lvl="2">
              <a:defRPr/>
            </a:pPr>
            <a:r>
              <a:rPr lang="en-US" sz="1900" dirty="0">
                <a:latin typeface="Arial" panose="020B0604020202020204" pitchFamily="34" charset="0"/>
                <a:cs typeface="Arial" panose="020B0604020202020204" pitchFamily="34" charset="0"/>
              </a:rPr>
              <a:t>CC/MSRs/UMMs to verify no unregistered riders in unit &amp; schedule training as needed</a:t>
            </a:r>
          </a:p>
          <a:p>
            <a:pPr marL="914377" lvl="2" indent="0">
              <a:buFont typeface="Arial" panose="020B0604020202020204" pitchFamily="34" charset="0"/>
              <a:buNone/>
              <a:defRPr/>
            </a:pPr>
            <a:endParaRPr lang="en-US" sz="1700" dirty="0">
              <a:latin typeface="Arial" panose="020B0604020202020204" pitchFamily="34" charset="0"/>
              <a:cs typeface="Arial" panose="020B0604020202020204" pitchFamily="34" charset="0"/>
            </a:endParaRPr>
          </a:p>
          <a:p>
            <a:pPr marL="457189" lvl="1" indent="0">
              <a:buFont typeface="Arial" panose="020B0604020202020204" pitchFamily="34" charset="0"/>
              <a:buNone/>
              <a:defRPr/>
            </a:pPr>
            <a:r>
              <a:rPr lang="en-US" sz="1900" dirty="0">
                <a:solidFill>
                  <a:srgbClr val="151C77"/>
                </a:solidFill>
                <a:latin typeface="Arial" panose="020B0604020202020204" pitchFamily="34" charset="0"/>
                <a:cs typeface="Arial" panose="020B0604020202020204" pitchFamily="34" charset="0"/>
              </a:rPr>
              <a:t>100% MUSTT update for ALL unit riders (</a:t>
            </a:r>
            <a:r>
              <a:rPr lang="en-US" sz="1900" dirty="0">
                <a:solidFill>
                  <a:srgbClr val="FF0000"/>
                </a:solidFill>
                <a:latin typeface="Arial" panose="020B0604020202020204" pitchFamily="34" charset="0"/>
                <a:cs typeface="Arial" panose="020B0604020202020204" pitchFamily="34" charset="0"/>
              </a:rPr>
              <a:t>AF ONLY</a:t>
            </a:r>
            <a:r>
              <a:rPr lang="en-US" sz="1900" dirty="0">
                <a:solidFill>
                  <a:srgbClr val="151C77"/>
                </a:solidFill>
                <a:latin typeface="Arial" panose="020B0604020202020204" pitchFamily="34" charset="0"/>
                <a:cs typeface="Arial" panose="020B0604020202020204" pitchFamily="34" charset="0"/>
              </a:rPr>
              <a:t>)</a:t>
            </a:r>
          </a:p>
          <a:p>
            <a:pPr lvl="2">
              <a:defRPr/>
            </a:pPr>
            <a:r>
              <a:rPr lang="en-US" sz="1900" dirty="0">
                <a:latin typeface="Arial" panose="020B0604020202020204" pitchFamily="34" charset="0"/>
                <a:cs typeface="Arial" panose="020B0604020202020204" pitchFamily="34" charset="0"/>
              </a:rPr>
              <a:t>CC/MSR’s/Unit Riders verify status and records of all unit riders in MUSTT</a:t>
            </a:r>
          </a:p>
        </p:txBody>
      </p:sp>
      <p:sp>
        <p:nvSpPr>
          <p:cNvPr id="5" name="Title 1">
            <a:extLst>
              <a:ext uri="{FF2B5EF4-FFF2-40B4-BE49-F238E27FC236}">
                <a16:creationId xmlns:a16="http://schemas.microsoft.com/office/drawing/2014/main" id="{96724BBB-DB58-927A-2B51-29AD97B6832F}"/>
              </a:ext>
            </a:extLst>
          </p:cNvPr>
          <p:cNvSpPr txBox="1">
            <a:spLocks/>
          </p:cNvSpPr>
          <p:nvPr/>
        </p:nvSpPr>
        <p:spPr>
          <a:xfrm>
            <a:off x="1447800" y="248134"/>
            <a:ext cx="5910471" cy="6731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600" b="1" dirty="0">
                <a:solidFill>
                  <a:srgbClr val="002060"/>
                </a:solidFill>
                <a:latin typeface="Arial" panose="020B0604020202020204" pitchFamily="34" charset="0"/>
                <a:ea typeface="Tahoma" panose="020B0604030504040204" pitchFamily="34" charset="0"/>
                <a:cs typeface="Arial" panose="020B0604020202020204" pitchFamily="34" charset="0"/>
              </a:rPr>
              <a:t>2025 Rider Kickoff Goals</a:t>
            </a:r>
          </a:p>
        </p:txBody>
      </p:sp>
      <p:pic>
        <p:nvPicPr>
          <p:cNvPr id="4" name="Picture 3">
            <a:extLst>
              <a:ext uri="{FF2B5EF4-FFF2-40B4-BE49-F238E27FC236}">
                <a16:creationId xmlns:a16="http://schemas.microsoft.com/office/drawing/2014/main" id="{6EC310E1-33BC-B62A-8B21-876AF7F78711}"/>
              </a:ext>
            </a:extLst>
          </p:cNvPr>
          <p:cNvPicPr>
            <a:picLocks noChangeAspect="1"/>
          </p:cNvPicPr>
          <p:nvPr/>
        </p:nvPicPr>
        <p:blipFill>
          <a:blip r:embed="rId3"/>
          <a:stretch>
            <a:fillRect/>
          </a:stretch>
        </p:blipFill>
        <p:spPr>
          <a:xfrm>
            <a:off x="5501491" y="2446872"/>
            <a:ext cx="3566309" cy="1964256"/>
          </a:xfrm>
          <a:prstGeom prst="rect">
            <a:avLst/>
          </a:prstGeom>
          <a:effectLst>
            <a:softEdge rad="31750"/>
          </a:effectLst>
        </p:spPr>
      </p:pic>
    </p:spTree>
    <p:extLst>
      <p:ext uri="{BB962C8B-B14F-4D97-AF65-F5344CB8AC3E}">
        <p14:creationId xmlns:p14="http://schemas.microsoft.com/office/powerpoint/2010/main" val="575036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a:xfrm>
            <a:off x="1603468" y="322221"/>
            <a:ext cx="5860869" cy="687977"/>
          </a:xfrm>
          <a:prstGeom prst="rect">
            <a:avLst/>
          </a:prstGeom>
        </p:spPr>
        <p:txBody>
          <a:bodyPr vert="horz" lIns="91440" tIns="45720" rIns="91440" bIns="45720" rtlCol="0">
            <a:noAutofit/>
          </a:bodyPr>
          <a:lstStyle>
            <a:defPPr>
              <a:defRPr lang="en-US"/>
            </a:defPPr>
            <a:lvl1pPr indent="0" algn="ctr">
              <a:spcBef>
                <a:spcPct val="20000"/>
              </a:spcBef>
              <a:buFont typeface="Arial" panose="020B0604020202020204" pitchFamily="34" charset="0"/>
              <a:buNone/>
              <a:defRPr sz="4000" b="1">
                <a:solidFill>
                  <a:srgbClr val="002060"/>
                </a:solidFill>
                <a:latin typeface="Arial" panose="020B0604020202020204" pitchFamily="34" charset="0"/>
                <a:ea typeface="Tahoma" panose="020B060403050404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spcBef>
                <a:spcPts val="300"/>
              </a:spcBef>
            </a:pPr>
            <a:r>
              <a:rPr lang="en-US" sz="3600" dirty="0"/>
              <a:t>Riding Season</a:t>
            </a:r>
          </a:p>
        </p:txBody>
      </p:sp>
      <p:sp>
        <p:nvSpPr>
          <p:cNvPr id="4" name="Content Placeholder 3"/>
          <p:cNvSpPr txBox="1">
            <a:spLocks/>
          </p:cNvSpPr>
          <p:nvPr/>
        </p:nvSpPr>
        <p:spPr>
          <a:xfrm>
            <a:off x="0" y="1161713"/>
            <a:ext cx="4901119" cy="2267287"/>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itchFamily="2" charset="2"/>
              <a:buNone/>
            </a:pPr>
            <a:r>
              <a:rPr lang="en-US" sz="2400" b="1" dirty="0">
                <a:latin typeface="Arial" panose="020B0604020202020204" pitchFamily="34" charset="0"/>
                <a:cs typeface="Arial" panose="020B0604020202020204" pitchFamily="34" charset="0"/>
              </a:rPr>
              <a:t>For Updates:</a:t>
            </a:r>
          </a:p>
          <a:p>
            <a:pPr algn="ctr">
              <a:buFont typeface="Wingdings" pitchFamily="2" charset="2"/>
              <a:buNone/>
            </a:pPr>
            <a:r>
              <a:rPr lang="en-US" sz="2400" dirty="0">
                <a:latin typeface="Arial" panose="020B0604020202020204" pitchFamily="34" charset="0"/>
                <a:cs typeface="Arial" panose="020B0604020202020204" pitchFamily="34" charset="0"/>
              </a:rPr>
              <a:t>Call 552-INFO (4636);</a:t>
            </a:r>
          </a:p>
          <a:p>
            <a:pPr algn="ctr">
              <a:buFont typeface="Wingdings" pitchFamily="2" charset="2"/>
              <a:buNone/>
            </a:pPr>
            <a:r>
              <a:rPr lang="en-US" sz="2400" dirty="0">
                <a:latin typeface="Arial" panose="020B0604020202020204" pitchFamily="34" charset="0"/>
                <a:cs typeface="Arial" panose="020B0604020202020204" pitchFamily="34" charset="0"/>
              </a:rPr>
              <a:t>JBER Social Media</a:t>
            </a:r>
          </a:p>
          <a:p>
            <a:pPr algn="ctr">
              <a:buFont typeface="Wingdings" pitchFamily="2" charset="2"/>
              <a:buNone/>
            </a:pPr>
            <a:r>
              <a:rPr lang="en-US" sz="2400" dirty="0">
                <a:latin typeface="Arial" panose="020B0604020202020204" pitchFamily="34" charset="0"/>
                <a:cs typeface="Arial" panose="020B0604020202020204" pitchFamily="34" charset="0"/>
              </a:rPr>
              <a:t>JBER CONNECT APP</a:t>
            </a:r>
          </a:p>
          <a:p>
            <a:pPr algn="ctr">
              <a:buFont typeface="Wingdings" pitchFamily="2" charset="2"/>
              <a:buNone/>
            </a:pPr>
            <a:r>
              <a:rPr lang="en-US" sz="2400" dirty="0">
                <a:latin typeface="Arial" panose="020B0604020202020204" pitchFamily="34" charset="0"/>
                <a:cs typeface="Arial" panose="020B0604020202020204" pitchFamily="34" charset="0"/>
              </a:rPr>
              <a:t>https://www.jber.jb.mil/</a:t>
            </a:r>
          </a:p>
        </p:txBody>
      </p:sp>
      <p:pic>
        <p:nvPicPr>
          <p:cNvPr id="6" name="Picture 5"/>
          <p:cNvPicPr>
            <a:picLocks noChangeAspect="1"/>
          </p:cNvPicPr>
          <p:nvPr/>
        </p:nvPicPr>
        <p:blipFill>
          <a:blip r:embed="rId3"/>
          <a:stretch>
            <a:fillRect/>
          </a:stretch>
        </p:blipFill>
        <p:spPr>
          <a:xfrm>
            <a:off x="5029200" y="1295400"/>
            <a:ext cx="3100247" cy="2480198"/>
          </a:xfrm>
          <a:prstGeom prst="rect">
            <a:avLst/>
          </a:prstGeom>
        </p:spPr>
      </p:pic>
      <p:sp>
        <p:nvSpPr>
          <p:cNvPr id="8" name="TextBox 7"/>
          <p:cNvSpPr txBox="1"/>
          <p:nvPr/>
        </p:nvSpPr>
        <p:spPr>
          <a:xfrm>
            <a:off x="0" y="3406877"/>
            <a:ext cx="8972551" cy="3416320"/>
          </a:xfrm>
          <a:prstGeom prst="rect">
            <a:avLst/>
          </a:prstGeom>
          <a:noFill/>
        </p:spPr>
        <p:txBody>
          <a:bodyPr wrap="square">
            <a:spAutoFit/>
          </a:bodyPr>
          <a:lstStyle/>
          <a:p>
            <a:pPr marL="457189">
              <a:defRPr/>
            </a:pPr>
            <a:r>
              <a:rPr lang="en-US" sz="2400" b="1" dirty="0">
                <a:latin typeface="Arial" panose="020B0604020202020204" pitchFamily="34" charset="0"/>
                <a:cs typeface="Arial" panose="020B0604020202020204" pitchFamily="34" charset="0"/>
              </a:rPr>
              <a:t>On-Base:</a:t>
            </a:r>
          </a:p>
          <a:p>
            <a:pPr marL="798695" lvl="1" indent="-342891">
              <a:buSzPct val="80000"/>
              <a:buFont typeface="Arial" panose="020B0604020202020204" pitchFamily="34" charset="0"/>
              <a:buChar char="•"/>
              <a:defRPr/>
            </a:pPr>
            <a:r>
              <a:rPr lang="en-US" sz="2400" dirty="0">
                <a:latin typeface="Arial" panose="020B0604020202020204" pitchFamily="34" charset="0"/>
                <a:cs typeface="Arial" panose="020B0604020202020204" pitchFamily="34" charset="0"/>
              </a:rPr>
              <a:t>Riding on-base authorized only when road conditions are </a:t>
            </a:r>
            <a:r>
              <a:rPr lang="en-US" sz="2400" b="1" dirty="0">
                <a:solidFill>
                  <a:srgbClr val="00B050"/>
                </a:solidFill>
                <a:latin typeface="Arial" panose="020B0604020202020204" pitchFamily="34" charset="0"/>
                <a:cs typeface="Arial" panose="020B0604020202020204" pitchFamily="34" charset="0"/>
              </a:rPr>
              <a:t>“GREEN”</a:t>
            </a:r>
          </a:p>
          <a:p>
            <a:pPr marL="798695" lvl="1" indent="-342891">
              <a:buSzPct val="80000"/>
              <a:buFont typeface="Arial" panose="020B0604020202020204" pitchFamily="34" charset="0"/>
              <a:buChar char="•"/>
              <a:defRPr/>
            </a:pPr>
            <a:r>
              <a:rPr lang="en-US" sz="2400" dirty="0">
                <a:latin typeface="Arial" panose="020B0604020202020204" pitchFamily="34" charset="0"/>
                <a:cs typeface="Arial" panose="020B0604020202020204" pitchFamily="34" charset="0"/>
              </a:rPr>
              <a:t>Installation leadership may adjust based on road conditions and/or weather</a:t>
            </a:r>
          </a:p>
          <a:p>
            <a:pPr marL="457189">
              <a:defRPr/>
            </a:pPr>
            <a:r>
              <a:rPr lang="en-US" sz="2400" b="1" dirty="0">
                <a:latin typeface="Arial" panose="020B0604020202020204" pitchFamily="34" charset="0"/>
                <a:cs typeface="Arial" panose="020B0604020202020204" pitchFamily="34" charset="0"/>
              </a:rPr>
              <a:t>Off-Base:</a:t>
            </a:r>
          </a:p>
          <a:p>
            <a:pPr marL="798695" lvl="1" indent="-342891">
              <a:buSzPct val="80000"/>
              <a:buFont typeface="Arial" panose="020B0604020202020204" pitchFamily="34" charset="0"/>
              <a:buChar char="•"/>
              <a:defRPr/>
            </a:pPr>
            <a:r>
              <a:rPr lang="en-US" sz="2400" dirty="0">
                <a:latin typeface="Arial" panose="020B0604020202020204" pitchFamily="34" charset="0"/>
                <a:cs typeface="Arial" panose="020B0604020202020204" pitchFamily="34" charset="0"/>
              </a:rPr>
              <a:t>Riders must use sound judgement and common sense when determining if road conditions are safe for riding</a:t>
            </a:r>
          </a:p>
          <a:p>
            <a:pPr indent="288918">
              <a:defRPr/>
            </a:pPr>
            <a:endParaRPr lang="en-US" sz="24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9649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a:xfrm>
            <a:off x="1603468" y="322221"/>
            <a:ext cx="5860869" cy="687977"/>
          </a:xfrm>
          <a:prstGeom prst="rect">
            <a:avLst/>
          </a:prstGeom>
        </p:spPr>
        <p:txBody>
          <a:bodyPr vert="horz" lIns="91440" tIns="45720" rIns="91440" bIns="45720" rtlCol="0">
            <a:noAutofit/>
          </a:bodyPr>
          <a:lstStyle>
            <a:defPPr>
              <a:defRPr lang="en-US"/>
            </a:defPPr>
            <a:lvl1pPr indent="0" algn="ctr">
              <a:spcBef>
                <a:spcPct val="20000"/>
              </a:spcBef>
              <a:buFont typeface="Arial" panose="020B0604020202020204" pitchFamily="34" charset="0"/>
              <a:buNone/>
              <a:defRPr sz="4000" b="1">
                <a:solidFill>
                  <a:srgbClr val="002060"/>
                </a:solidFill>
                <a:latin typeface="Arial" panose="020B0604020202020204" pitchFamily="34" charset="0"/>
                <a:ea typeface="Tahoma" panose="020B060403050404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spcBef>
                <a:spcPts val="300"/>
              </a:spcBef>
            </a:pPr>
            <a:r>
              <a:rPr lang="en-US" sz="3600" dirty="0"/>
              <a:t>Training Requirements</a:t>
            </a:r>
          </a:p>
        </p:txBody>
      </p:sp>
      <p:sp>
        <p:nvSpPr>
          <p:cNvPr id="6" name="Content Placeholder 3"/>
          <p:cNvSpPr txBox="1">
            <a:spLocks/>
          </p:cNvSpPr>
          <p:nvPr/>
        </p:nvSpPr>
        <p:spPr>
          <a:xfrm>
            <a:off x="76200" y="1143000"/>
            <a:ext cx="8915924" cy="4621778"/>
          </a:xfrm>
          <a:prstGeom prst="rect">
            <a:avLst/>
          </a:prstGeom>
          <a:effectLst>
            <a:softEdge rad="76200"/>
          </a:effectLst>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sz="2200" b="1" dirty="0">
                <a:latin typeface="Arial" panose="020B0604020202020204" pitchFamily="34" charset="0"/>
                <a:cs typeface="Arial" panose="020B0604020202020204" pitchFamily="34" charset="0"/>
              </a:rPr>
              <a:t>Who </a:t>
            </a:r>
            <a:r>
              <a:rPr lang="en-US" sz="2200" b="1" u="sng" dirty="0">
                <a:latin typeface="Arial" panose="020B0604020202020204" pitchFamily="34" charset="0"/>
                <a:cs typeface="Arial" panose="020B0604020202020204" pitchFamily="34" charset="0"/>
              </a:rPr>
              <a:t>MUST</a:t>
            </a:r>
            <a:r>
              <a:rPr lang="en-US" sz="2200" b="1" dirty="0">
                <a:latin typeface="Arial" panose="020B0604020202020204" pitchFamily="34" charset="0"/>
                <a:cs typeface="Arial" panose="020B0604020202020204" pitchFamily="34" charset="0"/>
              </a:rPr>
              <a:t> receive Motorcycle Safety Training?</a:t>
            </a:r>
          </a:p>
          <a:p>
            <a:pPr>
              <a:buSzPct val="80000"/>
              <a:defRPr/>
            </a:pPr>
            <a:r>
              <a:rPr lang="en-US" sz="1800" dirty="0">
                <a:latin typeface="Arial" panose="020B0604020202020204" pitchFamily="34" charset="0"/>
                <a:cs typeface="Arial" panose="020B0604020202020204" pitchFamily="34" charset="0"/>
              </a:rPr>
              <a:t>Uniformed Service members who ride on and off base</a:t>
            </a:r>
          </a:p>
          <a:p>
            <a:pPr marL="0" marR="0" lvl="0" indent="0" defTabSz="914400" eaLnBrk="1" fontAlgn="auto" latinLnBrk="0" hangingPunct="1">
              <a:lnSpc>
                <a:spcPct val="100000"/>
              </a:lnSpc>
              <a:spcBef>
                <a:spcPts val="0"/>
              </a:spcBef>
              <a:spcAft>
                <a:spcPts val="0"/>
              </a:spcAft>
              <a:buClr>
                <a:srgbClr val="002060"/>
              </a:buClr>
              <a:buSzTx/>
              <a:buFontTx/>
              <a:buNone/>
              <a:tabLst/>
              <a:defRPr/>
            </a:pPr>
            <a:endParaRPr kumimoji="0" lang="en-US" sz="1800" b="1" i="0" u="none" strike="noStrike" kern="0" cap="none" spc="0" normalizeH="0" baseline="0" noProof="0" dirty="0">
              <a:ln>
                <a:noFill/>
              </a:ln>
              <a:solidFill>
                <a:srgbClr val="000000"/>
              </a:solidFill>
              <a:effectLst/>
              <a:uLnTx/>
              <a:uFillTx/>
              <a:latin typeface="Arial"/>
            </a:endParaRPr>
          </a:p>
          <a:p>
            <a:pPr marL="0" marR="0" lvl="0" indent="0" defTabSz="914400" eaLnBrk="1" fontAlgn="auto" latinLnBrk="0" hangingPunct="1">
              <a:lnSpc>
                <a:spcPct val="100000"/>
              </a:lnSpc>
              <a:spcBef>
                <a:spcPts val="0"/>
              </a:spcBef>
              <a:spcAft>
                <a:spcPts val="0"/>
              </a:spcAft>
              <a:buClr>
                <a:srgbClr val="002060"/>
              </a:buClr>
              <a:buSzTx/>
              <a:buFontTx/>
              <a:buNone/>
              <a:tabLst/>
              <a:defRPr/>
            </a:pPr>
            <a:r>
              <a:rPr kumimoji="0" lang="en-US" sz="2200" b="1" i="0" u="none" strike="noStrike" kern="0" cap="none" spc="0" normalizeH="0" baseline="0" noProof="0" dirty="0">
                <a:ln>
                  <a:noFill/>
                </a:ln>
                <a:solidFill>
                  <a:srgbClr val="000000"/>
                </a:solidFill>
                <a:effectLst/>
                <a:uLnTx/>
                <a:uFillTx/>
                <a:latin typeface="Arial"/>
              </a:rPr>
              <a:t>License (or permit prior to course)</a:t>
            </a:r>
          </a:p>
          <a:p>
            <a:pPr marL="214313" marR="0" lvl="0" indent="-214313" defTabSz="914400" eaLnBrk="1" fontAlgn="auto" latinLnBrk="0" hangingPunct="1">
              <a:lnSpc>
                <a:spcPct val="100000"/>
              </a:lnSpc>
              <a:spcBef>
                <a:spcPts val="0"/>
              </a:spcBef>
              <a:spcAft>
                <a:spcPts val="0"/>
              </a:spcAft>
              <a:buClr>
                <a:srgbClr val="002060"/>
              </a:buClr>
              <a:buSzTx/>
              <a:buFont typeface="Arial" panose="020B0604020202020204" pitchFamily="34" charset="0"/>
              <a:buChar char="•"/>
              <a:tabLst/>
              <a:defRPr/>
            </a:pPr>
            <a:r>
              <a:rPr lang="en-US" sz="1800" dirty="0">
                <a:latin typeface="Arial" panose="020B0604020202020204" pitchFamily="34" charset="0"/>
                <a:cs typeface="Arial" panose="020B0604020202020204" pitchFamily="34" charset="0"/>
              </a:rPr>
              <a:t>License = Level I training complete</a:t>
            </a:r>
          </a:p>
          <a:p>
            <a:pPr marL="214313" marR="0" lvl="0" indent="-214313" defTabSz="914400" eaLnBrk="1" fontAlgn="auto" latinLnBrk="0" hangingPunct="1">
              <a:lnSpc>
                <a:spcPct val="100000"/>
              </a:lnSpc>
              <a:spcBef>
                <a:spcPts val="0"/>
              </a:spcBef>
              <a:spcAft>
                <a:spcPts val="0"/>
              </a:spcAft>
              <a:buClr>
                <a:srgbClr val="002060"/>
              </a:buClr>
              <a:buSzTx/>
              <a:buFont typeface="Arial" panose="020B0604020202020204" pitchFamily="34" charset="0"/>
              <a:buChar char="•"/>
              <a:tabLst/>
              <a:defRPr/>
            </a:pPr>
            <a:r>
              <a:rPr lang="en-US" sz="1800" dirty="0">
                <a:latin typeface="Arial" panose="020B0604020202020204" pitchFamily="34" charset="0"/>
                <a:cs typeface="Arial" panose="020B0604020202020204" pitchFamily="34" charset="0"/>
              </a:rPr>
              <a:t>Level I training (BRC or equivalent) = Level 1 training complete</a:t>
            </a:r>
          </a:p>
          <a:p>
            <a:pPr marL="0" marR="0" lvl="0" indent="0" defTabSz="914400" eaLnBrk="1" fontAlgn="auto" latinLnBrk="0" hangingPunct="1">
              <a:lnSpc>
                <a:spcPct val="100000"/>
              </a:lnSpc>
              <a:spcBef>
                <a:spcPts val="0"/>
              </a:spcBef>
              <a:spcAft>
                <a:spcPts val="0"/>
              </a:spcAft>
              <a:buClr>
                <a:srgbClr val="002060"/>
              </a:buClr>
              <a:buSzTx/>
              <a:buFontTx/>
              <a:buNone/>
              <a:tabLst/>
              <a:defRPr/>
            </a:pPr>
            <a:endParaRPr kumimoji="0" lang="en-US" sz="1800" b="1" i="0" u="none" strike="noStrike" kern="0" cap="none" spc="0" normalizeH="0" baseline="0" noProof="0" dirty="0">
              <a:ln>
                <a:noFill/>
              </a:ln>
              <a:solidFill>
                <a:srgbClr val="000000"/>
              </a:solidFill>
              <a:effectLst/>
              <a:uLnTx/>
              <a:uFillTx/>
              <a:latin typeface="Arial"/>
            </a:endParaRPr>
          </a:p>
          <a:p>
            <a:pPr marL="0" marR="0" lvl="0" indent="0" defTabSz="914400" eaLnBrk="1" fontAlgn="auto" latinLnBrk="0" hangingPunct="1">
              <a:lnSpc>
                <a:spcPct val="100000"/>
              </a:lnSpc>
              <a:spcBef>
                <a:spcPts val="0"/>
              </a:spcBef>
              <a:spcAft>
                <a:spcPts val="0"/>
              </a:spcAft>
              <a:buClr>
                <a:srgbClr val="002060"/>
              </a:buClr>
              <a:buSzTx/>
              <a:buFontTx/>
              <a:buNone/>
              <a:tabLst/>
              <a:defRPr/>
            </a:pPr>
            <a:r>
              <a:rPr kumimoji="0" lang="en-US" sz="2200" b="1" i="0" u="none" strike="noStrike" kern="0" cap="none" spc="0" normalizeH="0" baseline="0" noProof="0" dirty="0">
                <a:ln>
                  <a:noFill/>
                </a:ln>
                <a:solidFill>
                  <a:srgbClr val="000000"/>
                </a:solidFill>
                <a:effectLst/>
                <a:uLnTx/>
                <a:uFillTx/>
                <a:latin typeface="Arial"/>
              </a:rPr>
              <a:t>MUSTT Update </a:t>
            </a:r>
          </a:p>
          <a:p>
            <a:pPr marL="214313" indent="-214313">
              <a:lnSpc>
                <a:spcPct val="100000"/>
              </a:lnSpc>
              <a:spcBef>
                <a:spcPts val="0"/>
              </a:spcBef>
              <a:buClr>
                <a:srgbClr val="002060"/>
              </a:buClr>
              <a:defRPr/>
            </a:pPr>
            <a:r>
              <a:rPr lang="en-US" sz="1800" dirty="0">
                <a:latin typeface="Arial" panose="020B0604020202020204" pitchFamily="34" charset="0"/>
                <a:cs typeface="Arial" panose="020B0604020202020204" pitchFamily="34" charset="0"/>
              </a:rPr>
              <a:t>Required annually AND after training is complete</a:t>
            </a:r>
          </a:p>
          <a:p>
            <a:pPr marL="0" marR="0" lvl="0" indent="0" defTabSz="914400" eaLnBrk="1" fontAlgn="auto" latinLnBrk="0" hangingPunct="1">
              <a:lnSpc>
                <a:spcPct val="100000"/>
              </a:lnSpc>
              <a:spcBef>
                <a:spcPts val="0"/>
              </a:spcBef>
              <a:spcAft>
                <a:spcPts val="0"/>
              </a:spcAft>
              <a:buClr>
                <a:srgbClr val="002060"/>
              </a:buClr>
              <a:buSzTx/>
              <a:buFontTx/>
              <a:buNone/>
              <a:tabLst/>
              <a:defRPr/>
            </a:pPr>
            <a:endParaRPr kumimoji="0" lang="en-US" sz="1800" b="1" i="0" u="none" strike="noStrike" kern="0" cap="none" spc="0" normalizeH="0" baseline="0" noProof="0" dirty="0">
              <a:ln>
                <a:noFill/>
              </a:ln>
              <a:solidFill>
                <a:srgbClr val="000000"/>
              </a:solidFill>
              <a:effectLst/>
              <a:uLnTx/>
              <a:uFillTx/>
              <a:latin typeface="Arial"/>
            </a:endParaRPr>
          </a:p>
          <a:p>
            <a:pPr marL="0" marR="0" lvl="0" indent="0" defTabSz="914400" eaLnBrk="1" fontAlgn="auto" latinLnBrk="0" hangingPunct="1">
              <a:lnSpc>
                <a:spcPct val="100000"/>
              </a:lnSpc>
              <a:spcBef>
                <a:spcPts val="0"/>
              </a:spcBef>
              <a:spcAft>
                <a:spcPts val="0"/>
              </a:spcAft>
              <a:buClr>
                <a:srgbClr val="002060"/>
              </a:buClr>
              <a:buSzTx/>
              <a:buFontTx/>
              <a:buNone/>
              <a:tabLst/>
              <a:defRPr/>
            </a:pPr>
            <a:r>
              <a:rPr kumimoji="0" lang="en-US" sz="2200" b="1" i="0" u="none" strike="noStrike" kern="0" cap="none" spc="0" normalizeH="0" baseline="0" noProof="0" dirty="0">
                <a:ln>
                  <a:noFill/>
                </a:ln>
                <a:solidFill>
                  <a:srgbClr val="000000"/>
                </a:solidFill>
                <a:effectLst/>
                <a:uLnTx/>
                <a:uFillTx/>
                <a:latin typeface="Arial"/>
              </a:rPr>
              <a:t>Continuation training (Level II)</a:t>
            </a:r>
            <a:endParaRPr kumimoji="0" lang="en-US" sz="2200" b="1" i="0" u="none" strike="noStrike" kern="0" cap="none" spc="0" normalizeH="0" baseline="0" noProof="0" dirty="0">
              <a:ln>
                <a:noFill/>
              </a:ln>
              <a:solidFill>
                <a:srgbClr val="FF0000"/>
              </a:solidFill>
              <a:effectLst/>
              <a:uLnTx/>
              <a:uFillTx/>
              <a:latin typeface="Arial"/>
            </a:endParaRPr>
          </a:p>
          <a:p>
            <a:pPr marL="214313" marR="0" lvl="0" indent="-214313" fontAlgn="auto">
              <a:lnSpc>
                <a:spcPct val="100000"/>
              </a:lnSpc>
              <a:spcBef>
                <a:spcPts val="0"/>
              </a:spcBef>
              <a:spcAft>
                <a:spcPts val="0"/>
              </a:spcAft>
              <a:buClr>
                <a:srgbClr val="002060"/>
              </a:buClr>
              <a:buSzTx/>
              <a:tabLst/>
              <a:defRPr/>
            </a:pPr>
            <a:r>
              <a:rPr lang="en-US" sz="1800" dirty="0">
                <a:latin typeface="Arial" panose="020B0604020202020204" pitchFamily="34" charset="0"/>
                <a:cs typeface="Arial" panose="020B0604020202020204" pitchFamily="34" charset="0"/>
              </a:rPr>
              <a:t>Within 6-months, not to exceed 1-year</a:t>
            </a:r>
          </a:p>
          <a:p>
            <a:pPr marL="0" marR="0" lvl="0" indent="0" defTabSz="914400" eaLnBrk="1" fontAlgn="auto" latinLnBrk="0" hangingPunct="1">
              <a:lnSpc>
                <a:spcPct val="100000"/>
              </a:lnSpc>
              <a:spcBef>
                <a:spcPts val="0"/>
              </a:spcBef>
              <a:spcAft>
                <a:spcPts val="0"/>
              </a:spcAft>
              <a:buClr>
                <a:srgbClr val="002060"/>
              </a:buClr>
              <a:buSzTx/>
              <a:buFontTx/>
              <a:buNone/>
              <a:tabLst/>
              <a:defRPr/>
            </a:pPr>
            <a:endParaRPr kumimoji="0" lang="en-US" sz="1800" b="1" i="0" u="none" strike="noStrike" kern="0" cap="none" spc="0" normalizeH="0" baseline="0" noProof="0" dirty="0">
              <a:ln>
                <a:noFill/>
              </a:ln>
              <a:solidFill>
                <a:srgbClr val="000000"/>
              </a:solidFill>
              <a:effectLst/>
              <a:uLnTx/>
              <a:uFillTx/>
              <a:latin typeface="Arial"/>
            </a:endParaRPr>
          </a:p>
          <a:p>
            <a:pPr marL="0" marR="0" lvl="0" indent="0" defTabSz="914400" eaLnBrk="1" fontAlgn="auto" latinLnBrk="0" hangingPunct="1">
              <a:lnSpc>
                <a:spcPct val="100000"/>
              </a:lnSpc>
              <a:spcBef>
                <a:spcPts val="0"/>
              </a:spcBef>
              <a:spcAft>
                <a:spcPts val="0"/>
              </a:spcAft>
              <a:buClr>
                <a:srgbClr val="002060"/>
              </a:buClr>
              <a:buSzTx/>
              <a:buFontTx/>
              <a:buNone/>
              <a:tabLst/>
              <a:defRPr/>
            </a:pPr>
            <a:r>
              <a:rPr kumimoji="0" lang="en-US" sz="2200" b="1" i="0" u="none" strike="noStrike" kern="0" cap="none" spc="0" normalizeH="0" baseline="0" noProof="0" dirty="0">
                <a:ln>
                  <a:noFill/>
                </a:ln>
                <a:solidFill>
                  <a:srgbClr val="000000"/>
                </a:solidFill>
                <a:effectLst/>
                <a:uLnTx/>
                <a:uFillTx/>
                <a:latin typeface="Arial"/>
              </a:rPr>
              <a:t>Sustainment training (Level III)</a:t>
            </a:r>
          </a:p>
          <a:p>
            <a:pPr marL="214313" indent="-214313">
              <a:lnSpc>
                <a:spcPct val="100000"/>
              </a:lnSpc>
              <a:spcBef>
                <a:spcPts val="0"/>
              </a:spcBef>
              <a:buClr>
                <a:srgbClr val="002060"/>
              </a:buClr>
              <a:defRPr/>
            </a:pPr>
            <a:r>
              <a:rPr lang="en-US" sz="1800" dirty="0">
                <a:latin typeface="Arial" panose="020B0604020202020204" pitchFamily="34" charset="0"/>
                <a:cs typeface="Arial" panose="020B0604020202020204" pitchFamily="34" charset="0"/>
              </a:rPr>
              <a:t>At least every 5-years</a:t>
            </a:r>
          </a:p>
        </p:txBody>
      </p:sp>
      <p:sp>
        <p:nvSpPr>
          <p:cNvPr id="4" name="AutoShape 2" descr="Motorcycle training offered to base personnel &gt; Hanscom Air Force Base &gt;  Article Display"/>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4F0AF7D2-5ACB-9B4D-97BB-5235BA1290E3}"/>
              </a:ext>
            </a:extLst>
          </p:cNvPr>
          <p:cNvPicPr>
            <a:picLocks noChangeAspect="1"/>
          </p:cNvPicPr>
          <p:nvPr/>
        </p:nvPicPr>
        <p:blipFill rotWithShape="1">
          <a:blip r:embed="rId3"/>
          <a:srcRect l="10444"/>
          <a:stretch/>
        </p:blipFill>
        <p:spPr>
          <a:xfrm>
            <a:off x="5105400" y="3886200"/>
            <a:ext cx="3663054" cy="2438400"/>
          </a:xfrm>
          <a:prstGeom prst="rect">
            <a:avLst/>
          </a:prstGeom>
          <a:effectLst>
            <a:softEdge rad="31750"/>
          </a:effectLst>
        </p:spPr>
      </p:pic>
    </p:spTree>
    <p:extLst>
      <p:ext uri="{BB962C8B-B14F-4D97-AF65-F5344CB8AC3E}">
        <p14:creationId xmlns:p14="http://schemas.microsoft.com/office/powerpoint/2010/main" val="346894753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5538D172B5E84CB3C6EC95D7D9DFEB" ma:contentTypeVersion="0" ma:contentTypeDescription="Create a new document." ma:contentTypeScope="" ma:versionID="6cf0657a758347d1870cd31579dc9348">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988AA3-9376-4851-965C-BD8E133375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2721082-4188-4105-8213-E7AF60159F2C}">
  <ds:schemaRefs>
    <ds:schemaRef ds:uri="http://purl.org/dc/elements/1.1/"/>
    <ds:schemaRef ds:uri="http://purl.org/dc/terms/"/>
    <ds:schemaRef ds:uri="http://schemas.microsoft.com/office/infopath/2007/PartnerControls"/>
    <ds:schemaRef ds:uri="http://schemas.microsoft.com/office/2006/metadata/properties"/>
    <ds:schemaRef ds:uri="http://schemas.microsoft.com/office/2006/documentManagement/types"/>
    <ds:schemaRef ds:uri="http://www.w3.org/XML/1998/namespace"/>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CBF6C4C1-7F02-4804-B393-F82777FC48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22931</TotalTime>
  <Words>2374</Words>
  <Application>Microsoft Office PowerPoint</Application>
  <PresentationFormat>On-screen Show (4:3)</PresentationFormat>
  <Paragraphs>333</Paragraphs>
  <Slides>26</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ＭＳ Ｐゴシック</vt:lpstr>
      <vt:lpstr>Arial</vt:lpstr>
      <vt:lpstr>Calibri</vt:lpstr>
      <vt:lpstr>Calibri Light</vt:lpstr>
      <vt:lpstr>Segoe UI Emoji</vt:lpstr>
      <vt:lpstr>Symbol</vt:lpstr>
      <vt:lpstr>Times New Roman</vt:lpstr>
      <vt:lpstr>Wingdings</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673 ABW Staff Meeting Seating</dc:title>
  <dc:creator>MCNALLY, MEGHAN S Amn USAF ACC 301 IS/CSS</dc:creator>
  <cp:lastModifiedBy>HAYMAKER, BENJAMIN S SSgt USAF PACAF 673 ABW/SEG</cp:lastModifiedBy>
  <cp:revision>2702</cp:revision>
  <cp:lastPrinted>2023-01-18T01:28:19Z</cp:lastPrinted>
  <dcterms:created xsi:type="dcterms:W3CDTF">2018-01-22T15:13:54Z</dcterms:created>
  <dcterms:modified xsi:type="dcterms:W3CDTF">2025-03-17T18:04:05Z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2018-01-17T00:00:00Z</vt:filetime>
  </property>
  <property fmtid="{D5CDD505-2E9C-101B-9397-08002B2CF9AE}" pid="3" name="LastSaved">
    <vt:filetime>2018-01-23T00:00:00Z</vt:filetime>
  </property>
  <property fmtid="{D5CDD505-2E9C-101B-9397-08002B2CF9AE}" pid="4" name="ContentTypeId">
    <vt:lpwstr>0x010100BC5538D172B5E84CB3C6EC95D7D9DFEB</vt:lpwstr>
  </property>
</Properties>
</file>