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media/image25.jpg" ContentType="image/jpeg"/>
  <Override PartName="/ppt/theme/theme2.xml" ContentType="application/vnd.openxmlformats-officedocument.theme+xml"/>
  <Override PartName="/ppt/media/image96.jpg" ContentType="image/jpeg"/>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2"/>
  </p:notesMasterIdLst>
  <p:sldIdLst>
    <p:sldId id="256" r:id="rId5"/>
    <p:sldId id="280" r:id="rId6"/>
    <p:sldId id="257" r:id="rId7"/>
    <p:sldId id="258" r:id="rId8"/>
    <p:sldId id="259" r:id="rId9"/>
    <p:sldId id="261" r:id="rId10"/>
    <p:sldId id="262" r:id="rId11"/>
    <p:sldId id="263" r:id="rId12"/>
    <p:sldId id="265" r:id="rId13"/>
    <p:sldId id="267" r:id="rId14"/>
    <p:sldId id="269" r:id="rId15"/>
    <p:sldId id="272" r:id="rId16"/>
    <p:sldId id="275" r:id="rId17"/>
    <p:sldId id="2113416367" r:id="rId18"/>
    <p:sldId id="287" r:id="rId19"/>
    <p:sldId id="276" r:id="rId20"/>
    <p:sldId id="279" r:id="rId21"/>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496418-EF8D-4883-8F23-BCF80C2CAEFD}" v="1" dt="2026-02-04T00:10:21.788"/>
    <p1510:client id="{DDF72B52-AB22-FB65-18CB-C1F5BA62A261}" v="52" dt="2026-02-04T21:30:19.95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6" d="100"/>
          <a:sy n="96" d="100"/>
        </p:scale>
        <p:origin x="414"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52DBC47-E250-4045-9910-5AA7371F106D}" type="datetimeFigureOut">
              <a:rPr lang="en-US" smtClean="0"/>
              <a:t>2/4/2026</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00C95202-3E0E-4B3B-92B5-076963EB55B3}" type="slidenum">
              <a:rPr lang="en-US" smtClean="0"/>
              <a:t>‹#›</a:t>
            </a:fld>
            <a:endParaRPr lang="en-US"/>
          </a:p>
        </p:txBody>
      </p:sp>
    </p:spTree>
    <p:extLst>
      <p:ext uri="{BB962C8B-B14F-4D97-AF65-F5344CB8AC3E}">
        <p14:creationId xmlns:p14="http://schemas.microsoft.com/office/powerpoint/2010/main" val="4105030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32930-56EA-97B9-C09E-2FA478902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E16113-B551-AE73-EA1F-145097AD4F57}"/>
              </a:ext>
            </a:extLst>
          </p:cNvPr>
          <p:cNvSpPr>
            <a:spLocks noGrp="1" noRot="1" noChangeAspect="1"/>
          </p:cNvSpPr>
          <p:nvPr>
            <p:ph type="sldImg"/>
          </p:nvPr>
        </p:nvSpPr>
        <p:spPr>
          <a:xfrm>
            <a:off x="1414463" y="1162050"/>
            <a:ext cx="4181475" cy="3136900"/>
          </a:xfrm>
        </p:spPr>
        <p:txBody>
          <a:bodyPr/>
          <a:lstStyle/>
          <a:p>
            <a:endParaRPr lang="en-US"/>
          </a:p>
        </p:txBody>
      </p:sp>
      <p:sp>
        <p:nvSpPr>
          <p:cNvPr id="3" name="Notes Placeholder 2">
            <a:extLst>
              <a:ext uri="{FF2B5EF4-FFF2-40B4-BE49-F238E27FC236}">
                <a16:creationId xmlns:a16="http://schemas.microsoft.com/office/drawing/2014/main" id="{879344C4-9494-D1A6-74DE-E82D541787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B003D3-D2EB-FED1-A0A9-7641FA190EA6}"/>
              </a:ext>
            </a:extLst>
          </p:cNvPr>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15636A4-CE80-4CFA-B06F-891448918DA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326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hyperlink" Target="http://en.wikipedia.org/wiki/File:3d_Wing.png" TargetMode="External"/><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hyperlink" Target="http://en.wikipedia.org/wiki/File:National_Guard.gif" TargetMode="External"/><Relationship Id="rId7" Type="http://schemas.openxmlformats.org/officeDocument/2006/relationships/image" Target="../media/image21.jpeg"/><Relationship Id="rId12" Type="http://schemas.openxmlformats.org/officeDocument/2006/relationships/image" Target="../media/image25.jpg"/><Relationship Id="rId17" Type="http://schemas.openxmlformats.org/officeDocument/2006/relationships/image" Target="../media/image30.png"/><Relationship Id="rId2" Type="http://schemas.openxmlformats.org/officeDocument/2006/relationships/image" Target="../media/image18.png"/><Relationship Id="rId16"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hyperlink" Target="http://en.wikipedia.org/wiki/File:176th_Wing_Insignia.png" TargetMode="External"/><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2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3600" b="1" i="1">
                <a:solidFill>
                  <a:schemeClr val="tx1"/>
                </a:solidFill>
                <a:latin typeface="Arial"/>
                <a:cs typeface="Aria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1800" b="1" i="0" u="sng">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1">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1" i="0" u="sng">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1">
                <a:solidFill>
                  <a:schemeClr val="tx1"/>
                </a:solidFill>
                <a:latin typeface="Arial"/>
                <a:cs typeface="Arial"/>
              </a:defRPr>
            </a:lvl1pPr>
          </a:lstStyle>
          <a:p>
            <a:endParaRPr/>
          </a:p>
        </p:txBody>
      </p:sp>
      <p:sp>
        <p:nvSpPr>
          <p:cNvPr id="3" name="Holder 3"/>
          <p:cNvSpPr>
            <a:spLocks noGrp="1"/>
          </p:cNvSpPr>
          <p:nvPr>
            <p:ph sz="half" idx="2"/>
          </p:nvPr>
        </p:nvSpPr>
        <p:spPr>
          <a:xfrm>
            <a:off x="121412" y="1259849"/>
            <a:ext cx="3525520" cy="4340225"/>
          </a:xfrm>
          <a:prstGeom prst="rect">
            <a:avLst/>
          </a:prstGeom>
        </p:spPr>
        <p:txBody>
          <a:bodyPr wrap="square" lIns="0" tIns="0" rIns="0" bIns="0">
            <a:spAutoFit/>
          </a:bodyPr>
          <a:lstStyle>
            <a:lvl1pPr>
              <a:defRPr sz="1400" b="1" i="0">
                <a:solidFill>
                  <a:schemeClr val="tx1"/>
                </a:solidFill>
                <a:latin typeface="Arial"/>
                <a:cs typeface="Arial"/>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7377683" y="143256"/>
            <a:ext cx="1616949" cy="835150"/>
          </a:xfrm>
          <a:prstGeom prst="rect">
            <a:avLst/>
          </a:prstGeom>
        </p:spPr>
      </p:pic>
      <p:sp>
        <p:nvSpPr>
          <p:cNvPr id="17" name="bg object 17"/>
          <p:cNvSpPr/>
          <p:nvPr/>
        </p:nvSpPr>
        <p:spPr>
          <a:xfrm>
            <a:off x="108204" y="1143000"/>
            <a:ext cx="8876030" cy="0"/>
          </a:xfrm>
          <a:custGeom>
            <a:avLst/>
            <a:gdLst/>
            <a:ahLst/>
            <a:cxnLst/>
            <a:rect l="l" t="t" r="r" b="b"/>
            <a:pathLst>
              <a:path w="8876030">
                <a:moveTo>
                  <a:pt x="0" y="0"/>
                </a:moveTo>
                <a:lnTo>
                  <a:pt x="8875458" y="0"/>
                </a:lnTo>
              </a:path>
            </a:pathLst>
          </a:custGeom>
          <a:ln w="57912">
            <a:solidFill>
              <a:srgbClr val="001F5F"/>
            </a:solidFill>
          </a:ln>
        </p:spPr>
        <p:txBody>
          <a:bodyPr wrap="square" lIns="0" tIns="0" rIns="0" bIns="0" rtlCol="0"/>
          <a:lstStyle/>
          <a:p>
            <a:endParaRPr/>
          </a:p>
        </p:txBody>
      </p:sp>
      <p:pic>
        <p:nvPicPr>
          <p:cNvPr id="18" name="bg object 18"/>
          <p:cNvPicPr/>
          <p:nvPr/>
        </p:nvPicPr>
        <p:blipFill>
          <a:blip r:embed="rId3" cstate="print"/>
          <a:stretch>
            <a:fillRect/>
          </a:stretch>
        </p:blipFill>
        <p:spPr>
          <a:xfrm>
            <a:off x="8209788" y="6446520"/>
            <a:ext cx="365747" cy="388618"/>
          </a:xfrm>
          <a:prstGeom prst="rect">
            <a:avLst/>
          </a:prstGeom>
        </p:spPr>
      </p:pic>
      <p:pic>
        <p:nvPicPr>
          <p:cNvPr id="19" name="bg object 19"/>
          <p:cNvPicPr/>
          <p:nvPr/>
        </p:nvPicPr>
        <p:blipFill>
          <a:blip r:embed="rId4" cstate="print"/>
          <a:stretch>
            <a:fillRect/>
          </a:stretch>
        </p:blipFill>
        <p:spPr>
          <a:xfrm>
            <a:off x="7758683" y="6446519"/>
            <a:ext cx="393191" cy="393191"/>
          </a:xfrm>
          <a:prstGeom prst="rect">
            <a:avLst/>
          </a:prstGeom>
        </p:spPr>
      </p:pic>
      <p:pic>
        <p:nvPicPr>
          <p:cNvPr id="20" name="bg object 20"/>
          <p:cNvPicPr/>
          <p:nvPr/>
        </p:nvPicPr>
        <p:blipFill>
          <a:blip r:embed="rId5" cstate="print"/>
          <a:stretch>
            <a:fillRect/>
          </a:stretch>
        </p:blipFill>
        <p:spPr>
          <a:xfrm>
            <a:off x="2651760" y="6446520"/>
            <a:ext cx="419098" cy="411479"/>
          </a:xfrm>
          <a:prstGeom prst="rect">
            <a:avLst/>
          </a:prstGeom>
        </p:spPr>
      </p:pic>
      <p:pic>
        <p:nvPicPr>
          <p:cNvPr id="21" name="bg object 21"/>
          <p:cNvPicPr/>
          <p:nvPr/>
        </p:nvPicPr>
        <p:blipFill>
          <a:blip r:embed="rId6" cstate="print"/>
          <a:stretch>
            <a:fillRect/>
          </a:stretch>
        </p:blipFill>
        <p:spPr>
          <a:xfrm>
            <a:off x="7345680" y="6455664"/>
            <a:ext cx="399286" cy="393190"/>
          </a:xfrm>
          <a:prstGeom prst="rect">
            <a:avLst/>
          </a:prstGeom>
        </p:spPr>
      </p:pic>
      <p:pic>
        <p:nvPicPr>
          <p:cNvPr id="22" name="bg object 22"/>
          <p:cNvPicPr/>
          <p:nvPr/>
        </p:nvPicPr>
        <p:blipFill>
          <a:blip r:embed="rId7" cstate="print"/>
          <a:stretch>
            <a:fillRect/>
          </a:stretch>
        </p:blipFill>
        <p:spPr>
          <a:xfrm>
            <a:off x="2229611" y="6446520"/>
            <a:ext cx="397751" cy="411479"/>
          </a:xfrm>
          <a:prstGeom prst="rect">
            <a:avLst/>
          </a:prstGeom>
        </p:spPr>
      </p:pic>
      <p:sp>
        <p:nvSpPr>
          <p:cNvPr id="2" name="Holder 2"/>
          <p:cNvSpPr>
            <a:spLocks noGrp="1"/>
          </p:cNvSpPr>
          <p:nvPr>
            <p:ph type="title"/>
          </p:nvPr>
        </p:nvSpPr>
        <p:spPr/>
        <p:txBody>
          <a:bodyPr lIns="0" tIns="0" rIns="0" bIns="0"/>
          <a:lstStyle>
            <a:lvl1pPr>
              <a:defRPr sz="3600" b="1" i="1">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2488692"/>
            <a:ext cx="9143998" cy="4369306"/>
          </a:xfrm>
          <a:prstGeom prst="rect">
            <a:avLst/>
          </a:prstGeom>
        </p:spPr>
      </p:pic>
      <p:sp>
        <p:nvSpPr>
          <p:cNvPr id="17" name="bg object 17"/>
          <p:cNvSpPr/>
          <p:nvPr/>
        </p:nvSpPr>
        <p:spPr>
          <a:xfrm>
            <a:off x="0" y="0"/>
            <a:ext cx="9144000" cy="2514600"/>
          </a:xfrm>
          <a:custGeom>
            <a:avLst/>
            <a:gdLst/>
            <a:ahLst/>
            <a:cxnLst/>
            <a:rect l="l" t="t" r="r" b="b"/>
            <a:pathLst>
              <a:path w="9144000" h="2514600">
                <a:moveTo>
                  <a:pt x="9144000" y="0"/>
                </a:moveTo>
                <a:lnTo>
                  <a:pt x="0" y="0"/>
                </a:lnTo>
                <a:lnTo>
                  <a:pt x="0" y="2514600"/>
                </a:lnTo>
                <a:lnTo>
                  <a:pt x="9144000" y="2514600"/>
                </a:lnTo>
                <a:lnTo>
                  <a:pt x="9144000" y="0"/>
                </a:lnTo>
                <a:close/>
              </a:path>
            </a:pathLst>
          </a:custGeom>
          <a:solidFill>
            <a:srgbClr val="000000"/>
          </a:solidFill>
        </p:spPr>
        <p:txBody>
          <a:bodyPr wrap="square" lIns="0" tIns="0" rIns="0" bIns="0" rtlCol="0"/>
          <a:lstStyle/>
          <a:p>
            <a:endParaRPr/>
          </a:p>
        </p:txBody>
      </p:sp>
      <p:sp>
        <p:nvSpPr>
          <p:cNvPr id="18" name="bg object 18"/>
          <p:cNvSpPr/>
          <p:nvPr/>
        </p:nvSpPr>
        <p:spPr>
          <a:xfrm>
            <a:off x="0" y="0"/>
            <a:ext cx="9144000" cy="2514600"/>
          </a:xfrm>
          <a:custGeom>
            <a:avLst/>
            <a:gdLst/>
            <a:ahLst/>
            <a:cxnLst/>
            <a:rect l="l" t="t" r="r" b="b"/>
            <a:pathLst>
              <a:path w="9144000" h="2514600">
                <a:moveTo>
                  <a:pt x="0" y="2514600"/>
                </a:moveTo>
                <a:lnTo>
                  <a:pt x="9144000" y="2514600"/>
                </a:lnTo>
                <a:lnTo>
                  <a:pt x="9144000" y="0"/>
                </a:lnTo>
                <a:lnTo>
                  <a:pt x="0" y="0"/>
                </a:lnTo>
                <a:lnTo>
                  <a:pt x="0" y="2514600"/>
                </a:lnTo>
                <a:close/>
              </a:path>
            </a:pathLst>
          </a:custGeom>
          <a:ln w="9525">
            <a:solidFill>
              <a:srgbClr val="FFFFFF"/>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47887" y="6457222"/>
            <a:ext cx="486740" cy="37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descr="National Guard.gif">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76712" y="6468330"/>
            <a:ext cx="356713" cy="35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176th Wing Insignia.png">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394613" y="6453331"/>
            <a:ext cx="380337" cy="38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315201" y="6467016"/>
            <a:ext cx="363739" cy="35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descr="3d Wing.png">
            <a:hlinkClick r:id="rId8"/>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847640" y="6463864"/>
            <a:ext cx="362660" cy="383494"/>
          </a:xfrm>
          <a:prstGeom prst="rect">
            <a:avLst/>
          </a:prstGeom>
          <a:noFill/>
          <a:ln w="9525">
            <a:noFill/>
            <a:miter lim="800000"/>
            <a:headEnd/>
            <a:tailEnd/>
          </a:ln>
        </p:spPr>
      </p:pic>
      <p:pic>
        <p:nvPicPr>
          <p:cNvPr id="25" name="Picture 2" descr="JBER Logo"/>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l="122" r="473"/>
          <a:stretch>
            <a:fillRect/>
          </a:stretch>
        </p:blipFill>
        <p:spPr bwMode="auto">
          <a:xfrm>
            <a:off x="128079" y="249222"/>
            <a:ext cx="1620104" cy="835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cxnSp>
        <p:nvCxnSpPr>
          <p:cNvPr id="65" name="Straight Connector 64"/>
          <p:cNvCxnSpPr/>
          <p:nvPr userDrawn="1"/>
        </p:nvCxnSpPr>
        <p:spPr>
          <a:xfrm>
            <a:off x="108055" y="1143000"/>
            <a:ext cx="8876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477001" y="6455696"/>
            <a:ext cx="343910" cy="381976"/>
          </a:xfrm>
          <a:prstGeom prst="rect">
            <a:avLst/>
          </a:prstGeom>
        </p:spPr>
      </p:pic>
      <p:pic>
        <p:nvPicPr>
          <p:cNvPr id="2050" name="Picture 2" descr="C:\Users\1170166244C\AppData\Local\Microsoft\Windows\Temporary Internet Files\Content.Outlook\GAT24XAK\373 ISRG Color Emblem (2).jp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871955" y="6447203"/>
            <a:ext cx="374989" cy="3989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jber.af.mil/shared/media/photodb/photos/081022-f-1234x-080.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25579" y="6446409"/>
            <a:ext cx="412552" cy="4005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008857" y="6456104"/>
            <a:ext cx="395454" cy="381160"/>
          </a:xfrm>
          <a:prstGeom prst="rect">
            <a:avLst/>
          </a:prstGeom>
        </p:spPr>
      </p:pic>
      <p:pic>
        <p:nvPicPr>
          <p:cNvPr id="31" name="Picture 3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8055" y="6449493"/>
            <a:ext cx="435902" cy="394387"/>
          </a:xfrm>
          <a:prstGeom prst="rect">
            <a:avLst/>
          </a:prstGeom>
        </p:spPr>
      </p:pic>
      <p:pic>
        <p:nvPicPr>
          <p:cNvPr id="26" name="Picture 10" descr="Official seal of Anchorage, Alaska"/>
          <p:cNvPicPr>
            <a:picLocks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664169" y="6463863"/>
            <a:ext cx="395454" cy="3742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17"/>
          <a:stretch>
            <a:fillRect/>
          </a:stretch>
        </p:blipFill>
        <p:spPr>
          <a:xfrm>
            <a:off x="2294971" y="6463862"/>
            <a:ext cx="265289" cy="369805"/>
          </a:xfrm>
          <a:prstGeom prst="rect">
            <a:avLst/>
          </a:prstGeom>
        </p:spPr>
      </p:pic>
      <p:pic>
        <p:nvPicPr>
          <p:cNvPr id="33" name="Picture 32">
            <a:extLst>
              <a:ext uri="{FF2B5EF4-FFF2-40B4-BE49-F238E27FC236}">
                <a16:creationId xmlns:a16="http://schemas.microsoft.com/office/drawing/2014/main" id="{317E3903-CD6F-4E3E-8B5A-3621B8803AF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12904" y="6434204"/>
            <a:ext cx="296453" cy="388695"/>
          </a:xfrm>
          <a:prstGeom prst="rect">
            <a:avLst/>
          </a:prstGeom>
        </p:spPr>
      </p:pic>
      <p:cxnSp>
        <p:nvCxnSpPr>
          <p:cNvPr id="27" name="Straight Connector 26"/>
          <p:cNvCxnSpPr/>
          <p:nvPr userDrawn="1"/>
        </p:nvCxnSpPr>
        <p:spPr>
          <a:xfrm>
            <a:off x="121678" y="6380305"/>
            <a:ext cx="8876018" cy="1131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41443BF-17EA-463B-B38F-B0019F4273AA}"/>
              </a:ext>
            </a:extLst>
          </p:cNvPr>
          <p:cNvSpPr txBox="1"/>
          <p:nvPr userDrawn="1"/>
        </p:nvSpPr>
        <p:spPr>
          <a:xfrm>
            <a:off x="2827995" y="6474662"/>
            <a:ext cx="346338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Agile Arctic Combat Support</a:t>
            </a:r>
          </a:p>
        </p:txBody>
      </p:sp>
      <p:pic>
        <p:nvPicPr>
          <p:cNvPr id="4" name="Picture 3" descr="Logo&#10;&#10;Description automatically generated">
            <a:extLst>
              <a:ext uri="{FF2B5EF4-FFF2-40B4-BE49-F238E27FC236}">
                <a16:creationId xmlns:a16="http://schemas.microsoft.com/office/drawing/2014/main" id="{EAE19DFE-7585-DE3F-CBAF-95AE439B042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575740" y="6423927"/>
            <a:ext cx="435901" cy="435901"/>
          </a:xfrm>
          <a:prstGeom prst="rect">
            <a:avLst/>
          </a:prstGeom>
        </p:spPr>
      </p:pic>
    </p:spTree>
    <p:extLst>
      <p:ext uri="{BB962C8B-B14F-4D97-AF65-F5344CB8AC3E}">
        <p14:creationId xmlns:p14="http://schemas.microsoft.com/office/powerpoint/2010/main" val="1104193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18" Type="http://schemas.openxmlformats.org/officeDocument/2006/relationships/image" Target="../media/image11.jpg"/><Relationship Id="rId3" Type="http://schemas.openxmlformats.org/officeDocument/2006/relationships/slideLayout" Target="../slideLayouts/slideLayout3.xml"/><Relationship Id="rId21" Type="http://schemas.openxmlformats.org/officeDocument/2006/relationships/image" Target="../media/image14.png"/><Relationship Id="rId7" Type="http://schemas.openxmlformats.org/officeDocument/2006/relationships/theme" Target="../theme/theme1.xml"/><Relationship Id="rId12" Type="http://schemas.openxmlformats.org/officeDocument/2006/relationships/image" Target="../media/image5.jpg"/><Relationship Id="rId17" Type="http://schemas.openxmlformats.org/officeDocument/2006/relationships/image" Target="../media/image10.jpg"/><Relationship Id="rId2" Type="http://schemas.openxmlformats.org/officeDocument/2006/relationships/slideLayout" Target="../slideLayouts/slideLayout2.xml"/><Relationship Id="rId16" Type="http://schemas.openxmlformats.org/officeDocument/2006/relationships/image" Target="../media/image9.jp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image" Target="../media/image8.jpg"/><Relationship Id="rId23" Type="http://schemas.openxmlformats.org/officeDocument/2006/relationships/image" Target="../media/image16.png"/><Relationship Id="rId10" Type="http://schemas.openxmlformats.org/officeDocument/2006/relationships/image" Target="../media/image3.png"/><Relationship Id="rId19" Type="http://schemas.openxmlformats.org/officeDocument/2006/relationships/image" Target="../media/image12.jpg"/><Relationship Id="rId4" Type="http://schemas.openxmlformats.org/officeDocument/2006/relationships/slideLayout" Target="../slideLayouts/slideLayout4.xml"/><Relationship Id="rId9" Type="http://schemas.openxmlformats.org/officeDocument/2006/relationships/image" Target="../media/image2.jpg"/><Relationship Id="rId14" Type="http://schemas.openxmlformats.org/officeDocument/2006/relationships/image" Target="../media/image7.jpg"/><Relationship Id="rId22" Type="http://schemas.openxmlformats.org/officeDocument/2006/relationships/image" Target="../media/image1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7377683" y="143256"/>
            <a:ext cx="1616949" cy="835150"/>
          </a:xfrm>
          <a:prstGeom prst="rect">
            <a:avLst/>
          </a:prstGeom>
        </p:spPr>
      </p:pic>
      <p:sp>
        <p:nvSpPr>
          <p:cNvPr id="17" name="bg object 17"/>
          <p:cNvSpPr/>
          <p:nvPr/>
        </p:nvSpPr>
        <p:spPr>
          <a:xfrm>
            <a:off x="108204" y="1143000"/>
            <a:ext cx="8876030" cy="0"/>
          </a:xfrm>
          <a:custGeom>
            <a:avLst/>
            <a:gdLst/>
            <a:ahLst/>
            <a:cxnLst/>
            <a:rect l="l" t="t" r="r" b="b"/>
            <a:pathLst>
              <a:path w="8876030">
                <a:moveTo>
                  <a:pt x="0" y="0"/>
                </a:moveTo>
                <a:lnTo>
                  <a:pt x="8875458" y="0"/>
                </a:lnTo>
              </a:path>
            </a:pathLst>
          </a:custGeom>
          <a:ln w="57912">
            <a:solidFill>
              <a:srgbClr val="001F5F"/>
            </a:solidFill>
          </a:ln>
        </p:spPr>
        <p:txBody>
          <a:bodyPr wrap="square" lIns="0" tIns="0" rIns="0" bIns="0" rtlCol="0"/>
          <a:lstStyle/>
          <a:p>
            <a:endParaRPr/>
          </a:p>
        </p:txBody>
      </p:sp>
      <p:pic>
        <p:nvPicPr>
          <p:cNvPr id="18" name="bg object 18"/>
          <p:cNvPicPr/>
          <p:nvPr/>
        </p:nvPicPr>
        <p:blipFill>
          <a:blip r:embed="rId9" cstate="print"/>
          <a:stretch>
            <a:fillRect/>
          </a:stretch>
        </p:blipFill>
        <p:spPr>
          <a:xfrm>
            <a:off x="8209788" y="6446520"/>
            <a:ext cx="365747" cy="388618"/>
          </a:xfrm>
          <a:prstGeom prst="rect">
            <a:avLst/>
          </a:prstGeom>
        </p:spPr>
      </p:pic>
      <p:pic>
        <p:nvPicPr>
          <p:cNvPr id="19" name="bg object 19"/>
          <p:cNvPicPr/>
          <p:nvPr/>
        </p:nvPicPr>
        <p:blipFill>
          <a:blip r:embed="rId10" cstate="print"/>
          <a:stretch>
            <a:fillRect/>
          </a:stretch>
        </p:blipFill>
        <p:spPr>
          <a:xfrm>
            <a:off x="7758683" y="6446519"/>
            <a:ext cx="393191" cy="393191"/>
          </a:xfrm>
          <a:prstGeom prst="rect">
            <a:avLst/>
          </a:prstGeom>
        </p:spPr>
      </p:pic>
      <p:pic>
        <p:nvPicPr>
          <p:cNvPr id="20" name="bg object 20"/>
          <p:cNvPicPr/>
          <p:nvPr/>
        </p:nvPicPr>
        <p:blipFill>
          <a:blip r:embed="rId11" cstate="print"/>
          <a:stretch>
            <a:fillRect/>
          </a:stretch>
        </p:blipFill>
        <p:spPr>
          <a:xfrm>
            <a:off x="2651760" y="6446520"/>
            <a:ext cx="419098" cy="411479"/>
          </a:xfrm>
          <a:prstGeom prst="rect">
            <a:avLst/>
          </a:prstGeom>
        </p:spPr>
      </p:pic>
      <p:pic>
        <p:nvPicPr>
          <p:cNvPr id="21" name="bg object 21"/>
          <p:cNvPicPr/>
          <p:nvPr/>
        </p:nvPicPr>
        <p:blipFill>
          <a:blip r:embed="rId12" cstate="print"/>
          <a:stretch>
            <a:fillRect/>
          </a:stretch>
        </p:blipFill>
        <p:spPr>
          <a:xfrm>
            <a:off x="7345680" y="6455664"/>
            <a:ext cx="399286" cy="393190"/>
          </a:xfrm>
          <a:prstGeom prst="rect">
            <a:avLst/>
          </a:prstGeom>
        </p:spPr>
      </p:pic>
      <p:pic>
        <p:nvPicPr>
          <p:cNvPr id="22" name="bg object 22"/>
          <p:cNvPicPr/>
          <p:nvPr/>
        </p:nvPicPr>
        <p:blipFill>
          <a:blip r:embed="rId13" cstate="print"/>
          <a:stretch>
            <a:fillRect/>
          </a:stretch>
        </p:blipFill>
        <p:spPr>
          <a:xfrm>
            <a:off x="2229612" y="6446520"/>
            <a:ext cx="397751" cy="411479"/>
          </a:xfrm>
          <a:prstGeom prst="rect">
            <a:avLst/>
          </a:prstGeom>
        </p:spPr>
      </p:pic>
      <p:pic>
        <p:nvPicPr>
          <p:cNvPr id="23" name="bg object 23"/>
          <p:cNvPicPr/>
          <p:nvPr/>
        </p:nvPicPr>
        <p:blipFill>
          <a:blip r:embed="rId14" cstate="print"/>
          <a:stretch>
            <a:fillRect/>
          </a:stretch>
        </p:blipFill>
        <p:spPr>
          <a:xfrm>
            <a:off x="6515100" y="6450685"/>
            <a:ext cx="344423" cy="374198"/>
          </a:xfrm>
          <a:prstGeom prst="rect">
            <a:avLst/>
          </a:prstGeom>
        </p:spPr>
      </p:pic>
      <p:pic>
        <p:nvPicPr>
          <p:cNvPr id="24" name="bg object 24"/>
          <p:cNvPicPr/>
          <p:nvPr/>
        </p:nvPicPr>
        <p:blipFill>
          <a:blip r:embed="rId15" cstate="print"/>
          <a:stretch>
            <a:fillRect/>
          </a:stretch>
        </p:blipFill>
        <p:spPr>
          <a:xfrm>
            <a:off x="6912864" y="6455664"/>
            <a:ext cx="374902" cy="397761"/>
          </a:xfrm>
          <a:prstGeom prst="rect">
            <a:avLst/>
          </a:prstGeom>
        </p:spPr>
      </p:pic>
      <p:pic>
        <p:nvPicPr>
          <p:cNvPr id="25" name="bg object 25"/>
          <p:cNvPicPr/>
          <p:nvPr/>
        </p:nvPicPr>
        <p:blipFill>
          <a:blip r:embed="rId16" cstate="print"/>
          <a:stretch>
            <a:fillRect/>
          </a:stretch>
        </p:blipFill>
        <p:spPr>
          <a:xfrm>
            <a:off x="556260" y="6446520"/>
            <a:ext cx="411478" cy="400810"/>
          </a:xfrm>
          <a:prstGeom prst="rect">
            <a:avLst/>
          </a:prstGeom>
        </p:spPr>
      </p:pic>
      <p:pic>
        <p:nvPicPr>
          <p:cNvPr id="26" name="bg object 26"/>
          <p:cNvPicPr/>
          <p:nvPr/>
        </p:nvPicPr>
        <p:blipFill>
          <a:blip r:embed="rId17" cstate="print"/>
          <a:stretch>
            <a:fillRect/>
          </a:stretch>
        </p:blipFill>
        <p:spPr>
          <a:xfrm>
            <a:off x="117347" y="6446520"/>
            <a:ext cx="435851" cy="394714"/>
          </a:xfrm>
          <a:prstGeom prst="rect">
            <a:avLst/>
          </a:prstGeom>
        </p:spPr>
      </p:pic>
      <p:pic>
        <p:nvPicPr>
          <p:cNvPr id="27" name="bg object 27"/>
          <p:cNvPicPr/>
          <p:nvPr/>
        </p:nvPicPr>
        <p:blipFill>
          <a:blip r:embed="rId18" cstate="print"/>
          <a:stretch>
            <a:fillRect/>
          </a:stretch>
        </p:blipFill>
        <p:spPr>
          <a:xfrm>
            <a:off x="996695" y="6446520"/>
            <a:ext cx="329181" cy="393190"/>
          </a:xfrm>
          <a:prstGeom prst="rect">
            <a:avLst/>
          </a:prstGeom>
        </p:spPr>
      </p:pic>
      <p:pic>
        <p:nvPicPr>
          <p:cNvPr id="28" name="bg object 28"/>
          <p:cNvPicPr/>
          <p:nvPr/>
        </p:nvPicPr>
        <p:blipFill>
          <a:blip r:embed="rId19" cstate="print"/>
          <a:stretch>
            <a:fillRect/>
          </a:stretch>
        </p:blipFill>
        <p:spPr>
          <a:xfrm>
            <a:off x="6062472" y="6455664"/>
            <a:ext cx="396238" cy="380997"/>
          </a:xfrm>
          <a:prstGeom prst="rect">
            <a:avLst/>
          </a:prstGeom>
        </p:spPr>
      </p:pic>
      <p:pic>
        <p:nvPicPr>
          <p:cNvPr id="29" name="bg object 29"/>
          <p:cNvPicPr/>
          <p:nvPr/>
        </p:nvPicPr>
        <p:blipFill>
          <a:blip r:embed="rId20" cstate="print"/>
          <a:stretch>
            <a:fillRect/>
          </a:stretch>
        </p:blipFill>
        <p:spPr>
          <a:xfrm>
            <a:off x="8602980" y="6455664"/>
            <a:ext cx="400799" cy="393189"/>
          </a:xfrm>
          <a:prstGeom prst="rect">
            <a:avLst/>
          </a:prstGeom>
        </p:spPr>
      </p:pic>
      <p:pic>
        <p:nvPicPr>
          <p:cNvPr id="30" name="bg object 30"/>
          <p:cNvPicPr/>
          <p:nvPr/>
        </p:nvPicPr>
        <p:blipFill>
          <a:blip r:embed="rId21" cstate="print"/>
          <a:stretch>
            <a:fillRect/>
          </a:stretch>
        </p:blipFill>
        <p:spPr>
          <a:xfrm>
            <a:off x="3102864" y="6446519"/>
            <a:ext cx="402334" cy="402334"/>
          </a:xfrm>
          <a:prstGeom prst="rect">
            <a:avLst/>
          </a:prstGeom>
        </p:spPr>
      </p:pic>
      <p:pic>
        <p:nvPicPr>
          <p:cNvPr id="31" name="bg object 31"/>
          <p:cNvPicPr/>
          <p:nvPr/>
        </p:nvPicPr>
        <p:blipFill>
          <a:blip r:embed="rId22" cstate="print"/>
          <a:stretch>
            <a:fillRect/>
          </a:stretch>
        </p:blipFill>
        <p:spPr>
          <a:xfrm>
            <a:off x="1386839" y="6446519"/>
            <a:ext cx="329181" cy="393190"/>
          </a:xfrm>
          <a:prstGeom prst="rect">
            <a:avLst/>
          </a:prstGeom>
        </p:spPr>
      </p:pic>
      <p:sp>
        <p:nvSpPr>
          <p:cNvPr id="32" name="bg object 32"/>
          <p:cNvSpPr/>
          <p:nvPr/>
        </p:nvSpPr>
        <p:spPr>
          <a:xfrm>
            <a:off x="117346" y="6412990"/>
            <a:ext cx="8876030" cy="11430"/>
          </a:xfrm>
          <a:custGeom>
            <a:avLst/>
            <a:gdLst/>
            <a:ahLst/>
            <a:cxnLst/>
            <a:rect l="l" t="t" r="r" b="b"/>
            <a:pathLst>
              <a:path w="8876030" h="11429">
                <a:moveTo>
                  <a:pt x="0" y="0"/>
                </a:moveTo>
                <a:lnTo>
                  <a:pt x="8876017" y="11315"/>
                </a:lnTo>
              </a:path>
            </a:pathLst>
          </a:custGeom>
          <a:ln w="57150">
            <a:solidFill>
              <a:srgbClr val="001F5F"/>
            </a:solidFill>
          </a:ln>
        </p:spPr>
        <p:txBody>
          <a:bodyPr wrap="square" lIns="0" tIns="0" rIns="0" bIns="0" rtlCol="0"/>
          <a:lstStyle/>
          <a:p>
            <a:endParaRPr/>
          </a:p>
        </p:txBody>
      </p:sp>
      <p:pic>
        <p:nvPicPr>
          <p:cNvPr id="33" name="bg object 33"/>
          <p:cNvPicPr/>
          <p:nvPr/>
        </p:nvPicPr>
        <p:blipFill>
          <a:blip r:embed="rId23" cstate="print"/>
          <a:stretch>
            <a:fillRect/>
          </a:stretch>
        </p:blipFill>
        <p:spPr>
          <a:xfrm>
            <a:off x="1780032" y="6455663"/>
            <a:ext cx="422145" cy="402334"/>
          </a:xfrm>
          <a:prstGeom prst="rect">
            <a:avLst/>
          </a:prstGeom>
        </p:spPr>
      </p:pic>
      <p:sp>
        <p:nvSpPr>
          <p:cNvPr id="2" name="Holder 2"/>
          <p:cNvSpPr>
            <a:spLocks noGrp="1"/>
          </p:cNvSpPr>
          <p:nvPr>
            <p:ph type="title"/>
          </p:nvPr>
        </p:nvSpPr>
        <p:spPr>
          <a:xfrm>
            <a:off x="95503" y="3535"/>
            <a:ext cx="8901430" cy="1122680"/>
          </a:xfrm>
          <a:prstGeom prst="rect">
            <a:avLst/>
          </a:prstGeom>
        </p:spPr>
        <p:txBody>
          <a:bodyPr wrap="square" lIns="0" tIns="0" rIns="0" bIns="0">
            <a:spAutoFit/>
          </a:bodyPr>
          <a:lstStyle>
            <a:lvl1pPr>
              <a:defRPr sz="3600" b="1" i="1">
                <a:solidFill>
                  <a:schemeClr val="tx1"/>
                </a:solidFill>
                <a:latin typeface="Arial"/>
                <a:cs typeface="Arial"/>
              </a:defRPr>
            </a:lvl1pPr>
          </a:lstStyle>
          <a:p>
            <a:endParaRPr/>
          </a:p>
        </p:txBody>
      </p:sp>
      <p:sp>
        <p:nvSpPr>
          <p:cNvPr id="3" name="Holder 3"/>
          <p:cNvSpPr>
            <a:spLocks noGrp="1"/>
          </p:cNvSpPr>
          <p:nvPr>
            <p:ph type="body" idx="1"/>
          </p:nvPr>
        </p:nvSpPr>
        <p:spPr>
          <a:xfrm>
            <a:off x="121412" y="1103500"/>
            <a:ext cx="6147435" cy="1818639"/>
          </a:xfrm>
          <a:prstGeom prst="rect">
            <a:avLst/>
          </a:prstGeom>
        </p:spPr>
        <p:txBody>
          <a:bodyPr wrap="square" lIns="0" tIns="0" rIns="0" bIns="0">
            <a:spAutoFit/>
          </a:bodyPr>
          <a:lstStyle>
            <a:lvl1pPr>
              <a:defRPr sz="1800" b="1" i="0" u="sng">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2/4/2026</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09.jpg"/><Relationship Id="rId7" Type="http://schemas.openxmlformats.org/officeDocument/2006/relationships/image" Target="../media/image112.jpg"/><Relationship Id="rId2" Type="http://schemas.openxmlformats.org/officeDocument/2006/relationships/image" Target="../media/image108.jp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3.jpg"/></Relationships>
</file>

<file path=ppt/slides/_rels/slide1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3.jpg"/><Relationship Id="rId5" Type="http://schemas.openxmlformats.org/officeDocument/2006/relationships/image" Target="../media/image117.jpg"/><Relationship Id="rId4" Type="http://schemas.openxmlformats.org/officeDocument/2006/relationships/image" Target="../media/image116.jpg"/></Relationships>
</file>

<file path=ppt/slides/_rels/slide1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2.xml"/><Relationship Id="rId5" Type="http://schemas.openxmlformats.org/officeDocument/2006/relationships/image" Target="../media/image103.jpg"/><Relationship Id="rId4" Type="http://schemas.openxmlformats.org/officeDocument/2006/relationships/image" Target="../media/image120.jpg"/></Relationships>
</file>

<file path=ppt/slides/_rels/slide1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21.jpg"/><Relationship Id="rId1" Type="http://schemas.openxmlformats.org/officeDocument/2006/relationships/slideLayout" Target="../slideLayouts/slideLayout2.xml"/><Relationship Id="rId4" Type="http://schemas.openxmlformats.org/officeDocument/2006/relationships/image" Target="../media/image122.jpg"/></Relationships>
</file>

<file path=ppt/slides/_rels/slide14.xml.rels><?xml version="1.0" encoding="UTF-8" standalone="yes"?>
<Relationships xmlns="http://schemas.openxmlformats.org/package/2006/relationships"><Relationship Id="rId3" Type="http://schemas.openxmlformats.org/officeDocument/2006/relationships/hyperlink" Target="mailto:destinee.t.jackson.mil@army.mil"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23.png"/><Relationship Id="rId4" Type="http://schemas.openxmlformats.org/officeDocument/2006/relationships/hyperlink" Target="mailto:david.a.johnson1329.mil@army.mi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03.jp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16.xml.rels><?xml version="1.0" encoding="UTF-8" standalone="yes"?>
<Relationships xmlns="http://schemas.openxmlformats.org/package/2006/relationships"><Relationship Id="rId8" Type="http://schemas.openxmlformats.org/officeDocument/2006/relationships/image" Target="../media/image130.jpg"/><Relationship Id="rId3" Type="http://schemas.openxmlformats.org/officeDocument/2006/relationships/hyperlink" Target="https://www.facebook.com/JBERAK" TargetMode="External"/><Relationship Id="rId7" Type="http://schemas.openxmlformats.org/officeDocument/2006/relationships/image" Target="../media/image129.jpg"/><Relationship Id="rId2" Type="http://schemas.openxmlformats.org/officeDocument/2006/relationships/hyperlink" Target="http://www.jber.af.mil/" TargetMode="External"/><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03.jpg"/><Relationship Id="rId5" Type="http://schemas.openxmlformats.org/officeDocument/2006/relationships/image" Target="../media/image127.png"/><Relationship Id="rId10" Type="http://schemas.openxmlformats.org/officeDocument/2006/relationships/image" Target="../media/image132.jpg"/><Relationship Id="rId4" Type="http://schemas.openxmlformats.org/officeDocument/2006/relationships/hyperlink" Target="http://ice.disa.mil/index.cfm?fa=site&amp;amp%3Bsite_id=982" TargetMode="External"/><Relationship Id="rId9" Type="http://schemas.openxmlformats.org/officeDocument/2006/relationships/image" Target="../media/image131.jp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png"/><Relationship Id="rId3" Type="http://schemas.openxmlformats.org/officeDocument/2006/relationships/image" Target="../media/image8.jpg"/><Relationship Id="rId7" Type="http://schemas.openxmlformats.org/officeDocument/2006/relationships/image" Target="../media/image13.png"/><Relationship Id="rId12" Type="http://schemas.openxmlformats.org/officeDocument/2006/relationships/image" Target="../media/image133.jpg"/><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image" Target="../media/image10.jpg"/><Relationship Id="rId11" Type="http://schemas.openxmlformats.org/officeDocument/2006/relationships/image" Target="../media/image16.png"/><Relationship Id="rId5" Type="http://schemas.openxmlformats.org/officeDocument/2006/relationships/image" Target="../media/image12.jpg"/><Relationship Id="rId10" Type="http://schemas.openxmlformats.org/officeDocument/2006/relationships/image" Target="../media/image11.jpg"/><Relationship Id="rId4" Type="http://schemas.openxmlformats.org/officeDocument/2006/relationships/image" Target="../media/image9.jpg"/><Relationship Id="rId9" Type="http://schemas.openxmlformats.org/officeDocument/2006/relationships/image" Target="../media/image15.jpg"/><Relationship Id="rId1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3.jpg"/><Relationship Id="rId3" Type="http://schemas.openxmlformats.org/officeDocument/2006/relationships/image" Target="../media/image8.jpg"/><Relationship Id="rId7" Type="http://schemas.openxmlformats.org/officeDocument/2006/relationships/image" Target="../media/image12.jpg"/><Relationship Id="rId12" Type="http://schemas.openxmlformats.org/officeDocument/2006/relationships/image" Target="../media/image39.png"/><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1.jpg"/><Relationship Id="rId5" Type="http://schemas.openxmlformats.org/officeDocument/2006/relationships/image" Target="../media/image47.jpg"/><Relationship Id="rId10" Type="http://schemas.openxmlformats.org/officeDocument/2006/relationships/image" Target="../media/image11.jpg"/><Relationship Id="rId4" Type="http://schemas.openxmlformats.org/officeDocument/2006/relationships/image" Target="../media/image46.jp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9" Type="http://schemas.openxmlformats.org/officeDocument/2006/relationships/image" Target="../media/image89.png"/><Relationship Id="rId21" Type="http://schemas.openxmlformats.org/officeDocument/2006/relationships/image" Target="../media/image71.png"/><Relationship Id="rId34" Type="http://schemas.openxmlformats.org/officeDocument/2006/relationships/image" Target="../media/image84.png"/><Relationship Id="rId42" Type="http://schemas.openxmlformats.org/officeDocument/2006/relationships/image" Target="../media/image92.jpg"/><Relationship Id="rId47" Type="http://schemas.openxmlformats.org/officeDocument/2006/relationships/image" Target="../media/image97.png"/><Relationship Id="rId7" Type="http://schemas.openxmlformats.org/officeDocument/2006/relationships/image" Target="../media/image57.png"/><Relationship Id="rId2" Type="http://schemas.openxmlformats.org/officeDocument/2006/relationships/image" Target="../media/image52.png"/><Relationship Id="rId16" Type="http://schemas.openxmlformats.org/officeDocument/2006/relationships/image" Target="../media/image66.png"/><Relationship Id="rId29" Type="http://schemas.openxmlformats.org/officeDocument/2006/relationships/image" Target="../media/image79.pn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32" Type="http://schemas.openxmlformats.org/officeDocument/2006/relationships/image" Target="../media/image82.png"/><Relationship Id="rId37" Type="http://schemas.openxmlformats.org/officeDocument/2006/relationships/image" Target="../media/image87.png"/><Relationship Id="rId40" Type="http://schemas.openxmlformats.org/officeDocument/2006/relationships/image" Target="../media/image90.png"/><Relationship Id="rId45" Type="http://schemas.openxmlformats.org/officeDocument/2006/relationships/image" Target="../media/image95.jpe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png"/><Relationship Id="rId36" Type="http://schemas.openxmlformats.org/officeDocument/2006/relationships/image" Target="../media/image86.png"/><Relationship Id="rId10" Type="http://schemas.openxmlformats.org/officeDocument/2006/relationships/image" Target="../media/image60.png"/><Relationship Id="rId19" Type="http://schemas.openxmlformats.org/officeDocument/2006/relationships/image" Target="../media/image69.png"/><Relationship Id="rId31" Type="http://schemas.openxmlformats.org/officeDocument/2006/relationships/image" Target="../media/image81.png"/><Relationship Id="rId44" Type="http://schemas.openxmlformats.org/officeDocument/2006/relationships/image" Target="../media/image94.jp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 Id="rId35" Type="http://schemas.openxmlformats.org/officeDocument/2006/relationships/image" Target="../media/image85.png"/><Relationship Id="rId43" Type="http://schemas.openxmlformats.org/officeDocument/2006/relationships/image" Target="../media/image93.jpg"/><Relationship Id="rId8" Type="http://schemas.openxmlformats.org/officeDocument/2006/relationships/image" Target="../media/image58.png"/><Relationship Id="rId3" Type="http://schemas.openxmlformats.org/officeDocument/2006/relationships/image" Target="../media/image53.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83.png"/><Relationship Id="rId38" Type="http://schemas.openxmlformats.org/officeDocument/2006/relationships/image" Target="../media/image88.png"/><Relationship Id="rId46" Type="http://schemas.openxmlformats.org/officeDocument/2006/relationships/image" Target="../media/image96.jpg"/><Relationship Id="rId20" Type="http://schemas.openxmlformats.org/officeDocument/2006/relationships/image" Target="../media/image70.png"/><Relationship Id="rId41" Type="http://schemas.openxmlformats.org/officeDocument/2006/relationships/image" Target="../media/image91.png"/></Relationships>
</file>

<file path=ppt/slides/_rels/slide8.xml.rels><?xml version="1.0" encoding="UTF-8" standalone="yes"?>
<Relationships xmlns="http://schemas.openxmlformats.org/package/2006/relationships"><Relationship Id="rId8" Type="http://schemas.openxmlformats.org/officeDocument/2006/relationships/image" Target="../media/image104.jpg"/><Relationship Id="rId3" Type="http://schemas.openxmlformats.org/officeDocument/2006/relationships/image" Target="../media/image99.png"/><Relationship Id="rId7" Type="http://schemas.openxmlformats.org/officeDocument/2006/relationships/image" Target="../media/image103.jp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openxmlformats.org/officeDocument/2006/relationships/image" Target="../media/image103.jpg"/><Relationship Id="rId3" Type="http://schemas.openxmlformats.org/officeDocument/2006/relationships/image" Target="../media/image2.jpg"/><Relationship Id="rId21" Type="http://schemas.openxmlformats.org/officeDocument/2006/relationships/image" Target="../media/image107.png"/><Relationship Id="rId7" Type="http://schemas.openxmlformats.org/officeDocument/2006/relationships/image" Target="../media/image6.png"/><Relationship Id="rId12" Type="http://schemas.openxmlformats.org/officeDocument/2006/relationships/image" Target="../media/image11.jp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jpg"/><Relationship Id="rId20"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g"/><Relationship Id="rId19" Type="http://schemas.openxmlformats.org/officeDocument/2006/relationships/image" Target="../media/image105.png"/><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479349" y="117271"/>
            <a:ext cx="1569400" cy="810581"/>
          </a:xfrm>
          <a:prstGeom prst="rect">
            <a:avLst/>
          </a:prstGeom>
        </p:spPr>
      </p:pic>
      <p:sp>
        <p:nvSpPr>
          <p:cNvPr id="3" name="object 3"/>
          <p:cNvSpPr txBox="1"/>
          <p:nvPr/>
        </p:nvSpPr>
        <p:spPr>
          <a:xfrm>
            <a:off x="2631088" y="1263839"/>
            <a:ext cx="3815079" cy="330835"/>
          </a:xfrm>
          <a:prstGeom prst="rect">
            <a:avLst/>
          </a:prstGeom>
        </p:spPr>
        <p:txBody>
          <a:bodyPr vert="horz" wrap="square" lIns="0" tIns="13335" rIns="0" bIns="0" rtlCol="0">
            <a:spAutoFit/>
          </a:bodyPr>
          <a:lstStyle/>
          <a:p>
            <a:pPr marL="12700">
              <a:lnSpc>
                <a:spcPct val="100000"/>
              </a:lnSpc>
              <a:spcBef>
                <a:spcPts val="105"/>
              </a:spcBef>
            </a:pPr>
            <a:r>
              <a:rPr sz="2000" i="1" dirty="0">
                <a:latin typeface="Arial"/>
                <a:cs typeface="Arial"/>
              </a:rPr>
              <a:t>Home</a:t>
            </a:r>
            <a:r>
              <a:rPr sz="2000" i="1" spc="-55" dirty="0">
                <a:latin typeface="Arial"/>
                <a:cs typeface="Arial"/>
              </a:rPr>
              <a:t> </a:t>
            </a:r>
            <a:r>
              <a:rPr sz="2000" i="1" dirty="0">
                <a:latin typeface="Arial"/>
                <a:cs typeface="Arial"/>
              </a:rPr>
              <a:t>of</a:t>
            </a:r>
            <a:r>
              <a:rPr sz="2000" i="1" spc="-120" dirty="0">
                <a:latin typeface="Arial"/>
                <a:cs typeface="Arial"/>
              </a:rPr>
              <a:t> </a:t>
            </a:r>
            <a:r>
              <a:rPr sz="2000" i="1" spc="-25" dirty="0">
                <a:latin typeface="Arial"/>
                <a:cs typeface="Arial"/>
              </a:rPr>
              <a:t>America’s</a:t>
            </a:r>
            <a:r>
              <a:rPr sz="2000" i="1" spc="-35" dirty="0">
                <a:latin typeface="Arial"/>
                <a:cs typeface="Arial"/>
              </a:rPr>
              <a:t> </a:t>
            </a:r>
            <a:r>
              <a:rPr sz="2000" i="1" spc="-20" dirty="0">
                <a:latin typeface="Arial"/>
                <a:cs typeface="Arial"/>
              </a:rPr>
              <a:t>Arctic</a:t>
            </a:r>
            <a:r>
              <a:rPr sz="2000" i="1" spc="-265" dirty="0">
                <a:latin typeface="Arial"/>
                <a:cs typeface="Arial"/>
              </a:rPr>
              <a:t> </a:t>
            </a:r>
            <a:r>
              <a:rPr sz="2000" i="1" spc="-10" dirty="0">
                <a:latin typeface="Arial"/>
                <a:cs typeface="Arial"/>
              </a:rPr>
              <a:t>Warriors</a:t>
            </a:r>
            <a:endParaRPr sz="2000">
              <a:latin typeface="Arial"/>
              <a:cs typeface="Arial"/>
            </a:endParaRPr>
          </a:p>
        </p:txBody>
      </p:sp>
      <p:sp>
        <p:nvSpPr>
          <p:cNvPr id="4" name="object 4"/>
          <p:cNvSpPr/>
          <p:nvPr/>
        </p:nvSpPr>
        <p:spPr>
          <a:xfrm>
            <a:off x="381000" y="1231390"/>
            <a:ext cx="8382000" cy="0"/>
          </a:xfrm>
          <a:custGeom>
            <a:avLst/>
            <a:gdLst/>
            <a:ahLst/>
            <a:cxnLst/>
            <a:rect l="l" t="t" r="r" b="b"/>
            <a:pathLst>
              <a:path w="8382000">
                <a:moveTo>
                  <a:pt x="0" y="0"/>
                </a:moveTo>
                <a:lnTo>
                  <a:pt x="8382000" y="0"/>
                </a:lnTo>
              </a:path>
            </a:pathLst>
          </a:custGeom>
          <a:ln w="57912">
            <a:solidFill>
              <a:srgbClr val="0A2C83"/>
            </a:solidFill>
          </a:ln>
        </p:spPr>
        <p:txBody>
          <a:bodyPr wrap="square" lIns="0" tIns="0" rIns="0" bIns="0" rtlCol="0"/>
          <a:lstStyle/>
          <a:p>
            <a:endParaRPr/>
          </a:p>
        </p:txBody>
      </p:sp>
      <p:pic>
        <p:nvPicPr>
          <p:cNvPr id="7" name="object 7"/>
          <p:cNvPicPr/>
          <p:nvPr/>
        </p:nvPicPr>
        <p:blipFill>
          <a:blip r:embed="rId3" cstate="print"/>
          <a:stretch>
            <a:fillRect/>
          </a:stretch>
        </p:blipFill>
        <p:spPr>
          <a:xfrm>
            <a:off x="82803" y="110887"/>
            <a:ext cx="1194814" cy="914383"/>
          </a:xfrm>
          <a:prstGeom prst="rect">
            <a:avLst/>
          </a:prstGeom>
        </p:spPr>
      </p:pic>
      <p:sp>
        <p:nvSpPr>
          <p:cNvPr id="8" name="object 8"/>
          <p:cNvSpPr txBox="1">
            <a:spLocks noGrp="1"/>
          </p:cNvSpPr>
          <p:nvPr>
            <p:ph type="title"/>
          </p:nvPr>
        </p:nvSpPr>
        <p:spPr>
          <a:prstGeom prst="rect">
            <a:avLst/>
          </a:prstGeom>
        </p:spPr>
        <p:txBody>
          <a:bodyPr vert="horz" wrap="square" lIns="0" tIns="516609" rIns="0" bIns="0" rtlCol="0">
            <a:spAutoFit/>
          </a:bodyPr>
          <a:lstStyle/>
          <a:p>
            <a:pPr marL="1056640">
              <a:lnSpc>
                <a:spcPct val="100000"/>
              </a:lnSpc>
              <a:spcBef>
                <a:spcPts val="100"/>
              </a:spcBef>
            </a:pPr>
            <a:r>
              <a:rPr b="0" dirty="0">
                <a:latin typeface="Arial"/>
                <a:cs typeface="Arial"/>
              </a:rPr>
              <a:t>Joint</a:t>
            </a:r>
            <a:r>
              <a:rPr b="0" spc="-30" dirty="0">
                <a:latin typeface="Arial"/>
                <a:cs typeface="Arial"/>
              </a:rPr>
              <a:t> </a:t>
            </a:r>
            <a:r>
              <a:rPr b="0" dirty="0">
                <a:latin typeface="Arial"/>
                <a:cs typeface="Arial"/>
              </a:rPr>
              <a:t>Base</a:t>
            </a:r>
            <a:r>
              <a:rPr b="0" spc="10" dirty="0">
                <a:latin typeface="Arial"/>
                <a:cs typeface="Arial"/>
              </a:rPr>
              <a:t> </a:t>
            </a:r>
            <a:r>
              <a:rPr b="0" spc="-25" dirty="0">
                <a:latin typeface="Arial"/>
                <a:cs typeface="Arial"/>
              </a:rPr>
              <a:t>Elmendorf-</a:t>
            </a:r>
            <a:r>
              <a:rPr b="0" spc="-10" dirty="0">
                <a:latin typeface="Arial"/>
                <a:cs typeface="Arial"/>
              </a:rPr>
              <a:t>Richardson</a:t>
            </a:r>
          </a:p>
        </p:txBody>
      </p:sp>
      <p:pic>
        <p:nvPicPr>
          <p:cNvPr id="9" name="Picture 8">
            <a:extLst>
              <a:ext uri="{FF2B5EF4-FFF2-40B4-BE49-F238E27FC236}">
                <a16:creationId xmlns:a16="http://schemas.microsoft.com/office/drawing/2014/main" id="{46ED67B1-0514-8C65-7575-B783D5EC5C83}"/>
              </a:ext>
            </a:extLst>
          </p:cNvPr>
          <p:cNvPicPr>
            <a:picLocks noChangeAspect="1"/>
          </p:cNvPicPr>
          <p:nvPr/>
        </p:nvPicPr>
        <p:blipFill>
          <a:blip r:embed="rId4"/>
          <a:stretch>
            <a:fillRect/>
          </a:stretch>
        </p:blipFill>
        <p:spPr>
          <a:xfrm>
            <a:off x="1981200" y="3429000"/>
            <a:ext cx="1694835" cy="1774090"/>
          </a:xfrm>
          <a:prstGeom prst="rect">
            <a:avLst/>
          </a:prstGeom>
        </p:spPr>
      </p:pic>
      <p:pic>
        <p:nvPicPr>
          <p:cNvPr id="10" name="Picture 9">
            <a:extLst>
              <a:ext uri="{FF2B5EF4-FFF2-40B4-BE49-F238E27FC236}">
                <a16:creationId xmlns:a16="http://schemas.microsoft.com/office/drawing/2014/main" id="{70123B2C-208D-F2B8-5000-90C2A8EE956E}"/>
              </a:ext>
            </a:extLst>
          </p:cNvPr>
          <p:cNvPicPr>
            <a:picLocks noChangeAspect="1"/>
          </p:cNvPicPr>
          <p:nvPr/>
        </p:nvPicPr>
        <p:blipFill>
          <a:blip r:embed="rId5"/>
          <a:stretch>
            <a:fillRect/>
          </a:stretch>
        </p:blipFill>
        <p:spPr>
          <a:xfrm>
            <a:off x="5943599" y="3101102"/>
            <a:ext cx="2133785" cy="3639627"/>
          </a:xfrm>
          <a:prstGeom prst="rect">
            <a:avLst/>
          </a:prstGeom>
        </p:spPr>
      </p:pic>
      <p:pic>
        <p:nvPicPr>
          <p:cNvPr id="11" name="Picture 10">
            <a:extLst>
              <a:ext uri="{FF2B5EF4-FFF2-40B4-BE49-F238E27FC236}">
                <a16:creationId xmlns:a16="http://schemas.microsoft.com/office/drawing/2014/main" id="{32AFEF69-2C95-B200-0658-73E6C4518CB6}"/>
              </a:ext>
            </a:extLst>
          </p:cNvPr>
          <p:cNvPicPr>
            <a:picLocks noChangeAspect="1"/>
          </p:cNvPicPr>
          <p:nvPr/>
        </p:nvPicPr>
        <p:blipFill>
          <a:blip r:embed="rId6"/>
          <a:stretch>
            <a:fillRect/>
          </a:stretch>
        </p:blipFill>
        <p:spPr>
          <a:xfrm>
            <a:off x="5580856" y="1539521"/>
            <a:ext cx="2859272" cy="1542422"/>
          </a:xfrm>
          <a:prstGeom prst="rect">
            <a:avLst/>
          </a:prstGeom>
        </p:spPr>
      </p:pic>
      <p:sp>
        <p:nvSpPr>
          <p:cNvPr id="12" name="TextBox 11">
            <a:extLst>
              <a:ext uri="{FF2B5EF4-FFF2-40B4-BE49-F238E27FC236}">
                <a16:creationId xmlns:a16="http://schemas.microsoft.com/office/drawing/2014/main" id="{3C21CCEC-6CD1-4CF7-4460-5BF22B57E9FC}"/>
              </a:ext>
            </a:extLst>
          </p:cNvPr>
          <p:cNvSpPr txBox="1"/>
          <p:nvPr/>
        </p:nvSpPr>
        <p:spPr>
          <a:xfrm>
            <a:off x="381000" y="1902804"/>
            <a:ext cx="5199856" cy="6340197"/>
          </a:xfrm>
          <a:prstGeom prst="rect">
            <a:avLst/>
          </a:prstGeom>
          <a:noFill/>
        </p:spPr>
        <p:txBody>
          <a:bodyPr wrap="square" rtlCol="0">
            <a:spAutoFit/>
          </a:bodyPr>
          <a:lstStyle/>
          <a:p>
            <a:pPr algn="ctr"/>
            <a:r>
              <a:rPr lang="en-US" sz="3200" dirty="0">
                <a:solidFill>
                  <a:schemeClr val="tx1"/>
                </a:solidFill>
              </a:rPr>
              <a:t>Use this time to download the JBER Connect App.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2400" dirty="0"/>
          </a:p>
          <a:p>
            <a:pPr algn="ctr"/>
            <a:endParaRPr lang="en-US" sz="2400" dirty="0"/>
          </a:p>
          <a:p>
            <a:pPr algn="ctr"/>
            <a:r>
              <a:rPr lang="en-US" sz="3200" dirty="0">
                <a:solidFill>
                  <a:srgbClr val="FF0000"/>
                </a:solidFill>
              </a:rPr>
              <a:t>This is how the Installation communicates with you. </a:t>
            </a:r>
          </a:p>
          <a:p>
            <a:endParaRPr lang="en-US" sz="3200" dirty="0"/>
          </a:p>
          <a:p>
            <a:endParaRPr lang="en-US" dirty="0"/>
          </a:p>
          <a:p>
            <a:endParaRPr lang="en-US" dirty="0"/>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771" y="1981200"/>
            <a:ext cx="9025255" cy="4876800"/>
            <a:chOff x="88771" y="1981200"/>
            <a:chExt cx="9025255" cy="4876800"/>
          </a:xfrm>
        </p:grpSpPr>
        <p:pic>
          <p:nvPicPr>
            <p:cNvPr id="3" name="object 3"/>
            <p:cNvPicPr/>
            <p:nvPr/>
          </p:nvPicPr>
          <p:blipFill>
            <a:blip r:embed="rId2" cstate="print"/>
            <a:stretch>
              <a:fillRect/>
            </a:stretch>
          </p:blipFill>
          <p:spPr>
            <a:xfrm>
              <a:off x="7741920" y="3227832"/>
              <a:ext cx="1371598" cy="3143758"/>
            </a:xfrm>
            <a:prstGeom prst="rect">
              <a:avLst/>
            </a:prstGeom>
          </p:spPr>
        </p:pic>
        <p:pic>
          <p:nvPicPr>
            <p:cNvPr id="4" name="object 4"/>
            <p:cNvPicPr/>
            <p:nvPr/>
          </p:nvPicPr>
          <p:blipFill>
            <a:blip r:embed="rId3" cstate="print"/>
            <a:stretch>
              <a:fillRect/>
            </a:stretch>
          </p:blipFill>
          <p:spPr>
            <a:xfrm>
              <a:off x="4433315" y="1981200"/>
              <a:ext cx="2502850" cy="1904999"/>
            </a:xfrm>
            <a:prstGeom prst="rect">
              <a:avLst/>
            </a:prstGeom>
          </p:spPr>
        </p:pic>
      </p:grpSp>
      <p:sp>
        <p:nvSpPr>
          <p:cNvPr id="5" name="object 5"/>
          <p:cNvSpPr txBox="1"/>
          <p:nvPr/>
        </p:nvSpPr>
        <p:spPr>
          <a:xfrm>
            <a:off x="353947" y="1157081"/>
            <a:ext cx="3737610" cy="2273300"/>
          </a:xfrm>
          <a:prstGeom prst="rect">
            <a:avLst/>
          </a:prstGeom>
        </p:spPr>
        <p:txBody>
          <a:bodyPr vert="horz" wrap="square" lIns="0" tIns="82550" rIns="0" bIns="0" rtlCol="0">
            <a:spAutoFit/>
          </a:bodyPr>
          <a:lstStyle/>
          <a:p>
            <a:pPr marL="298450" indent="-285750">
              <a:lnSpc>
                <a:spcPct val="100000"/>
              </a:lnSpc>
              <a:spcBef>
                <a:spcPts val="650"/>
              </a:spcBef>
              <a:buClr>
                <a:srgbClr val="131C77"/>
              </a:buClr>
              <a:buSzPct val="79545"/>
              <a:buFont typeface="Wingdings"/>
              <a:buChar char=""/>
              <a:tabLst>
                <a:tab pos="298450" algn="l"/>
              </a:tabLst>
            </a:pPr>
            <a:r>
              <a:rPr sz="2200" b="1" spc="-10" dirty="0">
                <a:latin typeface="Arial"/>
                <a:cs typeface="Arial"/>
              </a:rPr>
              <a:t>Engineering</a:t>
            </a:r>
            <a:endParaRPr sz="2200">
              <a:latin typeface="Arial"/>
              <a:cs typeface="Arial"/>
            </a:endParaRPr>
          </a:p>
          <a:p>
            <a:pPr marL="701040" lvl="1" indent="-281940">
              <a:lnSpc>
                <a:spcPct val="100000"/>
              </a:lnSpc>
              <a:spcBef>
                <a:spcPts val="515"/>
              </a:spcBef>
              <a:buClr>
                <a:srgbClr val="131C77"/>
              </a:buClr>
              <a:buSzPct val="80000"/>
              <a:buFont typeface="Wingdings"/>
              <a:buChar char=""/>
              <a:tabLst>
                <a:tab pos="701040" algn="l"/>
              </a:tabLst>
            </a:pPr>
            <a:r>
              <a:rPr sz="2000" b="1" spc="-20" dirty="0">
                <a:latin typeface="Arial"/>
                <a:cs typeface="Arial"/>
              </a:rPr>
              <a:t>Airfield/Road</a:t>
            </a:r>
            <a:r>
              <a:rPr sz="2000" b="1" spc="-70" dirty="0">
                <a:latin typeface="Arial"/>
                <a:cs typeface="Arial"/>
              </a:rPr>
              <a:t> </a:t>
            </a:r>
            <a:r>
              <a:rPr sz="2000" b="1" spc="-10" dirty="0">
                <a:latin typeface="Arial"/>
                <a:cs typeface="Arial"/>
              </a:rPr>
              <a:t>Repairs</a:t>
            </a:r>
            <a:endParaRPr sz="2000">
              <a:latin typeface="Arial"/>
              <a:cs typeface="Arial"/>
            </a:endParaRPr>
          </a:p>
          <a:p>
            <a:pPr marL="1219200" lvl="2" indent="-342900">
              <a:lnSpc>
                <a:spcPct val="100000"/>
              </a:lnSpc>
              <a:spcBef>
                <a:spcPts val="490"/>
              </a:spcBef>
              <a:buClr>
                <a:srgbClr val="131C77"/>
              </a:buClr>
              <a:buSzPct val="80000"/>
              <a:buFont typeface="Wingdings"/>
              <a:buChar char=""/>
              <a:tabLst>
                <a:tab pos="1219200" algn="l"/>
              </a:tabLst>
            </a:pPr>
            <a:r>
              <a:rPr sz="2000" b="1" dirty="0">
                <a:latin typeface="Arial"/>
                <a:cs typeface="Arial"/>
              </a:rPr>
              <a:t>Airfield</a:t>
            </a:r>
            <a:r>
              <a:rPr sz="2000" b="1" spc="-105" dirty="0">
                <a:latin typeface="Arial"/>
                <a:cs typeface="Arial"/>
              </a:rPr>
              <a:t> </a:t>
            </a:r>
            <a:r>
              <a:rPr sz="2000" b="1" spc="-10" dirty="0">
                <a:latin typeface="Arial"/>
                <a:cs typeface="Arial"/>
              </a:rPr>
              <a:t>Expansion</a:t>
            </a:r>
            <a:endParaRPr sz="2000">
              <a:latin typeface="Arial"/>
              <a:cs typeface="Arial"/>
            </a:endParaRPr>
          </a:p>
          <a:p>
            <a:pPr marL="701040" lvl="1" indent="-281940">
              <a:lnSpc>
                <a:spcPct val="100000"/>
              </a:lnSpc>
              <a:spcBef>
                <a:spcPts val="505"/>
              </a:spcBef>
              <a:buClr>
                <a:srgbClr val="131C77"/>
              </a:buClr>
              <a:buSzPct val="80000"/>
              <a:buFont typeface="Wingdings"/>
              <a:buChar char=""/>
              <a:tabLst>
                <a:tab pos="701040" algn="l"/>
              </a:tabLst>
            </a:pPr>
            <a:r>
              <a:rPr sz="2000" b="1" spc="-10" dirty="0">
                <a:latin typeface="Arial"/>
                <a:cs typeface="Arial"/>
              </a:rPr>
              <a:t>Heat/Water/Electricity</a:t>
            </a:r>
            <a:endParaRPr sz="2000">
              <a:latin typeface="Arial"/>
              <a:cs typeface="Arial"/>
            </a:endParaRPr>
          </a:p>
          <a:p>
            <a:pPr marL="701040" lvl="1" indent="-281940">
              <a:lnSpc>
                <a:spcPct val="100000"/>
              </a:lnSpc>
              <a:spcBef>
                <a:spcPts val="505"/>
              </a:spcBef>
              <a:buClr>
                <a:srgbClr val="131C77"/>
              </a:buClr>
              <a:buSzPct val="80000"/>
              <a:buFont typeface="Wingdings"/>
              <a:buChar char=""/>
              <a:tabLst>
                <a:tab pos="701040" algn="l"/>
              </a:tabLst>
            </a:pPr>
            <a:r>
              <a:rPr sz="2000" b="1" spc="-10" dirty="0">
                <a:latin typeface="Arial"/>
                <a:cs typeface="Arial"/>
              </a:rPr>
              <a:t>Firefighting/EOD/EM</a:t>
            </a:r>
            <a:endParaRPr sz="2000">
              <a:latin typeface="Arial"/>
              <a:cs typeface="Arial"/>
            </a:endParaRPr>
          </a:p>
          <a:p>
            <a:pPr marL="701040" lvl="1" indent="-281940">
              <a:lnSpc>
                <a:spcPct val="100000"/>
              </a:lnSpc>
              <a:spcBef>
                <a:spcPts val="490"/>
              </a:spcBef>
              <a:buClr>
                <a:srgbClr val="131C77"/>
              </a:buClr>
              <a:buSzPct val="80000"/>
              <a:buFont typeface="Wingdings"/>
              <a:buChar char=""/>
              <a:tabLst>
                <a:tab pos="701040" algn="l"/>
              </a:tabLst>
            </a:pPr>
            <a:r>
              <a:rPr sz="2000" b="1" spc="-10" dirty="0">
                <a:latin typeface="Arial"/>
                <a:cs typeface="Arial"/>
              </a:rPr>
              <a:t>Housing/Barracks/Dorms</a:t>
            </a:r>
            <a:endParaRPr sz="2000">
              <a:latin typeface="Arial"/>
              <a:cs typeface="Arial"/>
            </a:endParaRPr>
          </a:p>
        </p:txBody>
      </p:sp>
      <p:pic>
        <p:nvPicPr>
          <p:cNvPr id="6" name="object 6"/>
          <p:cNvPicPr/>
          <p:nvPr/>
        </p:nvPicPr>
        <p:blipFill>
          <a:blip r:embed="rId4" cstate="print"/>
          <a:stretch>
            <a:fillRect/>
          </a:stretch>
        </p:blipFill>
        <p:spPr>
          <a:xfrm>
            <a:off x="121920" y="100584"/>
            <a:ext cx="1194814" cy="914397"/>
          </a:xfrm>
          <a:prstGeom prst="rect">
            <a:avLst/>
          </a:prstGeom>
        </p:spPr>
      </p:pic>
      <p:sp>
        <p:nvSpPr>
          <p:cNvPr id="7" name="object 7"/>
          <p:cNvSpPr txBox="1">
            <a:spLocks noGrp="1"/>
          </p:cNvSpPr>
          <p:nvPr>
            <p:ph type="title"/>
          </p:nvPr>
        </p:nvSpPr>
        <p:spPr>
          <a:prstGeom prst="rect">
            <a:avLst/>
          </a:prstGeom>
        </p:spPr>
        <p:txBody>
          <a:bodyPr vert="horz" wrap="square" lIns="0" tIns="525816" rIns="0" bIns="0" rtlCol="0">
            <a:spAutoFit/>
          </a:bodyPr>
          <a:lstStyle/>
          <a:p>
            <a:pPr marL="2364740">
              <a:lnSpc>
                <a:spcPct val="100000"/>
              </a:lnSpc>
              <a:spcBef>
                <a:spcPts val="100"/>
              </a:spcBef>
            </a:pPr>
            <a:r>
              <a:rPr b="0" dirty="0">
                <a:latin typeface="Arial"/>
                <a:cs typeface="Arial"/>
              </a:rPr>
              <a:t>Civil</a:t>
            </a:r>
            <a:r>
              <a:rPr b="0" spc="-110" dirty="0">
                <a:latin typeface="Arial"/>
                <a:cs typeface="Arial"/>
              </a:rPr>
              <a:t> </a:t>
            </a:r>
            <a:r>
              <a:rPr b="0" dirty="0">
                <a:latin typeface="Arial"/>
                <a:cs typeface="Arial"/>
              </a:rPr>
              <a:t>Engineer</a:t>
            </a:r>
            <a:r>
              <a:rPr b="0" spc="-135" dirty="0">
                <a:latin typeface="Arial"/>
                <a:cs typeface="Arial"/>
              </a:rPr>
              <a:t> </a:t>
            </a:r>
            <a:r>
              <a:rPr b="0" spc="-10" dirty="0">
                <a:latin typeface="Arial"/>
                <a:cs typeface="Arial"/>
              </a:rPr>
              <a:t>Group</a:t>
            </a:r>
          </a:p>
        </p:txBody>
      </p:sp>
      <p:grpSp>
        <p:nvGrpSpPr>
          <p:cNvPr id="8" name="object 8"/>
          <p:cNvGrpSpPr/>
          <p:nvPr/>
        </p:nvGrpSpPr>
        <p:grpSpPr>
          <a:xfrm>
            <a:off x="0" y="1289303"/>
            <a:ext cx="9144000" cy="5278120"/>
            <a:chOff x="0" y="1289303"/>
            <a:chExt cx="9144000" cy="5278120"/>
          </a:xfrm>
        </p:grpSpPr>
        <p:pic>
          <p:nvPicPr>
            <p:cNvPr id="9" name="object 9"/>
            <p:cNvPicPr/>
            <p:nvPr/>
          </p:nvPicPr>
          <p:blipFill>
            <a:blip r:embed="rId5" cstate="print"/>
            <a:stretch>
              <a:fillRect/>
            </a:stretch>
          </p:blipFill>
          <p:spPr>
            <a:xfrm>
              <a:off x="3796284" y="3433571"/>
              <a:ext cx="4053838" cy="3040377"/>
            </a:xfrm>
            <a:prstGeom prst="rect">
              <a:avLst/>
            </a:prstGeom>
          </p:spPr>
        </p:pic>
        <p:pic>
          <p:nvPicPr>
            <p:cNvPr id="10" name="object 10"/>
            <p:cNvPicPr/>
            <p:nvPr/>
          </p:nvPicPr>
          <p:blipFill>
            <a:blip r:embed="rId6" cstate="print"/>
            <a:stretch>
              <a:fillRect/>
            </a:stretch>
          </p:blipFill>
          <p:spPr>
            <a:xfrm>
              <a:off x="0" y="3340608"/>
              <a:ext cx="4294630" cy="3226282"/>
            </a:xfrm>
            <a:prstGeom prst="rect">
              <a:avLst/>
            </a:prstGeom>
          </p:spPr>
        </p:pic>
        <p:pic>
          <p:nvPicPr>
            <p:cNvPr id="11" name="object 11"/>
            <p:cNvPicPr/>
            <p:nvPr/>
          </p:nvPicPr>
          <p:blipFill>
            <a:blip r:embed="rId7" cstate="print"/>
            <a:stretch>
              <a:fillRect/>
            </a:stretch>
          </p:blipFill>
          <p:spPr>
            <a:xfrm>
              <a:off x="121920" y="3532631"/>
              <a:ext cx="3980662" cy="2842245"/>
            </a:xfrm>
            <a:prstGeom prst="rect">
              <a:avLst/>
            </a:prstGeom>
          </p:spPr>
        </p:pic>
        <p:pic>
          <p:nvPicPr>
            <p:cNvPr id="12" name="object 12"/>
            <p:cNvPicPr/>
            <p:nvPr/>
          </p:nvPicPr>
          <p:blipFill>
            <a:blip r:embed="rId8" cstate="print"/>
            <a:stretch>
              <a:fillRect/>
            </a:stretch>
          </p:blipFill>
          <p:spPr>
            <a:xfrm>
              <a:off x="6152388" y="1289303"/>
              <a:ext cx="2991611" cy="2243326"/>
            </a:xfrm>
            <a:prstGeom prst="rect">
              <a:avLst/>
            </a:prstGeom>
          </p:spPr>
        </p:pic>
      </p:grpSp>
      <p:sp>
        <p:nvSpPr>
          <p:cNvPr id="13" name="object 13"/>
          <p:cNvSpPr txBox="1"/>
          <p:nvPr/>
        </p:nvSpPr>
        <p:spPr>
          <a:xfrm>
            <a:off x="3767509" y="6534484"/>
            <a:ext cx="2087880" cy="196215"/>
          </a:xfrm>
          <a:prstGeom prst="rect">
            <a:avLst/>
          </a:prstGeom>
        </p:spPr>
        <p:txBody>
          <a:bodyPr vert="horz" wrap="square" lIns="0" tIns="0" rIns="0" bIns="0" rtlCol="0">
            <a:spAutoFit/>
          </a:bodyPr>
          <a:lstStyle/>
          <a:p>
            <a:pPr marL="12700">
              <a:lnSpc>
                <a:spcPts val="1425"/>
              </a:lnSpc>
            </a:pPr>
            <a:r>
              <a:rPr sz="1200" b="1" i="1" spc="-10" dirty="0">
                <a:latin typeface="Arial"/>
                <a:cs typeface="Arial"/>
              </a:rPr>
              <a:t>Agile</a:t>
            </a:r>
            <a:r>
              <a:rPr sz="1200" b="1" i="1" spc="-65" dirty="0">
                <a:latin typeface="Arial"/>
                <a:cs typeface="Arial"/>
              </a:rPr>
              <a:t> </a:t>
            </a:r>
            <a:r>
              <a:rPr sz="1200" b="1" i="1" dirty="0">
                <a:latin typeface="Arial"/>
                <a:cs typeface="Arial"/>
              </a:rPr>
              <a:t>Arctic</a:t>
            </a:r>
            <a:r>
              <a:rPr sz="1200" b="1" i="1" spc="-35" dirty="0">
                <a:latin typeface="Arial"/>
                <a:cs typeface="Arial"/>
              </a:rPr>
              <a:t> </a:t>
            </a:r>
            <a:r>
              <a:rPr sz="1200" b="1" i="1" dirty="0">
                <a:latin typeface="Arial"/>
                <a:cs typeface="Arial"/>
              </a:rPr>
              <a:t>Combat</a:t>
            </a:r>
            <a:r>
              <a:rPr sz="1200" b="1" i="1" spc="-20" dirty="0">
                <a:latin typeface="Arial"/>
                <a:cs typeface="Arial"/>
              </a:rPr>
              <a:t> </a:t>
            </a:r>
            <a:r>
              <a:rPr sz="1200" b="1" i="1" spc="-10" dirty="0">
                <a:latin typeface="Arial"/>
                <a:cs typeface="Arial"/>
              </a:rPr>
              <a:t>Support</a:t>
            </a:r>
            <a:endParaRPr sz="120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3947" y="1157081"/>
            <a:ext cx="4517390" cy="4356735"/>
          </a:xfrm>
          <a:prstGeom prst="rect">
            <a:avLst/>
          </a:prstGeom>
        </p:spPr>
        <p:txBody>
          <a:bodyPr vert="horz" wrap="square" lIns="0" tIns="82550" rIns="0" bIns="0" rtlCol="0">
            <a:spAutoFit/>
          </a:bodyPr>
          <a:lstStyle/>
          <a:p>
            <a:pPr marL="298450" indent="-285750">
              <a:lnSpc>
                <a:spcPct val="100000"/>
              </a:lnSpc>
              <a:spcBef>
                <a:spcPts val="650"/>
              </a:spcBef>
              <a:buClr>
                <a:srgbClr val="131C77"/>
              </a:buClr>
              <a:buSzPct val="79545"/>
              <a:buFont typeface="Wingdings"/>
              <a:buChar char=""/>
              <a:tabLst>
                <a:tab pos="298450" algn="l"/>
              </a:tabLst>
            </a:pPr>
            <a:r>
              <a:rPr sz="2200" b="1" spc="-20" dirty="0">
                <a:latin typeface="Arial"/>
                <a:cs typeface="Arial"/>
              </a:rPr>
              <a:t>Mission</a:t>
            </a:r>
            <a:r>
              <a:rPr sz="2200" b="1" spc="-90" dirty="0">
                <a:latin typeface="Arial"/>
                <a:cs typeface="Arial"/>
              </a:rPr>
              <a:t> </a:t>
            </a:r>
            <a:r>
              <a:rPr sz="2200" b="1" spc="-10" dirty="0">
                <a:latin typeface="Arial"/>
                <a:cs typeface="Arial"/>
              </a:rPr>
              <a:t>Support</a:t>
            </a:r>
            <a:endParaRPr sz="2200">
              <a:latin typeface="Arial"/>
              <a:cs typeface="Arial"/>
            </a:endParaRPr>
          </a:p>
          <a:p>
            <a:pPr marL="701040" marR="868044" lvl="1" indent="-281940">
              <a:lnSpc>
                <a:spcPct val="100000"/>
              </a:lnSpc>
              <a:spcBef>
                <a:spcPts val="515"/>
              </a:spcBef>
              <a:buClr>
                <a:srgbClr val="131C77"/>
              </a:buClr>
              <a:buSzPct val="80000"/>
              <a:buFont typeface="Wingdings"/>
              <a:buChar char=""/>
              <a:tabLst>
                <a:tab pos="701040" algn="l"/>
              </a:tabLst>
            </a:pPr>
            <a:r>
              <a:rPr sz="2000" b="1" spc="-10" dirty="0">
                <a:latin typeface="Arial"/>
                <a:cs typeface="Arial"/>
              </a:rPr>
              <a:t>Installation</a:t>
            </a:r>
            <a:r>
              <a:rPr sz="2000" b="1" spc="-100" dirty="0">
                <a:latin typeface="Arial"/>
                <a:cs typeface="Arial"/>
              </a:rPr>
              <a:t> </a:t>
            </a:r>
            <a:r>
              <a:rPr sz="2000" b="1" spc="-10" dirty="0">
                <a:latin typeface="Arial"/>
                <a:cs typeface="Arial"/>
              </a:rPr>
              <a:t>Security/Law Enforcement</a:t>
            </a:r>
            <a:endParaRPr sz="2000">
              <a:latin typeface="Arial"/>
              <a:cs typeface="Arial"/>
            </a:endParaRPr>
          </a:p>
          <a:p>
            <a:pPr marL="701040" lvl="1" indent="-281940">
              <a:lnSpc>
                <a:spcPct val="100000"/>
              </a:lnSpc>
              <a:spcBef>
                <a:spcPts val="490"/>
              </a:spcBef>
              <a:buClr>
                <a:srgbClr val="131C77"/>
              </a:buClr>
              <a:buSzPct val="80000"/>
              <a:buFont typeface="Wingdings"/>
              <a:buChar char=""/>
              <a:tabLst>
                <a:tab pos="701040" algn="l"/>
              </a:tabLst>
            </a:pPr>
            <a:r>
              <a:rPr sz="2000" b="1" spc="-10" dirty="0">
                <a:latin typeface="Arial"/>
                <a:cs typeface="Arial"/>
              </a:rPr>
              <a:t>IT/Cyber</a:t>
            </a:r>
            <a:r>
              <a:rPr sz="2000" b="1" spc="-70" dirty="0">
                <a:latin typeface="Arial"/>
                <a:cs typeface="Arial"/>
              </a:rPr>
              <a:t> </a:t>
            </a:r>
            <a:r>
              <a:rPr sz="2000" b="1" spc="-10" dirty="0">
                <a:latin typeface="Arial"/>
                <a:cs typeface="Arial"/>
              </a:rPr>
              <a:t>Operations</a:t>
            </a:r>
            <a:endParaRPr sz="2000">
              <a:latin typeface="Arial"/>
              <a:cs typeface="Arial"/>
            </a:endParaRPr>
          </a:p>
          <a:p>
            <a:pPr marL="701040" lvl="1" indent="-281940">
              <a:lnSpc>
                <a:spcPct val="100000"/>
              </a:lnSpc>
              <a:spcBef>
                <a:spcPts val="505"/>
              </a:spcBef>
              <a:buClr>
                <a:srgbClr val="131C77"/>
              </a:buClr>
              <a:buSzPct val="80000"/>
              <a:buFont typeface="Wingdings"/>
              <a:buChar char=""/>
              <a:tabLst>
                <a:tab pos="701040" algn="l"/>
              </a:tabLst>
            </a:pPr>
            <a:r>
              <a:rPr sz="2000" b="1" spc="-10" dirty="0">
                <a:latin typeface="Arial"/>
                <a:cs typeface="Arial"/>
              </a:rPr>
              <a:t>Contracting/Procurement</a:t>
            </a:r>
            <a:endParaRPr sz="2000">
              <a:latin typeface="Arial"/>
              <a:cs typeface="Arial"/>
            </a:endParaRPr>
          </a:p>
          <a:p>
            <a:pPr marL="701040" lvl="1" indent="-281940">
              <a:lnSpc>
                <a:spcPct val="100000"/>
              </a:lnSpc>
              <a:spcBef>
                <a:spcPts val="505"/>
              </a:spcBef>
              <a:buClr>
                <a:srgbClr val="131C77"/>
              </a:buClr>
              <a:buSzPct val="80000"/>
              <a:buFont typeface="Wingdings"/>
              <a:buChar char=""/>
              <a:tabLst>
                <a:tab pos="701040" algn="l"/>
              </a:tabLst>
            </a:pPr>
            <a:r>
              <a:rPr sz="2000" b="1" spc="-10" dirty="0">
                <a:latin typeface="Arial"/>
                <a:cs typeface="Arial"/>
              </a:rPr>
              <a:t>Military</a:t>
            </a:r>
            <a:r>
              <a:rPr sz="2000" b="1" spc="-120" dirty="0">
                <a:latin typeface="Arial"/>
                <a:cs typeface="Arial"/>
              </a:rPr>
              <a:t> </a:t>
            </a:r>
            <a:r>
              <a:rPr sz="2000" b="1" spc="-10" dirty="0">
                <a:latin typeface="Arial"/>
                <a:cs typeface="Arial"/>
              </a:rPr>
              <a:t>Personnel</a:t>
            </a:r>
            <a:r>
              <a:rPr sz="2000" b="1" spc="-85" dirty="0">
                <a:latin typeface="Arial"/>
                <a:cs typeface="Arial"/>
              </a:rPr>
              <a:t> </a:t>
            </a:r>
            <a:r>
              <a:rPr sz="2000" b="1" spc="-10" dirty="0">
                <a:latin typeface="Arial"/>
                <a:cs typeface="Arial"/>
              </a:rPr>
              <a:t>Programs</a:t>
            </a:r>
            <a:endParaRPr sz="2000">
              <a:latin typeface="Arial"/>
              <a:cs typeface="Arial"/>
            </a:endParaRPr>
          </a:p>
          <a:p>
            <a:pPr marL="701040" lvl="1" indent="-281940">
              <a:lnSpc>
                <a:spcPct val="100000"/>
              </a:lnSpc>
              <a:spcBef>
                <a:spcPts val="490"/>
              </a:spcBef>
              <a:buClr>
                <a:srgbClr val="131C77"/>
              </a:buClr>
              <a:buSzPct val="80000"/>
              <a:buFont typeface="Wingdings"/>
              <a:buChar char=""/>
              <a:tabLst>
                <a:tab pos="701040" algn="l"/>
              </a:tabLst>
            </a:pPr>
            <a:r>
              <a:rPr sz="2000" b="1" dirty="0">
                <a:latin typeface="Arial"/>
                <a:cs typeface="Arial"/>
              </a:rPr>
              <a:t>Dining</a:t>
            </a:r>
            <a:r>
              <a:rPr sz="2000" b="1" spc="-130" dirty="0">
                <a:latin typeface="Arial"/>
                <a:cs typeface="Arial"/>
              </a:rPr>
              <a:t> </a:t>
            </a:r>
            <a:r>
              <a:rPr sz="2000" b="1" spc="-10" dirty="0">
                <a:latin typeface="Arial"/>
                <a:cs typeface="Arial"/>
              </a:rPr>
              <a:t>Facilities</a:t>
            </a:r>
            <a:endParaRPr sz="2000">
              <a:latin typeface="Arial"/>
              <a:cs typeface="Arial"/>
            </a:endParaRPr>
          </a:p>
          <a:p>
            <a:pPr marL="701040" lvl="1" indent="-281940">
              <a:lnSpc>
                <a:spcPct val="100000"/>
              </a:lnSpc>
              <a:spcBef>
                <a:spcPts val="505"/>
              </a:spcBef>
              <a:buClr>
                <a:srgbClr val="131C77"/>
              </a:buClr>
              <a:buSzPct val="80000"/>
              <a:buFont typeface="Wingdings"/>
              <a:buChar char=""/>
              <a:tabLst>
                <a:tab pos="701040" algn="l"/>
              </a:tabLst>
            </a:pPr>
            <a:r>
              <a:rPr sz="2000" b="1" dirty="0">
                <a:latin typeface="Arial"/>
                <a:cs typeface="Arial"/>
              </a:rPr>
              <a:t>Fitness</a:t>
            </a:r>
            <a:r>
              <a:rPr sz="2000" b="1" spc="-120" dirty="0">
                <a:latin typeface="Arial"/>
                <a:cs typeface="Arial"/>
              </a:rPr>
              <a:t> </a:t>
            </a:r>
            <a:r>
              <a:rPr sz="2000" b="1" spc="-10" dirty="0">
                <a:latin typeface="Arial"/>
                <a:cs typeface="Arial"/>
              </a:rPr>
              <a:t>Centers</a:t>
            </a:r>
            <a:endParaRPr sz="2000">
              <a:latin typeface="Arial"/>
              <a:cs typeface="Arial"/>
            </a:endParaRPr>
          </a:p>
          <a:p>
            <a:pPr marL="701040" lvl="1" indent="-281940">
              <a:lnSpc>
                <a:spcPct val="100000"/>
              </a:lnSpc>
              <a:spcBef>
                <a:spcPts val="505"/>
              </a:spcBef>
              <a:buClr>
                <a:srgbClr val="131C77"/>
              </a:buClr>
              <a:buSzPct val="80000"/>
              <a:buFont typeface="Wingdings"/>
              <a:buChar char=""/>
              <a:tabLst>
                <a:tab pos="701040" algn="l"/>
              </a:tabLst>
            </a:pPr>
            <a:r>
              <a:rPr sz="2000" b="1" spc="-10" dirty="0">
                <a:latin typeface="Arial"/>
                <a:cs typeface="Arial"/>
              </a:rPr>
              <a:t>Lodging</a:t>
            </a:r>
            <a:endParaRPr sz="2000">
              <a:latin typeface="Arial"/>
              <a:cs typeface="Arial"/>
            </a:endParaRPr>
          </a:p>
          <a:p>
            <a:pPr marL="701040" lvl="1" indent="-281940">
              <a:lnSpc>
                <a:spcPct val="100000"/>
              </a:lnSpc>
              <a:spcBef>
                <a:spcPts val="490"/>
              </a:spcBef>
              <a:buClr>
                <a:srgbClr val="131C77"/>
              </a:buClr>
              <a:buSzPct val="80000"/>
              <a:buFont typeface="Wingdings"/>
              <a:buChar char=""/>
              <a:tabLst>
                <a:tab pos="701040" algn="l"/>
              </a:tabLst>
            </a:pPr>
            <a:r>
              <a:rPr sz="2000" b="1" dirty="0">
                <a:latin typeface="Arial"/>
                <a:cs typeface="Arial"/>
              </a:rPr>
              <a:t>Child</a:t>
            </a:r>
            <a:r>
              <a:rPr sz="2000" b="1" spc="-125" dirty="0">
                <a:latin typeface="Arial"/>
                <a:cs typeface="Arial"/>
              </a:rPr>
              <a:t> </a:t>
            </a:r>
            <a:r>
              <a:rPr sz="2000" b="1" dirty="0">
                <a:latin typeface="Arial"/>
                <a:cs typeface="Arial"/>
              </a:rPr>
              <a:t>and</a:t>
            </a:r>
            <a:r>
              <a:rPr sz="2000" b="1" spc="-120" dirty="0">
                <a:latin typeface="Arial"/>
                <a:cs typeface="Arial"/>
              </a:rPr>
              <a:t> </a:t>
            </a:r>
            <a:r>
              <a:rPr sz="2000" b="1" spc="-20" dirty="0">
                <a:latin typeface="Arial"/>
                <a:cs typeface="Arial"/>
              </a:rPr>
              <a:t>Youth</a:t>
            </a:r>
            <a:r>
              <a:rPr sz="2000" b="1" spc="-95" dirty="0">
                <a:latin typeface="Arial"/>
                <a:cs typeface="Arial"/>
              </a:rPr>
              <a:t> </a:t>
            </a:r>
            <a:r>
              <a:rPr sz="2000" b="1" spc="-10" dirty="0">
                <a:latin typeface="Arial"/>
                <a:cs typeface="Arial"/>
              </a:rPr>
              <a:t>Programs</a:t>
            </a:r>
            <a:endParaRPr sz="2000">
              <a:latin typeface="Arial"/>
              <a:cs typeface="Arial"/>
            </a:endParaRPr>
          </a:p>
          <a:p>
            <a:pPr marL="701675" marR="5080" lvl="1" indent="-282575">
              <a:lnSpc>
                <a:spcPct val="100000"/>
              </a:lnSpc>
              <a:spcBef>
                <a:spcPts val="505"/>
              </a:spcBef>
              <a:buClr>
                <a:srgbClr val="131C77"/>
              </a:buClr>
              <a:buSzPct val="80000"/>
              <a:buFont typeface="Wingdings"/>
              <a:buChar char=""/>
              <a:tabLst>
                <a:tab pos="701675" algn="l"/>
              </a:tabLst>
            </a:pPr>
            <a:r>
              <a:rPr sz="2000" b="1" dirty="0">
                <a:latin typeface="Arial"/>
                <a:cs typeface="Arial"/>
              </a:rPr>
              <a:t>Morale,</a:t>
            </a:r>
            <a:r>
              <a:rPr sz="2000" b="1" spc="-105" dirty="0">
                <a:latin typeface="Arial"/>
                <a:cs typeface="Arial"/>
              </a:rPr>
              <a:t> </a:t>
            </a:r>
            <a:r>
              <a:rPr sz="2000" b="1" spc="-20" dirty="0">
                <a:latin typeface="Arial"/>
                <a:cs typeface="Arial"/>
              </a:rPr>
              <a:t>Welfare,</a:t>
            </a:r>
            <a:r>
              <a:rPr sz="2000" b="1" spc="-110" dirty="0">
                <a:latin typeface="Arial"/>
                <a:cs typeface="Arial"/>
              </a:rPr>
              <a:t> </a:t>
            </a:r>
            <a:r>
              <a:rPr sz="2000" b="1" dirty="0">
                <a:latin typeface="Arial"/>
                <a:cs typeface="Arial"/>
              </a:rPr>
              <a:t>and</a:t>
            </a:r>
            <a:r>
              <a:rPr sz="2000" b="1" spc="-40" dirty="0">
                <a:latin typeface="Arial"/>
                <a:cs typeface="Arial"/>
              </a:rPr>
              <a:t> </a:t>
            </a:r>
            <a:r>
              <a:rPr sz="2000" b="1" spc="-10" dirty="0">
                <a:latin typeface="Arial"/>
                <a:cs typeface="Arial"/>
              </a:rPr>
              <a:t>Recreation Programs</a:t>
            </a:r>
            <a:endParaRPr sz="2000">
              <a:latin typeface="Arial"/>
              <a:cs typeface="Arial"/>
            </a:endParaRPr>
          </a:p>
        </p:txBody>
      </p:sp>
      <p:grpSp>
        <p:nvGrpSpPr>
          <p:cNvPr id="3" name="object 3"/>
          <p:cNvGrpSpPr/>
          <p:nvPr/>
        </p:nvGrpSpPr>
        <p:grpSpPr>
          <a:xfrm>
            <a:off x="4884039" y="1251204"/>
            <a:ext cx="4265295" cy="5110480"/>
            <a:chOff x="4884039" y="1251204"/>
            <a:chExt cx="4265295" cy="5110480"/>
          </a:xfrm>
        </p:grpSpPr>
        <p:pic>
          <p:nvPicPr>
            <p:cNvPr id="4" name="object 4"/>
            <p:cNvPicPr/>
            <p:nvPr/>
          </p:nvPicPr>
          <p:blipFill>
            <a:blip r:embed="rId2" cstate="print"/>
            <a:stretch>
              <a:fillRect/>
            </a:stretch>
          </p:blipFill>
          <p:spPr>
            <a:xfrm>
              <a:off x="5785104" y="1251204"/>
              <a:ext cx="3255262" cy="2058911"/>
            </a:xfrm>
            <a:prstGeom prst="rect">
              <a:avLst/>
            </a:prstGeom>
          </p:spPr>
        </p:pic>
        <p:pic>
          <p:nvPicPr>
            <p:cNvPr id="5" name="object 5"/>
            <p:cNvPicPr/>
            <p:nvPr/>
          </p:nvPicPr>
          <p:blipFill>
            <a:blip r:embed="rId3" cstate="print"/>
            <a:stretch>
              <a:fillRect/>
            </a:stretch>
          </p:blipFill>
          <p:spPr>
            <a:xfrm>
              <a:off x="4922532" y="2723400"/>
              <a:ext cx="1962886" cy="1961361"/>
            </a:xfrm>
            <a:prstGeom prst="rect">
              <a:avLst/>
            </a:prstGeom>
          </p:spPr>
        </p:pic>
        <p:sp>
          <p:nvSpPr>
            <p:cNvPr id="6" name="object 6"/>
            <p:cNvSpPr/>
            <p:nvPr/>
          </p:nvSpPr>
          <p:spPr>
            <a:xfrm>
              <a:off x="4917757" y="2718625"/>
              <a:ext cx="1972945" cy="1971039"/>
            </a:xfrm>
            <a:custGeom>
              <a:avLst/>
              <a:gdLst/>
              <a:ahLst/>
              <a:cxnLst/>
              <a:rect l="l" t="t" r="r" b="b"/>
              <a:pathLst>
                <a:path w="1972945" h="1971039">
                  <a:moveTo>
                    <a:pt x="0" y="0"/>
                  </a:moveTo>
                  <a:lnTo>
                    <a:pt x="1972437" y="0"/>
                  </a:lnTo>
                  <a:lnTo>
                    <a:pt x="1972437" y="1970913"/>
                  </a:lnTo>
                  <a:lnTo>
                    <a:pt x="0" y="1970913"/>
                  </a:lnTo>
                  <a:lnTo>
                    <a:pt x="0" y="0"/>
                  </a:lnTo>
                  <a:close/>
                </a:path>
              </a:pathLst>
            </a:custGeom>
            <a:ln w="9524">
              <a:solidFill>
                <a:srgbClr val="000000"/>
              </a:solidFill>
            </a:ln>
          </p:spPr>
          <p:txBody>
            <a:bodyPr wrap="square" lIns="0" tIns="0" rIns="0" bIns="0" rtlCol="0"/>
            <a:lstStyle/>
            <a:p>
              <a:endParaRPr/>
            </a:p>
          </p:txBody>
        </p:sp>
        <p:pic>
          <p:nvPicPr>
            <p:cNvPr id="7" name="object 7"/>
            <p:cNvPicPr/>
            <p:nvPr/>
          </p:nvPicPr>
          <p:blipFill>
            <a:blip r:embed="rId4" cstate="print"/>
            <a:stretch>
              <a:fillRect/>
            </a:stretch>
          </p:blipFill>
          <p:spPr>
            <a:xfrm>
              <a:off x="6935724" y="3349751"/>
              <a:ext cx="2208274" cy="2208263"/>
            </a:xfrm>
            <a:prstGeom prst="rect">
              <a:avLst/>
            </a:prstGeom>
          </p:spPr>
        </p:pic>
        <p:sp>
          <p:nvSpPr>
            <p:cNvPr id="8" name="object 8"/>
            <p:cNvSpPr/>
            <p:nvPr/>
          </p:nvSpPr>
          <p:spPr>
            <a:xfrm>
              <a:off x="6930960" y="3344989"/>
              <a:ext cx="2213610" cy="0"/>
            </a:xfrm>
            <a:custGeom>
              <a:avLst/>
              <a:gdLst/>
              <a:ahLst/>
              <a:cxnLst/>
              <a:rect l="l" t="t" r="r" b="b"/>
              <a:pathLst>
                <a:path w="2213609">
                  <a:moveTo>
                    <a:pt x="0" y="0"/>
                  </a:moveTo>
                  <a:lnTo>
                    <a:pt x="2213038" y="0"/>
                  </a:lnTo>
                </a:path>
              </a:pathLst>
            </a:custGeom>
            <a:ln w="9525">
              <a:solidFill>
                <a:srgbClr val="000000"/>
              </a:solidFill>
            </a:ln>
          </p:spPr>
          <p:txBody>
            <a:bodyPr wrap="square" lIns="0" tIns="0" rIns="0" bIns="0" rtlCol="0"/>
            <a:lstStyle/>
            <a:p>
              <a:endParaRPr/>
            </a:p>
          </p:txBody>
        </p:sp>
        <p:sp>
          <p:nvSpPr>
            <p:cNvPr id="9" name="object 9"/>
            <p:cNvSpPr/>
            <p:nvPr/>
          </p:nvSpPr>
          <p:spPr>
            <a:xfrm>
              <a:off x="6930961" y="3344990"/>
              <a:ext cx="2213610" cy="2218055"/>
            </a:xfrm>
            <a:custGeom>
              <a:avLst/>
              <a:gdLst/>
              <a:ahLst/>
              <a:cxnLst/>
              <a:rect l="l" t="t" r="r" b="b"/>
              <a:pathLst>
                <a:path w="2213609" h="2218054">
                  <a:moveTo>
                    <a:pt x="2213038" y="2217801"/>
                  </a:moveTo>
                  <a:lnTo>
                    <a:pt x="0" y="2217801"/>
                  </a:lnTo>
                  <a:lnTo>
                    <a:pt x="0" y="0"/>
                  </a:lnTo>
                </a:path>
              </a:pathLst>
            </a:custGeom>
            <a:ln w="9525">
              <a:solidFill>
                <a:srgbClr val="000000"/>
              </a:solidFill>
            </a:ln>
          </p:spPr>
          <p:txBody>
            <a:bodyPr wrap="square" lIns="0" tIns="0" rIns="0" bIns="0" rtlCol="0"/>
            <a:lstStyle/>
            <a:p>
              <a:endParaRPr/>
            </a:p>
          </p:txBody>
        </p:sp>
        <p:pic>
          <p:nvPicPr>
            <p:cNvPr id="10" name="object 10"/>
            <p:cNvPicPr/>
            <p:nvPr/>
          </p:nvPicPr>
          <p:blipFill>
            <a:blip r:embed="rId5" cstate="print"/>
            <a:stretch>
              <a:fillRect/>
            </a:stretch>
          </p:blipFill>
          <p:spPr>
            <a:xfrm>
              <a:off x="4893564" y="4764023"/>
              <a:ext cx="2517505" cy="1588005"/>
            </a:xfrm>
            <a:prstGeom prst="rect">
              <a:avLst/>
            </a:prstGeom>
          </p:spPr>
        </p:pic>
        <p:sp>
          <p:nvSpPr>
            <p:cNvPr id="11" name="object 11"/>
            <p:cNvSpPr/>
            <p:nvPr/>
          </p:nvSpPr>
          <p:spPr>
            <a:xfrm>
              <a:off x="4888801" y="4759261"/>
              <a:ext cx="2529205" cy="1597660"/>
            </a:xfrm>
            <a:custGeom>
              <a:avLst/>
              <a:gdLst/>
              <a:ahLst/>
              <a:cxnLst/>
              <a:rect l="l" t="t" r="r" b="b"/>
              <a:pathLst>
                <a:path w="2529204" h="1597660">
                  <a:moveTo>
                    <a:pt x="0" y="0"/>
                  </a:moveTo>
                  <a:lnTo>
                    <a:pt x="2528697" y="0"/>
                  </a:lnTo>
                  <a:lnTo>
                    <a:pt x="2528697" y="1597533"/>
                  </a:lnTo>
                  <a:lnTo>
                    <a:pt x="0" y="1597533"/>
                  </a:lnTo>
                  <a:lnTo>
                    <a:pt x="0" y="0"/>
                  </a:lnTo>
                  <a:close/>
                </a:path>
              </a:pathLst>
            </a:custGeom>
            <a:ln w="9525">
              <a:solidFill>
                <a:srgbClr val="000000"/>
              </a:solidFill>
            </a:ln>
          </p:spPr>
          <p:txBody>
            <a:bodyPr wrap="square" lIns="0" tIns="0" rIns="0" bIns="0" rtlCol="0"/>
            <a:lstStyle/>
            <a:p>
              <a:endParaRPr/>
            </a:p>
          </p:txBody>
        </p:sp>
      </p:grpSp>
      <p:pic>
        <p:nvPicPr>
          <p:cNvPr id="12" name="object 12"/>
          <p:cNvPicPr/>
          <p:nvPr/>
        </p:nvPicPr>
        <p:blipFill>
          <a:blip r:embed="rId6" cstate="print"/>
          <a:stretch>
            <a:fillRect/>
          </a:stretch>
        </p:blipFill>
        <p:spPr>
          <a:xfrm>
            <a:off x="121920" y="100584"/>
            <a:ext cx="1194814" cy="914397"/>
          </a:xfrm>
          <a:prstGeom prst="rect">
            <a:avLst/>
          </a:prstGeom>
        </p:spPr>
      </p:pic>
      <p:sp>
        <p:nvSpPr>
          <p:cNvPr id="13" name="object 13"/>
          <p:cNvSpPr txBox="1">
            <a:spLocks noGrp="1"/>
          </p:cNvSpPr>
          <p:nvPr>
            <p:ph type="title"/>
          </p:nvPr>
        </p:nvSpPr>
        <p:spPr>
          <a:prstGeom prst="rect">
            <a:avLst/>
          </a:prstGeom>
        </p:spPr>
        <p:txBody>
          <a:bodyPr vert="horz" wrap="square" lIns="0" tIns="525816" rIns="0" bIns="0" rtlCol="0">
            <a:spAutoFit/>
          </a:bodyPr>
          <a:lstStyle/>
          <a:p>
            <a:pPr marL="2136140">
              <a:lnSpc>
                <a:spcPct val="100000"/>
              </a:lnSpc>
              <a:spcBef>
                <a:spcPts val="100"/>
              </a:spcBef>
            </a:pPr>
            <a:r>
              <a:rPr b="0" dirty="0">
                <a:latin typeface="Arial"/>
                <a:cs typeface="Arial"/>
              </a:rPr>
              <a:t>Mission</a:t>
            </a:r>
            <a:r>
              <a:rPr b="0" spc="-130" dirty="0">
                <a:latin typeface="Arial"/>
                <a:cs typeface="Arial"/>
              </a:rPr>
              <a:t> </a:t>
            </a:r>
            <a:r>
              <a:rPr b="0" dirty="0">
                <a:latin typeface="Arial"/>
                <a:cs typeface="Arial"/>
              </a:rPr>
              <a:t>Support</a:t>
            </a:r>
            <a:r>
              <a:rPr b="0" spc="-140" dirty="0">
                <a:latin typeface="Arial"/>
                <a:cs typeface="Arial"/>
              </a:rPr>
              <a:t> </a:t>
            </a:r>
            <a:r>
              <a:rPr b="0" spc="-10" dirty="0">
                <a:latin typeface="Arial"/>
                <a:cs typeface="Arial"/>
              </a:rPr>
              <a:t>Group</a:t>
            </a:r>
          </a:p>
        </p:txBody>
      </p:sp>
      <p:sp>
        <p:nvSpPr>
          <p:cNvPr id="14" name="object 14"/>
          <p:cNvSpPr txBox="1"/>
          <p:nvPr/>
        </p:nvSpPr>
        <p:spPr>
          <a:xfrm>
            <a:off x="3767509" y="6534484"/>
            <a:ext cx="2087880" cy="196215"/>
          </a:xfrm>
          <a:prstGeom prst="rect">
            <a:avLst/>
          </a:prstGeom>
        </p:spPr>
        <p:txBody>
          <a:bodyPr vert="horz" wrap="square" lIns="0" tIns="0" rIns="0" bIns="0" rtlCol="0">
            <a:spAutoFit/>
          </a:bodyPr>
          <a:lstStyle/>
          <a:p>
            <a:pPr marL="12700">
              <a:lnSpc>
                <a:spcPts val="1425"/>
              </a:lnSpc>
            </a:pPr>
            <a:r>
              <a:rPr sz="1200" b="1" i="1" spc="-10" dirty="0">
                <a:latin typeface="Arial"/>
                <a:cs typeface="Arial"/>
              </a:rPr>
              <a:t>Agile</a:t>
            </a:r>
            <a:r>
              <a:rPr sz="1200" b="1" i="1" spc="-65" dirty="0">
                <a:latin typeface="Arial"/>
                <a:cs typeface="Arial"/>
              </a:rPr>
              <a:t> </a:t>
            </a:r>
            <a:r>
              <a:rPr sz="1200" b="1" i="1" dirty="0">
                <a:latin typeface="Arial"/>
                <a:cs typeface="Arial"/>
              </a:rPr>
              <a:t>Arctic</a:t>
            </a:r>
            <a:r>
              <a:rPr sz="1200" b="1" i="1" spc="-35" dirty="0">
                <a:latin typeface="Arial"/>
                <a:cs typeface="Arial"/>
              </a:rPr>
              <a:t> </a:t>
            </a:r>
            <a:r>
              <a:rPr sz="1200" b="1" i="1" dirty="0">
                <a:latin typeface="Arial"/>
                <a:cs typeface="Arial"/>
              </a:rPr>
              <a:t>Combat</a:t>
            </a:r>
            <a:r>
              <a:rPr sz="1200" b="1" i="1" spc="-20" dirty="0">
                <a:latin typeface="Arial"/>
                <a:cs typeface="Arial"/>
              </a:rPr>
              <a:t> </a:t>
            </a:r>
            <a:r>
              <a:rPr sz="1200" b="1" i="1" spc="-10" dirty="0">
                <a:latin typeface="Arial"/>
                <a:cs typeface="Arial"/>
              </a:rPr>
              <a:t>Support</a:t>
            </a:r>
            <a:endParaRPr sz="12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8975" y="1164386"/>
            <a:ext cx="8901429" cy="5420971"/>
          </a:xfrm>
          <a:prstGeom prst="rect">
            <a:avLst/>
          </a:prstGeom>
        </p:spPr>
        <p:txBody>
          <a:bodyPr vert="horz" wrap="square" lIns="0" tIns="12065" rIns="0" bIns="0" rtlCol="0">
            <a:spAutoFit/>
          </a:bodyPr>
          <a:lstStyle/>
          <a:p>
            <a:pPr marL="298450" indent="-285750">
              <a:lnSpc>
                <a:spcPts val="1880"/>
              </a:lnSpc>
              <a:spcBef>
                <a:spcPts val="95"/>
              </a:spcBef>
              <a:buClr>
                <a:srgbClr val="131C77"/>
              </a:buClr>
              <a:buSzPct val="78125"/>
              <a:buFont typeface="Wingdings"/>
              <a:buChar char=""/>
              <a:tabLst>
                <a:tab pos="298450" algn="l"/>
              </a:tabLst>
            </a:pPr>
            <a:endParaRPr lang="en-US" sz="1600" b="1" spc="-20" dirty="0">
              <a:latin typeface="Arial"/>
              <a:cs typeface="Arial"/>
            </a:endParaRPr>
          </a:p>
          <a:p>
            <a:pPr marL="298450" indent="-285750">
              <a:lnSpc>
                <a:spcPts val="1880"/>
              </a:lnSpc>
              <a:spcBef>
                <a:spcPts val="95"/>
              </a:spcBef>
              <a:buClr>
                <a:srgbClr val="131C77"/>
              </a:buClr>
              <a:buSzPct val="78125"/>
              <a:buFont typeface="Wingdings"/>
              <a:buChar char=""/>
              <a:tabLst>
                <a:tab pos="298450" algn="l"/>
              </a:tabLst>
            </a:pPr>
            <a:endParaRPr lang="en-US" sz="1600" b="1" spc="-20" dirty="0">
              <a:latin typeface="Arial"/>
              <a:cs typeface="Arial"/>
            </a:endParaRPr>
          </a:p>
          <a:p>
            <a:pPr marL="298450" indent="-285750">
              <a:lnSpc>
                <a:spcPts val="1880"/>
              </a:lnSpc>
              <a:spcBef>
                <a:spcPts val="95"/>
              </a:spcBef>
              <a:buClr>
                <a:srgbClr val="131C77"/>
              </a:buClr>
              <a:buSzPct val="78125"/>
              <a:buFont typeface="Wingdings"/>
              <a:buChar char=""/>
              <a:tabLst>
                <a:tab pos="298450" algn="l"/>
              </a:tabLst>
            </a:pPr>
            <a:r>
              <a:rPr sz="1600" b="1" spc="-20" dirty="0">
                <a:latin typeface="Arial"/>
                <a:cs typeface="Arial"/>
              </a:rPr>
              <a:t>Nefarious,</a:t>
            </a:r>
            <a:r>
              <a:rPr sz="1600" b="1" spc="-75" dirty="0">
                <a:latin typeface="Arial"/>
                <a:cs typeface="Arial"/>
              </a:rPr>
              <a:t> </a:t>
            </a:r>
            <a:r>
              <a:rPr sz="1600" b="1" spc="-10" dirty="0">
                <a:latin typeface="Arial"/>
                <a:cs typeface="Arial"/>
              </a:rPr>
              <a:t>Unethical,</a:t>
            </a:r>
            <a:r>
              <a:rPr sz="1600" b="1" spc="-70" dirty="0">
                <a:latin typeface="Arial"/>
                <a:cs typeface="Arial"/>
              </a:rPr>
              <a:t> </a:t>
            </a:r>
            <a:r>
              <a:rPr sz="1600" b="1" dirty="0">
                <a:latin typeface="Arial"/>
                <a:cs typeface="Arial"/>
              </a:rPr>
              <a:t>Immoral,</a:t>
            </a:r>
            <a:r>
              <a:rPr sz="1600" b="1" spc="-55" dirty="0">
                <a:latin typeface="Arial"/>
                <a:cs typeface="Arial"/>
              </a:rPr>
              <a:t> </a:t>
            </a:r>
            <a:r>
              <a:rPr sz="1600" b="1" dirty="0">
                <a:latin typeface="Arial"/>
                <a:cs typeface="Arial"/>
              </a:rPr>
              <a:t>Illegal</a:t>
            </a:r>
            <a:r>
              <a:rPr sz="1600" b="1" spc="-5" dirty="0">
                <a:latin typeface="Arial"/>
                <a:cs typeface="Arial"/>
              </a:rPr>
              <a:t> </a:t>
            </a:r>
            <a:r>
              <a:rPr sz="1600" b="1" spc="-10" dirty="0">
                <a:latin typeface="Arial"/>
                <a:cs typeface="Arial"/>
              </a:rPr>
              <a:t>Behavior</a:t>
            </a:r>
            <a:endParaRPr sz="1600" dirty="0">
              <a:latin typeface="Arial"/>
              <a:cs typeface="Arial"/>
            </a:endParaRPr>
          </a:p>
          <a:p>
            <a:pPr marL="755650" lvl="1" indent="-286385">
              <a:lnSpc>
                <a:spcPts val="1650"/>
              </a:lnSpc>
              <a:buClr>
                <a:srgbClr val="131C77"/>
              </a:buClr>
              <a:buSzPct val="78571"/>
              <a:buFont typeface="Wingdings"/>
              <a:buChar char=""/>
              <a:tabLst>
                <a:tab pos="755650" algn="l"/>
              </a:tabLst>
            </a:pPr>
            <a:r>
              <a:rPr sz="1400" dirty="0">
                <a:latin typeface="Arial"/>
                <a:cs typeface="Arial"/>
              </a:rPr>
              <a:t>Protect</a:t>
            </a:r>
            <a:r>
              <a:rPr sz="1400" spc="-85" dirty="0">
                <a:latin typeface="Arial"/>
                <a:cs typeface="Arial"/>
              </a:rPr>
              <a:t> </a:t>
            </a:r>
            <a:r>
              <a:rPr sz="1400" dirty="0">
                <a:latin typeface="Arial"/>
                <a:cs typeface="Arial"/>
              </a:rPr>
              <a:t>yourself:</a:t>
            </a:r>
            <a:r>
              <a:rPr sz="1400" spc="270" dirty="0">
                <a:latin typeface="Arial"/>
                <a:cs typeface="Arial"/>
              </a:rPr>
              <a:t> </a:t>
            </a:r>
            <a:r>
              <a:rPr sz="1400" dirty="0">
                <a:latin typeface="Arial"/>
                <a:cs typeface="Arial"/>
              </a:rPr>
              <a:t>Use</a:t>
            </a:r>
            <a:r>
              <a:rPr sz="1400" spc="-65" dirty="0">
                <a:latin typeface="Arial"/>
                <a:cs typeface="Arial"/>
              </a:rPr>
              <a:t> </a:t>
            </a:r>
            <a:r>
              <a:rPr sz="1400" dirty="0">
                <a:latin typeface="Arial"/>
                <a:cs typeface="Arial"/>
              </a:rPr>
              <a:t>the</a:t>
            </a:r>
            <a:r>
              <a:rPr sz="1400" spc="-10" dirty="0">
                <a:latin typeface="Arial"/>
                <a:cs typeface="Arial"/>
              </a:rPr>
              <a:t> Wingman</a:t>
            </a:r>
            <a:r>
              <a:rPr sz="1400" spc="-90" dirty="0">
                <a:latin typeface="Arial"/>
                <a:cs typeface="Arial"/>
              </a:rPr>
              <a:t> </a:t>
            </a:r>
            <a:r>
              <a:rPr sz="1400" dirty="0">
                <a:latin typeface="Arial"/>
                <a:cs typeface="Arial"/>
              </a:rPr>
              <a:t>/</a:t>
            </a:r>
            <a:r>
              <a:rPr sz="1400" spc="-10" dirty="0">
                <a:latin typeface="Arial"/>
                <a:cs typeface="Arial"/>
              </a:rPr>
              <a:t> </a:t>
            </a:r>
            <a:r>
              <a:rPr sz="1400" dirty="0">
                <a:latin typeface="Arial"/>
                <a:cs typeface="Arial"/>
              </a:rPr>
              <a:t>Ranger/</a:t>
            </a:r>
            <a:r>
              <a:rPr sz="1400" spc="-20" dirty="0">
                <a:latin typeface="Arial"/>
                <a:cs typeface="Arial"/>
              </a:rPr>
              <a:t> </a:t>
            </a:r>
            <a:r>
              <a:rPr sz="1400" spc="-10" dirty="0">
                <a:latin typeface="Arial"/>
                <a:cs typeface="Arial"/>
              </a:rPr>
              <a:t>Battle</a:t>
            </a:r>
            <a:r>
              <a:rPr sz="1400" spc="-85" dirty="0">
                <a:latin typeface="Arial"/>
                <a:cs typeface="Arial"/>
              </a:rPr>
              <a:t> </a:t>
            </a:r>
            <a:r>
              <a:rPr sz="1400" dirty="0">
                <a:latin typeface="Arial"/>
                <a:cs typeface="Arial"/>
              </a:rPr>
              <a:t>Buddy</a:t>
            </a:r>
            <a:r>
              <a:rPr sz="1400" spc="-40" dirty="0">
                <a:latin typeface="Arial"/>
                <a:cs typeface="Arial"/>
              </a:rPr>
              <a:t> </a:t>
            </a:r>
            <a:r>
              <a:rPr sz="1400" spc="-10" dirty="0">
                <a:latin typeface="Arial"/>
                <a:cs typeface="Arial"/>
              </a:rPr>
              <a:t>system</a:t>
            </a:r>
            <a:endParaRPr lang="en-US" sz="1400" spc="-10" dirty="0">
              <a:latin typeface="Arial"/>
              <a:cs typeface="Arial"/>
            </a:endParaRPr>
          </a:p>
          <a:p>
            <a:pPr marL="755650" lvl="1" indent="-286385">
              <a:lnSpc>
                <a:spcPts val="1650"/>
              </a:lnSpc>
              <a:buClr>
                <a:srgbClr val="131C77"/>
              </a:buClr>
              <a:buSzPct val="78571"/>
              <a:buFont typeface="Wingdings"/>
              <a:buChar char=""/>
              <a:tabLst>
                <a:tab pos="755650" algn="l"/>
              </a:tabLst>
            </a:pPr>
            <a:r>
              <a:rPr lang="en-US" sz="1400" spc="-10" dirty="0">
                <a:latin typeface="Arial"/>
                <a:cs typeface="Arial"/>
              </a:rPr>
              <a:t>Off-Limit Areas:  Temporary Ban for all Service Members on the Gaslight Lounge with a permanent ban being brought forward to the Armed Forces Disciplinary Meeting</a:t>
            </a:r>
          </a:p>
          <a:p>
            <a:pPr marL="457200" marR="45085" lvl="1">
              <a:lnSpc>
                <a:spcPct val="101499"/>
              </a:lnSpc>
              <a:buClr>
                <a:srgbClr val="131C77"/>
              </a:buClr>
              <a:buSzPct val="78571"/>
              <a:tabLst>
                <a:tab pos="612775" algn="l"/>
              </a:tabLst>
            </a:pPr>
            <a:endParaRPr sz="1400" dirty="0">
              <a:latin typeface="Arial"/>
              <a:cs typeface="Arial"/>
            </a:endParaRPr>
          </a:p>
          <a:p>
            <a:pPr marL="298450" indent="-285750">
              <a:lnSpc>
                <a:spcPts val="1880"/>
              </a:lnSpc>
              <a:spcBef>
                <a:spcPts val="470"/>
              </a:spcBef>
              <a:buClr>
                <a:srgbClr val="131C77"/>
              </a:buClr>
              <a:buSzPct val="78125"/>
              <a:buFont typeface="Wingdings"/>
              <a:buChar char=""/>
              <a:tabLst>
                <a:tab pos="298450" algn="l"/>
              </a:tabLst>
            </a:pPr>
            <a:r>
              <a:rPr sz="1600" b="1" dirty="0">
                <a:latin typeface="Arial"/>
                <a:cs typeface="Arial"/>
              </a:rPr>
              <a:t>Cost</a:t>
            </a:r>
            <a:r>
              <a:rPr sz="1600" b="1" spc="-90" dirty="0">
                <a:latin typeface="Arial"/>
                <a:cs typeface="Arial"/>
              </a:rPr>
              <a:t> </a:t>
            </a:r>
            <a:r>
              <a:rPr sz="1600" b="1" dirty="0">
                <a:latin typeface="Arial"/>
                <a:cs typeface="Arial"/>
              </a:rPr>
              <a:t>of</a:t>
            </a:r>
            <a:r>
              <a:rPr sz="1600" b="1" spc="-55" dirty="0">
                <a:latin typeface="Arial"/>
                <a:cs typeface="Arial"/>
              </a:rPr>
              <a:t> </a:t>
            </a:r>
            <a:r>
              <a:rPr sz="1600" b="1" spc="-20" dirty="0">
                <a:latin typeface="Arial"/>
                <a:cs typeface="Arial"/>
              </a:rPr>
              <a:t>Living</a:t>
            </a:r>
            <a:r>
              <a:rPr sz="1600" b="1" spc="-75" dirty="0">
                <a:latin typeface="Arial"/>
                <a:cs typeface="Arial"/>
              </a:rPr>
              <a:t> </a:t>
            </a:r>
            <a:r>
              <a:rPr sz="1600" b="1" spc="-10" dirty="0">
                <a:latin typeface="Arial"/>
                <a:cs typeface="Arial"/>
              </a:rPr>
              <a:t>Allowance</a:t>
            </a:r>
            <a:r>
              <a:rPr sz="1600" b="1" spc="-35" dirty="0">
                <a:latin typeface="Arial"/>
                <a:cs typeface="Arial"/>
              </a:rPr>
              <a:t> </a:t>
            </a:r>
            <a:r>
              <a:rPr sz="1600" b="1" spc="-10" dirty="0">
                <a:latin typeface="Arial"/>
                <a:cs typeface="Arial"/>
              </a:rPr>
              <a:t>(COLA)</a:t>
            </a:r>
            <a:endParaRPr sz="1600" dirty="0">
              <a:latin typeface="Arial"/>
              <a:cs typeface="Arial"/>
            </a:endParaRPr>
          </a:p>
          <a:p>
            <a:pPr marL="611505" lvl="1" indent="-154305">
              <a:lnSpc>
                <a:spcPts val="1639"/>
              </a:lnSpc>
              <a:buClr>
                <a:srgbClr val="131C77"/>
              </a:buClr>
              <a:buSzPct val="78571"/>
              <a:buFont typeface="Wingdings"/>
              <a:buChar char=""/>
              <a:tabLst>
                <a:tab pos="611505" algn="l"/>
              </a:tabLst>
            </a:pPr>
            <a:r>
              <a:rPr sz="1400" dirty="0">
                <a:latin typeface="Arial"/>
                <a:cs typeface="Arial"/>
              </a:rPr>
              <a:t>Don’t</a:t>
            </a:r>
            <a:r>
              <a:rPr sz="1400" spc="-70" dirty="0">
                <a:latin typeface="Arial"/>
                <a:cs typeface="Arial"/>
              </a:rPr>
              <a:t> </a:t>
            </a:r>
            <a:r>
              <a:rPr sz="1400" dirty="0">
                <a:latin typeface="Arial"/>
                <a:cs typeface="Arial"/>
              </a:rPr>
              <a:t>Plan</a:t>
            </a:r>
            <a:r>
              <a:rPr sz="1400" spc="-60" dirty="0">
                <a:latin typeface="Arial"/>
                <a:cs typeface="Arial"/>
              </a:rPr>
              <a:t> </a:t>
            </a:r>
            <a:r>
              <a:rPr sz="1400" dirty="0">
                <a:latin typeface="Arial"/>
                <a:cs typeface="Arial"/>
              </a:rPr>
              <a:t>COLA</a:t>
            </a:r>
            <a:r>
              <a:rPr sz="1400" spc="-70" dirty="0">
                <a:latin typeface="Arial"/>
                <a:cs typeface="Arial"/>
              </a:rPr>
              <a:t> </a:t>
            </a:r>
            <a:r>
              <a:rPr sz="1400" dirty="0">
                <a:latin typeface="Arial"/>
                <a:cs typeface="Arial"/>
              </a:rPr>
              <a:t>or</a:t>
            </a:r>
            <a:r>
              <a:rPr sz="1400" spc="-75" dirty="0">
                <a:latin typeface="Arial"/>
                <a:cs typeface="Arial"/>
              </a:rPr>
              <a:t> </a:t>
            </a:r>
            <a:r>
              <a:rPr sz="1400" dirty="0">
                <a:latin typeface="Arial"/>
                <a:cs typeface="Arial"/>
              </a:rPr>
              <a:t>BAH</a:t>
            </a:r>
            <a:r>
              <a:rPr sz="1400" spc="-55" dirty="0">
                <a:latin typeface="Arial"/>
                <a:cs typeface="Arial"/>
              </a:rPr>
              <a:t> </a:t>
            </a:r>
            <a:r>
              <a:rPr sz="1400" dirty="0">
                <a:latin typeface="Arial"/>
                <a:cs typeface="Arial"/>
              </a:rPr>
              <a:t>into</a:t>
            </a:r>
            <a:r>
              <a:rPr sz="1400" spc="-70" dirty="0">
                <a:latin typeface="Arial"/>
                <a:cs typeface="Arial"/>
              </a:rPr>
              <a:t> </a:t>
            </a:r>
            <a:r>
              <a:rPr sz="1400" dirty="0">
                <a:latin typeface="Arial"/>
                <a:cs typeface="Arial"/>
              </a:rPr>
              <a:t>your</a:t>
            </a:r>
            <a:r>
              <a:rPr sz="1400" spc="-65" dirty="0">
                <a:latin typeface="Arial"/>
                <a:cs typeface="Arial"/>
              </a:rPr>
              <a:t> </a:t>
            </a:r>
            <a:r>
              <a:rPr sz="1400" spc="-20" dirty="0">
                <a:latin typeface="Arial"/>
                <a:cs typeface="Arial"/>
              </a:rPr>
              <a:t>long-</a:t>
            </a:r>
            <a:r>
              <a:rPr sz="1400" dirty="0">
                <a:latin typeface="Arial"/>
                <a:cs typeface="Arial"/>
              </a:rPr>
              <a:t>term</a:t>
            </a:r>
            <a:r>
              <a:rPr sz="1400" spc="-95" dirty="0">
                <a:latin typeface="Arial"/>
                <a:cs typeface="Arial"/>
              </a:rPr>
              <a:t> </a:t>
            </a:r>
            <a:r>
              <a:rPr sz="1400" spc="-10" dirty="0">
                <a:latin typeface="Arial"/>
                <a:cs typeface="Arial"/>
              </a:rPr>
              <a:t>budget</a:t>
            </a:r>
            <a:r>
              <a:rPr sz="1400" spc="-75" dirty="0">
                <a:latin typeface="Arial"/>
                <a:cs typeface="Arial"/>
              </a:rPr>
              <a:t> </a:t>
            </a:r>
            <a:r>
              <a:rPr sz="1400" dirty="0">
                <a:latin typeface="Arial"/>
                <a:cs typeface="Arial"/>
              </a:rPr>
              <a:t>(you</a:t>
            </a:r>
            <a:r>
              <a:rPr sz="1400" spc="-60" dirty="0">
                <a:latin typeface="Arial"/>
                <a:cs typeface="Arial"/>
              </a:rPr>
              <a:t> </a:t>
            </a:r>
            <a:r>
              <a:rPr sz="1400" dirty="0">
                <a:latin typeface="Arial"/>
                <a:cs typeface="Arial"/>
              </a:rPr>
              <a:t>will</a:t>
            </a:r>
            <a:r>
              <a:rPr sz="1400" spc="-40" dirty="0">
                <a:latin typeface="Arial"/>
                <a:cs typeface="Arial"/>
              </a:rPr>
              <a:t> </a:t>
            </a:r>
            <a:r>
              <a:rPr sz="1400" dirty="0">
                <a:latin typeface="Arial"/>
                <a:cs typeface="Arial"/>
              </a:rPr>
              <a:t>move</a:t>
            </a:r>
            <a:r>
              <a:rPr sz="1400" spc="-65" dirty="0">
                <a:latin typeface="Arial"/>
                <a:cs typeface="Arial"/>
              </a:rPr>
              <a:t> </a:t>
            </a:r>
            <a:r>
              <a:rPr sz="1400" spc="-10" dirty="0">
                <a:latin typeface="Arial"/>
                <a:cs typeface="Arial"/>
              </a:rPr>
              <a:t>again)</a:t>
            </a:r>
            <a:endParaRPr lang="en-US" sz="1400" spc="-10" dirty="0">
              <a:latin typeface="Arial"/>
              <a:cs typeface="Arial"/>
            </a:endParaRPr>
          </a:p>
          <a:p>
            <a:pPr marL="611505" lvl="1" indent="-154305">
              <a:lnSpc>
                <a:spcPts val="1639"/>
              </a:lnSpc>
              <a:buClr>
                <a:srgbClr val="131C77"/>
              </a:buClr>
              <a:buSzPct val="78571"/>
              <a:buFont typeface="Wingdings"/>
              <a:buChar char=""/>
              <a:tabLst>
                <a:tab pos="611505" algn="l"/>
              </a:tabLst>
            </a:pPr>
            <a:endParaRPr sz="1400" dirty="0">
              <a:latin typeface="Arial"/>
              <a:cs typeface="Arial"/>
            </a:endParaRPr>
          </a:p>
          <a:p>
            <a:pPr marL="298450" indent="-285750">
              <a:lnSpc>
                <a:spcPct val="100000"/>
              </a:lnSpc>
              <a:spcBef>
                <a:spcPts val="390"/>
              </a:spcBef>
              <a:buClr>
                <a:srgbClr val="131C77"/>
              </a:buClr>
              <a:buSzPct val="78125"/>
              <a:buFont typeface="Wingdings"/>
              <a:buChar char=""/>
              <a:tabLst>
                <a:tab pos="298450" algn="l"/>
              </a:tabLst>
            </a:pPr>
            <a:r>
              <a:rPr sz="1600" b="1" spc="-20" dirty="0">
                <a:latin typeface="Arial"/>
                <a:cs typeface="Arial"/>
              </a:rPr>
              <a:t>Enjoy</a:t>
            </a:r>
            <a:r>
              <a:rPr sz="1600" b="1" spc="-110" dirty="0">
                <a:latin typeface="Arial"/>
                <a:cs typeface="Arial"/>
              </a:rPr>
              <a:t> </a:t>
            </a:r>
            <a:r>
              <a:rPr sz="1600" b="1" dirty="0">
                <a:latin typeface="Arial"/>
                <a:cs typeface="Arial"/>
              </a:rPr>
              <a:t>Alaska!</a:t>
            </a:r>
            <a:r>
              <a:rPr sz="1600" b="1" spc="-55" dirty="0">
                <a:latin typeface="Arial"/>
                <a:cs typeface="Arial"/>
              </a:rPr>
              <a:t> </a:t>
            </a:r>
            <a:r>
              <a:rPr sz="1600" b="1" spc="-10" dirty="0">
                <a:latin typeface="Arial"/>
                <a:cs typeface="Arial"/>
              </a:rPr>
              <a:t>…know</a:t>
            </a:r>
            <a:r>
              <a:rPr sz="1600" b="1" spc="-70" dirty="0">
                <a:latin typeface="Arial"/>
                <a:cs typeface="Arial"/>
              </a:rPr>
              <a:t> </a:t>
            </a:r>
            <a:r>
              <a:rPr sz="1600" b="1" dirty="0">
                <a:latin typeface="Arial"/>
                <a:cs typeface="Arial"/>
              </a:rPr>
              <a:t>your</a:t>
            </a:r>
            <a:r>
              <a:rPr sz="1600" b="1" spc="-15" dirty="0">
                <a:latin typeface="Arial"/>
                <a:cs typeface="Arial"/>
              </a:rPr>
              <a:t> </a:t>
            </a:r>
            <a:r>
              <a:rPr sz="1600" b="1" spc="-10" dirty="0">
                <a:latin typeface="Arial"/>
                <a:cs typeface="Arial"/>
              </a:rPr>
              <a:t>experience</a:t>
            </a:r>
            <a:r>
              <a:rPr sz="1600" b="1" spc="-85" dirty="0">
                <a:latin typeface="Arial"/>
                <a:cs typeface="Arial"/>
              </a:rPr>
              <a:t> </a:t>
            </a:r>
            <a:r>
              <a:rPr sz="1600" b="1" spc="-10" dirty="0">
                <a:latin typeface="Arial"/>
                <a:cs typeface="Arial"/>
              </a:rPr>
              <a:t>level</a:t>
            </a:r>
            <a:endParaRPr sz="1600" dirty="0">
              <a:latin typeface="Arial"/>
              <a:cs typeface="Arial"/>
            </a:endParaRPr>
          </a:p>
          <a:p>
            <a:pPr marL="755650" marR="460375" lvl="1" indent="-287020">
              <a:lnSpc>
                <a:spcPct val="100000"/>
              </a:lnSpc>
              <a:spcBef>
                <a:spcPts val="409"/>
              </a:spcBef>
              <a:buClr>
                <a:srgbClr val="131C77"/>
              </a:buClr>
              <a:buSzPct val="79166"/>
              <a:buFont typeface="Wingdings"/>
              <a:buChar char=""/>
              <a:tabLst>
                <a:tab pos="755650" algn="l"/>
              </a:tabLst>
            </a:pPr>
            <a:r>
              <a:rPr lang="en-US" sz="1200" spc="-10" dirty="0">
                <a:latin typeface="Arial"/>
                <a:cs typeface="Arial"/>
              </a:rPr>
              <a:t>Be prepared for all weather and all conditions</a:t>
            </a:r>
          </a:p>
          <a:p>
            <a:pPr marL="755650" marR="460375" lvl="1" indent="-287020">
              <a:lnSpc>
                <a:spcPct val="100000"/>
              </a:lnSpc>
              <a:spcBef>
                <a:spcPts val="409"/>
              </a:spcBef>
              <a:buClr>
                <a:srgbClr val="131C77"/>
              </a:buClr>
              <a:buSzPct val="79166"/>
              <a:buFont typeface="Wingdings"/>
              <a:buChar char=""/>
              <a:tabLst>
                <a:tab pos="755650" algn="l"/>
              </a:tabLst>
            </a:pPr>
            <a:r>
              <a:rPr lang="en-US" sz="1200" b="1" spc="-10" dirty="0">
                <a:latin typeface="Arial"/>
                <a:cs typeface="Arial"/>
              </a:rPr>
              <a:t>Road Conditions:</a:t>
            </a:r>
          </a:p>
          <a:p>
            <a:pPr marL="0" marR="0">
              <a:spcAft>
                <a:spcPts val="1200"/>
              </a:spcAft>
              <a:buNone/>
            </a:pPr>
            <a:r>
              <a:rPr lang="en-US" sz="1200" b="1" dirty="0">
                <a:solidFill>
                  <a:srgbClr val="00A000"/>
                </a:solidFill>
                <a:effectLst/>
                <a:latin typeface="Arial" panose="020B0604020202020204" pitchFamily="34" charset="0"/>
                <a:ea typeface="Times New Roman" panose="02020603050405020304" pitchFamily="18" charset="0"/>
                <a:cs typeface="Aptos" panose="020B0004020202020204" pitchFamily="34" charset="0"/>
              </a:rPr>
              <a:t>Green:</a:t>
            </a:r>
            <a:r>
              <a:rPr lang="en-US" sz="1200" b="1" dirty="0">
                <a:solidFill>
                  <a:srgbClr val="FFFFFF"/>
                </a:solidFill>
                <a:effectLst/>
                <a:latin typeface="Arial" panose="020B0604020202020204" pitchFamily="34" charset="0"/>
                <a:ea typeface="Times New Roman" panose="02020603050405020304" pitchFamily="18" charset="0"/>
                <a:cs typeface="Aptos" panose="020B0004020202020204" pitchFamily="34" charset="0"/>
              </a:rPr>
              <a:t> </a:t>
            </a:r>
            <a:r>
              <a:rPr lang="en-US" sz="1100" dirty="0">
                <a:solidFill>
                  <a:schemeClr val="tx1"/>
                </a:solidFill>
                <a:effectLst/>
                <a:latin typeface="Arial" panose="020B0604020202020204" pitchFamily="34" charset="0"/>
                <a:ea typeface="Times New Roman" panose="02020603050405020304" pitchFamily="18" charset="0"/>
                <a:cs typeface="Aptos" panose="020B0004020202020204" pitchFamily="34" charset="0"/>
              </a:rPr>
              <a:t>Roads are clear and dry. Drivers will comply with normal vehicle operating procedures </a:t>
            </a:r>
            <a:r>
              <a:rPr lang="en-US" sz="1100" dirty="0" err="1">
                <a:solidFill>
                  <a:schemeClr val="tx1"/>
                </a:solidFill>
                <a:effectLst/>
                <a:latin typeface="Arial" panose="020B0604020202020204" pitchFamily="34" charset="0"/>
                <a:ea typeface="Times New Roman" panose="02020603050405020304" pitchFamily="18" charset="0"/>
                <a:cs typeface="Aptos" panose="020B0004020202020204" pitchFamily="34" charset="0"/>
              </a:rPr>
              <a:t>andposted</a:t>
            </a:r>
            <a:r>
              <a:rPr lang="en-US" sz="1100" dirty="0">
                <a:solidFill>
                  <a:schemeClr val="tx1"/>
                </a:solidFill>
                <a:effectLst/>
                <a:latin typeface="Arial" panose="020B0604020202020204" pitchFamily="34" charset="0"/>
                <a:ea typeface="Times New Roman" panose="02020603050405020304" pitchFamily="18" charset="0"/>
                <a:cs typeface="Aptos" panose="020B0004020202020204" pitchFamily="34" charset="0"/>
              </a:rPr>
              <a:t> speed limits. Motorcycles may operate on JBER.</a:t>
            </a:r>
            <a:br>
              <a:rPr lang="en-US" sz="1200" dirty="0">
                <a:solidFill>
                  <a:schemeClr val="tx1"/>
                </a:solidFill>
                <a:effectLst/>
                <a:latin typeface="Arial" panose="020B0604020202020204" pitchFamily="34" charset="0"/>
                <a:ea typeface="Times New Roman" panose="02020603050405020304" pitchFamily="18" charset="0"/>
                <a:cs typeface="Aptos" panose="020B0004020202020204" pitchFamily="34" charset="0"/>
              </a:rPr>
            </a:br>
            <a:br>
              <a:rPr lang="en-US" sz="1200" dirty="0">
                <a:solidFill>
                  <a:srgbClr val="FFFFFF"/>
                </a:solidFill>
                <a:effectLst/>
                <a:latin typeface="Arial" panose="020B0604020202020204" pitchFamily="34" charset="0"/>
                <a:ea typeface="Times New Roman" panose="02020603050405020304" pitchFamily="18" charset="0"/>
                <a:cs typeface="Aptos" panose="020B0004020202020204" pitchFamily="34" charset="0"/>
              </a:rPr>
            </a:br>
            <a:r>
              <a:rPr lang="en-US" sz="1200" b="1" dirty="0">
                <a:solidFill>
                  <a:srgbClr val="E3AB00"/>
                </a:solidFill>
                <a:effectLst/>
                <a:latin typeface="Arial" panose="020B0604020202020204" pitchFamily="34" charset="0"/>
                <a:ea typeface="Times New Roman" panose="02020603050405020304" pitchFamily="18" charset="0"/>
                <a:cs typeface="Aptos" panose="020B0004020202020204" pitchFamily="34" charset="0"/>
              </a:rPr>
              <a:t>Amber:</a:t>
            </a:r>
            <a:r>
              <a:rPr lang="en-US" sz="1200" dirty="0">
                <a:solidFill>
                  <a:srgbClr val="FFFFFF"/>
                </a:solidFill>
                <a:effectLst/>
                <a:latin typeface="Arial" panose="020B0604020202020204" pitchFamily="34" charset="0"/>
                <a:ea typeface="Times New Roman" panose="02020603050405020304" pitchFamily="18" charset="0"/>
                <a:cs typeface="Aptos" panose="020B0004020202020204" pitchFamily="34" charset="0"/>
              </a:rPr>
              <a:t> </a:t>
            </a:r>
            <a:r>
              <a:rPr lang="en-US" sz="1100" dirty="0">
                <a:solidFill>
                  <a:schemeClr val="tx1"/>
                </a:solidFill>
                <a:effectLst/>
                <a:latin typeface="Arial" panose="020B0604020202020204" pitchFamily="34" charset="0"/>
                <a:ea typeface="Times New Roman" panose="02020603050405020304" pitchFamily="18" charset="0"/>
                <a:cs typeface="Aptos" panose="020B0004020202020204" pitchFamily="34" charset="0"/>
              </a:rPr>
              <a:t>It has been determined that roads may be slippery due to snow, ice, or reduced visibility. Drivers will exercise caution. Motorcycles may NOT operate on JBER.</a:t>
            </a:r>
            <a:br>
              <a:rPr lang="en-US" sz="1200" dirty="0">
                <a:solidFill>
                  <a:schemeClr val="tx1"/>
                </a:solidFill>
                <a:effectLst/>
                <a:latin typeface="Arial" panose="020B0604020202020204" pitchFamily="34" charset="0"/>
                <a:ea typeface="Times New Roman" panose="02020603050405020304" pitchFamily="18" charset="0"/>
                <a:cs typeface="Aptos" panose="020B0004020202020204" pitchFamily="34" charset="0"/>
              </a:rPr>
            </a:br>
            <a:br>
              <a:rPr lang="en-US" sz="1200" dirty="0">
                <a:solidFill>
                  <a:srgbClr val="FFFFFF"/>
                </a:solidFill>
                <a:effectLst/>
                <a:latin typeface="Arial" panose="020B0604020202020204" pitchFamily="34" charset="0"/>
                <a:ea typeface="Times New Roman" panose="02020603050405020304" pitchFamily="18" charset="0"/>
                <a:cs typeface="Aptos" panose="020B0004020202020204" pitchFamily="34" charset="0"/>
              </a:rPr>
            </a:br>
            <a:r>
              <a:rPr lang="en-US" sz="1200" b="1" dirty="0">
                <a:solidFill>
                  <a:srgbClr val="EF001B"/>
                </a:solidFill>
                <a:effectLst/>
                <a:latin typeface="Arial" panose="020B0604020202020204" pitchFamily="34" charset="0"/>
                <a:ea typeface="Times New Roman" panose="02020603050405020304" pitchFamily="18" charset="0"/>
                <a:cs typeface="Aptos" panose="020B0004020202020204" pitchFamily="34" charset="0"/>
              </a:rPr>
              <a:t>Red:</a:t>
            </a:r>
            <a:r>
              <a:rPr lang="en-US" sz="1200" dirty="0">
                <a:solidFill>
                  <a:schemeClr val="tx1"/>
                </a:solidFill>
                <a:effectLst/>
                <a:latin typeface="Arial" panose="020B0604020202020204" pitchFamily="34" charset="0"/>
                <a:ea typeface="Times New Roman" panose="02020603050405020304" pitchFamily="18" charset="0"/>
                <a:cs typeface="Aptos" panose="020B0004020202020204" pitchFamily="34" charset="0"/>
              </a:rPr>
              <a:t> </a:t>
            </a:r>
            <a:r>
              <a:rPr lang="en-US" sz="1100" dirty="0">
                <a:solidFill>
                  <a:schemeClr val="tx1"/>
                </a:solidFill>
                <a:effectLst/>
                <a:latin typeface="Arial" panose="020B0604020202020204" pitchFamily="34" charset="0"/>
                <a:ea typeface="Times New Roman" panose="02020603050405020304" pitchFamily="18" charset="0"/>
                <a:cs typeface="Aptos" panose="020B0004020202020204" pitchFamily="34" charset="0"/>
              </a:rPr>
              <a:t>It has been determined that roads may be hazardous due to snow, ice, or reduced visibility. Drivers will exercise caution and reduce speeds by 10 miles per hour below the posted speed limit.</a:t>
            </a:r>
            <a:endParaRPr lang="en-US" sz="11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200" b="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Black:</a:t>
            </a:r>
            <a:r>
              <a:rPr lang="en-US" sz="1200" dirty="0">
                <a:solidFill>
                  <a:srgbClr val="FFFFFF"/>
                </a:solidFill>
                <a:effectLst/>
                <a:latin typeface="Arial" panose="020B0604020202020204" pitchFamily="34" charset="0"/>
                <a:ea typeface="Times New Roman" panose="02020603050405020304" pitchFamily="18" charset="0"/>
                <a:cs typeface="Aptos" panose="020B0004020202020204" pitchFamily="34" charset="0"/>
              </a:rPr>
              <a:t> </a:t>
            </a:r>
            <a:r>
              <a:rPr lang="en-US" sz="1100" dirty="0">
                <a:solidFill>
                  <a:schemeClr val="tx1"/>
                </a:solidFill>
                <a:effectLst/>
                <a:latin typeface="Arial" panose="020B0604020202020204" pitchFamily="34" charset="0"/>
                <a:ea typeface="Times New Roman" panose="02020603050405020304" pitchFamily="18" charset="0"/>
                <a:cs typeface="Aptos" panose="020B0004020202020204" pitchFamily="34" charset="0"/>
              </a:rPr>
              <a:t>It has been determined that road conditions are extremely hazardous due to ice, snow, or reduced visibility. Vehicle dispatching is prohibited unless directed by command authority. Only operate mission-essential and emergency response vehicles. Drivers will exercise extreme caution and reduce speeds by 10 miles per hour below the posted speed limit. </a:t>
            </a:r>
            <a:endParaRPr lang="en-US" sz="1100" b="1" spc="-10" dirty="0">
              <a:latin typeface="Arial"/>
              <a:cs typeface="Arial"/>
            </a:endParaRPr>
          </a:p>
          <a:p>
            <a:pPr marL="0" marR="0">
              <a:buNone/>
            </a:pPr>
            <a:r>
              <a:rPr lang="en-US" sz="1200" dirty="0">
                <a:effectLst/>
                <a:latin typeface="Aptos" panose="020B0004020202020204" pitchFamily="34" charset="0"/>
                <a:ea typeface="Times New Roman" panose="02020603050405020304" pitchFamily="18" charset="0"/>
                <a:cs typeface="Aptos" panose="020B0004020202020204" pitchFamily="34" charset="0"/>
              </a:rPr>
              <a:t> </a:t>
            </a:r>
            <a:endParaRPr lang="en-US" sz="1200" dirty="0">
              <a:latin typeface="Arial"/>
              <a:cs typeface="Arial"/>
            </a:endParaRPr>
          </a:p>
        </p:txBody>
      </p:sp>
      <p:grpSp>
        <p:nvGrpSpPr>
          <p:cNvPr id="3" name="object 3"/>
          <p:cNvGrpSpPr/>
          <p:nvPr/>
        </p:nvGrpSpPr>
        <p:grpSpPr>
          <a:xfrm>
            <a:off x="7441960" y="1295400"/>
            <a:ext cx="960755" cy="492759"/>
            <a:chOff x="7441960" y="1295400"/>
            <a:chExt cx="960755" cy="492759"/>
          </a:xfrm>
        </p:grpSpPr>
        <p:pic>
          <p:nvPicPr>
            <p:cNvPr id="4" name="object 4"/>
            <p:cNvPicPr/>
            <p:nvPr/>
          </p:nvPicPr>
          <p:blipFill>
            <a:blip r:embed="rId2" cstate="print"/>
            <a:stretch>
              <a:fillRect/>
            </a:stretch>
          </p:blipFill>
          <p:spPr>
            <a:xfrm>
              <a:off x="7944998" y="1310964"/>
              <a:ext cx="457194" cy="477004"/>
            </a:xfrm>
            <a:prstGeom prst="rect">
              <a:avLst/>
            </a:prstGeom>
          </p:spPr>
        </p:pic>
        <p:pic>
          <p:nvPicPr>
            <p:cNvPr id="5" name="object 5"/>
            <p:cNvPicPr/>
            <p:nvPr/>
          </p:nvPicPr>
          <p:blipFill>
            <a:blip r:embed="rId3" cstate="print"/>
            <a:stretch>
              <a:fillRect/>
            </a:stretch>
          </p:blipFill>
          <p:spPr>
            <a:xfrm>
              <a:off x="7441960" y="1295400"/>
              <a:ext cx="472552" cy="465467"/>
            </a:xfrm>
            <a:prstGeom prst="rect">
              <a:avLst/>
            </a:prstGeom>
          </p:spPr>
        </p:pic>
      </p:grpSp>
      <p:pic>
        <p:nvPicPr>
          <p:cNvPr id="6" name="object 6"/>
          <p:cNvPicPr/>
          <p:nvPr/>
        </p:nvPicPr>
        <p:blipFill>
          <a:blip r:embed="rId4" cstate="print"/>
          <a:stretch>
            <a:fillRect/>
          </a:stretch>
        </p:blipFill>
        <p:spPr>
          <a:xfrm>
            <a:off x="8459343" y="1310970"/>
            <a:ext cx="495297" cy="457193"/>
          </a:xfrm>
          <a:prstGeom prst="rect">
            <a:avLst/>
          </a:prstGeom>
        </p:spPr>
      </p:pic>
      <p:pic>
        <p:nvPicPr>
          <p:cNvPr id="7" name="object 7"/>
          <p:cNvPicPr/>
          <p:nvPr/>
        </p:nvPicPr>
        <p:blipFill>
          <a:blip r:embed="rId5" cstate="print"/>
          <a:stretch>
            <a:fillRect/>
          </a:stretch>
        </p:blipFill>
        <p:spPr>
          <a:xfrm>
            <a:off x="121920" y="100584"/>
            <a:ext cx="1194814" cy="914397"/>
          </a:xfrm>
          <a:prstGeom prst="rect">
            <a:avLst/>
          </a:prstGeom>
        </p:spPr>
      </p:pic>
      <p:sp>
        <p:nvSpPr>
          <p:cNvPr id="8" name="object 8"/>
          <p:cNvSpPr txBox="1">
            <a:spLocks noGrp="1"/>
          </p:cNvSpPr>
          <p:nvPr>
            <p:ph type="title"/>
          </p:nvPr>
        </p:nvSpPr>
        <p:spPr>
          <a:prstGeom prst="rect">
            <a:avLst/>
          </a:prstGeom>
        </p:spPr>
        <p:txBody>
          <a:bodyPr vert="horz" wrap="square" lIns="0" tIns="525816" rIns="0" bIns="0" rtlCol="0">
            <a:spAutoFit/>
          </a:bodyPr>
          <a:lstStyle/>
          <a:p>
            <a:pPr marL="2846070">
              <a:lnSpc>
                <a:spcPct val="100000"/>
              </a:lnSpc>
              <a:spcBef>
                <a:spcPts val="100"/>
              </a:spcBef>
            </a:pPr>
            <a:r>
              <a:rPr b="0" dirty="0">
                <a:latin typeface="Arial"/>
                <a:cs typeface="Arial"/>
              </a:rPr>
              <a:t>Emphasis</a:t>
            </a:r>
            <a:r>
              <a:rPr b="0" spc="-185" dirty="0">
                <a:latin typeface="Arial"/>
                <a:cs typeface="Arial"/>
              </a:rPr>
              <a:t> </a:t>
            </a:r>
            <a:r>
              <a:rPr b="0" spc="-10" dirty="0">
                <a:latin typeface="Arial"/>
                <a:cs typeface="Arial"/>
              </a:rPr>
              <a:t>Items</a:t>
            </a:r>
          </a:p>
        </p:txBody>
      </p:sp>
      <p:sp>
        <p:nvSpPr>
          <p:cNvPr id="10" name="object 10"/>
          <p:cNvSpPr txBox="1"/>
          <p:nvPr/>
        </p:nvSpPr>
        <p:spPr>
          <a:xfrm>
            <a:off x="3767509" y="6534484"/>
            <a:ext cx="2087880" cy="196215"/>
          </a:xfrm>
          <a:prstGeom prst="rect">
            <a:avLst/>
          </a:prstGeom>
        </p:spPr>
        <p:txBody>
          <a:bodyPr vert="horz" wrap="square" lIns="0" tIns="0" rIns="0" bIns="0" rtlCol="0">
            <a:spAutoFit/>
          </a:bodyPr>
          <a:lstStyle/>
          <a:p>
            <a:pPr marL="12700">
              <a:lnSpc>
                <a:spcPts val="1425"/>
              </a:lnSpc>
            </a:pPr>
            <a:r>
              <a:rPr sz="1200" b="1" i="1" spc="-10" dirty="0">
                <a:latin typeface="Arial"/>
                <a:cs typeface="Arial"/>
              </a:rPr>
              <a:t>Agile</a:t>
            </a:r>
            <a:r>
              <a:rPr sz="1200" b="1" i="1" spc="-65" dirty="0">
                <a:latin typeface="Arial"/>
                <a:cs typeface="Arial"/>
              </a:rPr>
              <a:t> </a:t>
            </a:r>
            <a:r>
              <a:rPr sz="1200" b="1" i="1" dirty="0">
                <a:latin typeface="Arial"/>
                <a:cs typeface="Arial"/>
              </a:rPr>
              <a:t>Arctic</a:t>
            </a:r>
            <a:r>
              <a:rPr sz="1200" b="1" i="1" spc="-35" dirty="0">
                <a:latin typeface="Arial"/>
                <a:cs typeface="Arial"/>
              </a:rPr>
              <a:t> </a:t>
            </a:r>
            <a:r>
              <a:rPr sz="1200" b="1" i="1" dirty="0">
                <a:latin typeface="Arial"/>
                <a:cs typeface="Arial"/>
              </a:rPr>
              <a:t>Combat</a:t>
            </a:r>
            <a:r>
              <a:rPr sz="1200" b="1" i="1" spc="-20" dirty="0">
                <a:latin typeface="Arial"/>
                <a:cs typeface="Arial"/>
              </a:rPr>
              <a:t> </a:t>
            </a:r>
            <a:r>
              <a:rPr sz="1200" b="1" i="1" spc="-10" dirty="0">
                <a:latin typeface="Arial"/>
                <a:cs typeface="Arial"/>
              </a:rPr>
              <a:t>Support</a:t>
            </a:r>
            <a:endParaRPr sz="120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60798" rIns="0" bIns="0" rtlCol="0">
            <a:spAutoFit/>
          </a:bodyPr>
          <a:lstStyle/>
          <a:p>
            <a:pPr marL="2735580">
              <a:lnSpc>
                <a:spcPct val="100000"/>
              </a:lnSpc>
              <a:spcBef>
                <a:spcPts val="100"/>
              </a:spcBef>
            </a:pPr>
            <a:r>
              <a:rPr dirty="0"/>
              <a:t>Base</a:t>
            </a:r>
            <a:r>
              <a:rPr spc="-15" dirty="0"/>
              <a:t> </a:t>
            </a:r>
            <a:r>
              <a:rPr spc="-10" dirty="0"/>
              <a:t>Security</a:t>
            </a:r>
          </a:p>
        </p:txBody>
      </p:sp>
      <p:pic>
        <p:nvPicPr>
          <p:cNvPr id="3" name="object 3"/>
          <p:cNvPicPr/>
          <p:nvPr/>
        </p:nvPicPr>
        <p:blipFill>
          <a:blip r:embed="rId2" cstate="print"/>
          <a:stretch>
            <a:fillRect/>
          </a:stretch>
        </p:blipFill>
        <p:spPr>
          <a:xfrm>
            <a:off x="4556861" y="1371600"/>
            <a:ext cx="4282338" cy="2209799"/>
          </a:xfrm>
          <a:prstGeom prst="rect">
            <a:avLst/>
          </a:prstGeom>
        </p:spPr>
      </p:pic>
      <p:pic>
        <p:nvPicPr>
          <p:cNvPr id="4" name="object 4"/>
          <p:cNvPicPr/>
          <p:nvPr/>
        </p:nvPicPr>
        <p:blipFill>
          <a:blip r:embed="rId3" cstate="print"/>
          <a:stretch>
            <a:fillRect/>
          </a:stretch>
        </p:blipFill>
        <p:spPr>
          <a:xfrm>
            <a:off x="121920" y="100584"/>
            <a:ext cx="1194814" cy="914397"/>
          </a:xfrm>
          <a:prstGeom prst="rect">
            <a:avLst/>
          </a:prstGeom>
        </p:spPr>
      </p:pic>
      <p:pic>
        <p:nvPicPr>
          <p:cNvPr id="5" name="object 5"/>
          <p:cNvPicPr/>
          <p:nvPr/>
        </p:nvPicPr>
        <p:blipFill>
          <a:blip r:embed="rId4" cstate="print"/>
          <a:stretch>
            <a:fillRect/>
          </a:stretch>
        </p:blipFill>
        <p:spPr>
          <a:xfrm>
            <a:off x="4709261" y="3657600"/>
            <a:ext cx="3977537" cy="2646870"/>
          </a:xfrm>
          <a:prstGeom prst="rect">
            <a:avLst/>
          </a:prstGeom>
        </p:spPr>
      </p:pic>
      <p:sp>
        <p:nvSpPr>
          <p:cNvPr id="6" name="object 6"/>
          <p:cNvSpPr txBox="1"/>
          <p:nvPr/>
        </p:nvSpPr>
        <p:spPr>
          <a:xfrm>
            <a:off x="228185" y="1322323"/>
            <a:ext cx="4366260" cy="5037276"/>
          </a:xfrm>
          <a:prstGeom prst="rect">
            <a:avLst/>
          </a:prstGeom>
        </p:spPr>
        <p:txBody>
          <a:bodyPr vert="horz" wrap="square" lIns="0" tIns="12700" rIns="0" bIns="0" rtlCol="0">
            <a:spAutoFit/>
          </a:bodyPr>
          <a:lstStyle/>
          <a:p>
            <a:pPr marL="299085" indent="-286385">
              <a:lnSpc>
                <a:spcPct val="100000"/>
              </a:lnSpc>
              <a:spcBef>
                <a:spcPts val="100"/>
              </a:spcBef>
              <a:buClr>
                <a:srgbClr val="131C77"/>
              </a:buClr>
              <a:buSzPct val="77777"/>
              <a:buFont typeface="Wingdings"/>
              <a:buChar char=""/>
              <a:tabLst>
                <a:tab pos="299085" algn="l"/>
              </a:tabLst>
            </a:pPr>
            <a:r>
              <a:rPr sz="1800" b="1" u="sng" dirty="0">
                <a:uFill>
                  <a:solidFill>
                    <a:srgbClr val="000000"/>
                  </a:solidFill>
                </a:uFill>
                <a:latin typeface="Arial"/>
                <a:cs typeface="Arial"/>
              </a:rPr>
              <a:t>JBER</a:t>
            </a:r>
            <a:r>
              <a:rPr sz="1800" b="1" u="sng" spc="-114" dirty="0">
                <a:uFill>
                  <a:solidFill>
                    <a:srgbClr val="000000"/>
                  </a:solidFill>
                </a:uFill>
                <a:latin typeface="Arial"/>
                <a:cs typeface="Arial"/>
              </a:rPr>
              <a:t> </a:t>
            </a:r>
            <a:r>
              <a:rPr sz="1800" b="1" u="sng" dirty="0">
                <a:uFill>
                  <a:solidFill>
                    <a:srgbClr val="000000"/>
                  </a:solidFill>
                </a:uFill>
                <a:latin typeface="Arial"/>
                <a:cs typeface="Arial"/>
              </a:rPr>
              <a:t>Security</a:t>
            </a:r>
            <a:r>
              <a:rPr sz="1800" b="1" u="sng" spc="-95" dirty="0">
                <a:uFill>
                  <a:solidFill>
                    <a:srgbClr val="000000"/>
                  </a:solidFill>
                </a:uFill>
                <a:latin typeface="Arial"/>
                <a:cs typeface="Arial"/>
              </a:rPr>
              <a:t> </a:t>
            </a:r>
            <a:r>
              <a:rPr sz="1800" b="1" u="sng" spc="-10" dirty="0">
                <a:uFill>
                  <a:solidFill>
                    <a:srgbClr val="000000"/>
                  </a:solidFill>
                </a:uFill>
                <a:latin typeface="Arial"/>
                <a:cs typeface="Arial"/>
              </a:rPr>
              <a:t>Priorities</a:t>
            </a:r>
            <a:endParaRPr sz="1800" dirty="0">
              <a:latin typeface="Arial"/>
              <a:cs typeface="Arial"/>
            </a:endParaRPr>
          </a:p>
          <a:p>
            <a:pPr marL="756285" lvl="1" indent="-286385">
              <a:lnSpc>
                <a:spcPct val="100000"/>
              </a:lnSpc>
              <a:spcBef>
                <a:spcPts val="10"/>
              </a:spcBef>
              <a:buClr>
                <a:srgbClr val="131C77"/>
              </a:buClr>
              <a:buSzPct val="79166"/>
              <a:buFont typeface="Wingdings"/>
              <a:buChar char=""/>
              <a:tabLst>
                <a:tab pos="756285" algn="l"/>
              </a:tabLst>
            </a:pPr>
            <a:r>
              <a:rPr sz="1200" b="1" spc="-10" dirty="0">
                <a:latin typeface="Arial"/>
                <a:cs typeface="Arial"/>
              </a:rPr>
              <a:t>Airfield</a:t>
            </a:r>
            <a:endParaRPr sz="1200" dirty="0">
              <a:latin typeface="Arial"/>
              <a:cs typeface="Arial"/>
            </a:endParaRPr>
          </a:p>
          <a:p>
            <a:pPr marL="756285" lvl="1" indent="-286385">
              <a:lnSpc>
                <a:spcPct val="100000"/>
              </a:lnSpc>
              <a:buClr>
                <a:srgbClr val="131C77"/>
              </a:buClr>
              <a:buSzPct val="79166"/>
              <a:buFont typeface="Wingdings"/>
              <a:buChar char=""/>
              <a:tabLst>
                <a:tab pos="756285" algn="l"/>
              </a:tabLst>
            </a:pPr>
            <a:r>
              <a:rPr sz="1200" b="1" spc="-35" dirty="0">
                <a:latin typeface="Arial"/>
                <a:cs typeface="Arial"/>
              </a:rPr>
              <a:t>F22</a:t>
            </a:r>
            <a:r>
              <a:rPr sz="1200" b="1" spc="-70" dirty="0">
                <a:latin typeface="Arial"/>
                <a:cs typeface="Arial"/>
              </a:rPr>
              <a:t> </a:t>
            </a:r>
            <a:r>
              <a:rPr sz="1200" b="1" spc="-10" dirty="0">
                <a:latin typeface="Arial"/>
                <a:cs typeface="Arial"/>
              </a:rPr>
              <a:t>Hangars</a:t>
            </a:r>
            <a:endParaRPr sz="1200" dirty="0">
              <a:latin typeface="Arial"/>
              <a:cs typeface="Arial"/>
            </a:endParaRPr>
          </a:p>
          <a:p>
            <a:pPr marL="756285" lvl="1" indent="-286385">
              <a:lnSpc>
                <a:spcPct val="100000"/>
              </a:lnSpc>
              <a:buClr>
                <a:srgbClr val="131C77"/>
              </a:buClr>
              <a:buSzPct val="79166"/>
              <a:buFont typeface="Wingdings"/>
              <a:buChar char=""/>
              <a:tabLst>
                <a:tab pos="756285" algn="l"/>
              </a:tabLst>
            </a:pPr>
            <a:r>
              <a:rPr sz="1200" b="1" spc="-35" dirty="0">
                <a:latin typeface="Arial"/>
                <a:cs typeface="Arial"/>
              </a:rPr>
              <a:t>Early</a:t>
            </a:r>
            <a:r>
              <a:rPr sz="1200" b="1" spc="-70" dirty="0">
                <a:latin typeface="Arial"/>
                <a:cs typeface="Arial"/>
              </a:rPr>
              <a:t> </a:t>
            </a:r>
            <a:r>
              <a:rPr sz="1200" b="1" spc="-45" dirty="0">
                <a:latin typeface="Arial"/>
                <a:cs typeface="Arial"/>
              </a:rPr>
              <a:t>Warning</a:t>
            </a:r>
            <a:r>
              <a:rPr sz="1200" b="1" spc="-60" dirty="0">
                <a:latin typeface="Arial"/>
                <a:cs typeface="Arial"/>
              </a:rPr>
              <a:t> </a:t>
            </a:r>
            <a:r>
              <a:rPr sz="1200" b="1" spc="-10" dirty="0">
                <a:latin typeface="Arial"/>
                <a:cs typeface="Arial"/>
              </a:rPr>
              <a:t>Systems</a:t>
            </a:r>
            <a:endParaRPr sz="1200" dirty="0">
              <a:latin typeface="Arial"/>
              <a:cs typeface="Arial"/>
            </a:endParaRPr>
          </a:p>
          <a:p>
            <a:pPr marL="756285" lvl="1" indent="-286385">
              <a:lnSpc>
                <a:spcPct val="100000"/>
              </a:lnSpc>
              <a:buClr>
                <a:srgbClr val="131C77"/>
              </a:buClr>
              <a:buSzPct val="79166"/>
              <a:buFont typeface="Wingdings"/>
              <a:buChar char=""/>
              <a:tabLst>
                <a:tab pos="756285" algn="l"/>
              </a:tabLst>
            </a:pPr>
            <a:r>
              <a:rPr sz="1200" b="1" spc="-40" dirty="0">
                <a:latin typeface="Arial"/>
                <a:cs typeface="Arial"/>
              </a:rPr>
              <a:t>Arms </a:t>
            </a:r>
            <a:r>
              <a:rPr sz="1200" b="1" spc="-45" dirty="0">
                <a:latin typeface="Arial"/>
                <a:cs typeface="Arial"/>
              </a:rPr>
              <a:t>Rooms</a:t>
            </a:r>
            <a:r>
              <a:rPr sz="1200" b="1" spc="-85" dirty="0">
                <a:latin typeface="Arial"/>
                <a:cs typeface="Arial"/>
              </a:rPr>
              <a:t> </a:t>
            </a:r>
            <a:r>
              <a:rPr sz="1200" b="1" spc="-35" dirty="0">
                <a:latin typeface="Arial"/>
                <a:cs typeface="Arial"/>
              </a:rPr>
              <a:t>and</a:t>
            </a:r>
            <a:r>
              <a:rPr sz="1200" b="1" spc="-60" dirty="0">
                <a:latin typeface="Arial"/>
                <a:cs typeface="Arial"/>
              </a:rPr>
              <a:t> </a:t>
            </a:r>
            <a:r>
              <a:rPr sz="1200" b="1" spc="-20" dirty="0">
                <a:latin typeface="Arial"/>
                <a:cs typeface="Arial"/>
              </a:rPr>
              <a:t>SCIFs</a:t>
            </a:r>
            <a:endParaRPr sz="1200" dirty="0">
              <a:latin typeface="Arial"/>
              <a:cs typeface="Arial"/>
            </a:endParaRPr>
          </a:p>
          <a:p>
            <a:pPr marL="756285" lvl="1" indent="-286385">
              <a:lnSpc>
                <a:spcPct val="100000"/>
              </a:lnSpc>
              <a:buClr>
                <a:srgbClr val="131C77"/>
              </a:buClr>
              <a:buSzPct val="79166"/>
              <a:buFont typeface="Wingdings"/>
              <a:buChar char=""/>
              <a:tabLst>
                <a:tab pos="756285" algn="l"/>
              </a:tabLst>
            </a:pPr>
            <a:r>
              <a:rPr sz="1200" b="1" spc="-35" dirty="0">
                <a:latin typeface="Arial"/>
                <a:cs typeface="Arial"/>
              </a:rPr>
              <a:t>Base</a:t>
            </a:r>
            <a:r>
              <a:rPr sz="1200" b="1" spc="-75" dirty="0">
                <a:latin typeface="Arial"/>
                <a:cs typeface="Arial"/>
              </a:rPr>
              <a:t> </a:t>
            </a:r>
            <a:r>
              <a:rPr sz="1200" b="1" spc="-45" dirty="0">
                <a:latin typeface="Arial"/>
                <a:cs typeface="Arial"/>
              </a:rPr>
              <a:t>Access</a:t>
            </a:r>
            <a:r>
              <a:rPr sz="1200" b="1" spc="-60" dirty="0">
                <a:latin typeface="Arial"/>
                <a:cs typeface="Arial"/>
              </a:rPr>
              <a:t> </a:t>
            </a:r>
            <a:r>
              <a:rPr sz="1200" b="1" spc="-10" dirty="0">
                <a:latin typeface="Arial"/>
                <a:cs typeface="Arial"/>
              </a:rPr>
              <a:t>Points</a:t>
            </a:r>
            <a:endParaRPr lang="en-US" sz="1200" b="1" spc="-10" dirty="0">
              <a:latin typeface="Arial"/>
              <a:cs typeface="Arial"/>
            </a:endParaRPr>
          </a:p>
          <a:p>
            <a:pPr marL="756285" lvl="1" indent="-286385">
              <a:lnSpc>
                <a:spcPct val="100000"/>
              </a:lnSpc>
              <a:buClr>
                <a:srgbClr val="131C77"/>
              </a:buClr>
              <a:buSzPct val="79166"/>
              <a:buFont typeface="Wingdings"/>
              <a:buChar char=""/>
              <a:tabLst>
                <a:tab pos="756285" algn="l"/>
              </a:tabLst>
            </a:pPr>
            <a:endParaRPr sz="1200" dirty="0">
              <a:latin typeface="Arial"/>
              <a:cs typeface="Arial"/>
            </a:endParaRPr>
          </a:p>
          <a:p>
            <a:pPr marL="299085" indent="-286385">
              <a:lnSpc>
                <a:spcPct val="100000"/>
              </a:lnSpc>
              <a:spcBef>
                <a:spcPts val="85"/>
              </a:spcBef>
              <a:buClr>
                <a:srgbClr val="131C77"/>
              </a:buClr>
              <a:buSzPct val="77777"/>
              <a:buFont typeface="Wingdings"/>
              <a:buChar char=""/>
              <a:tabLst>
                <a:tab pos="299085" algn="l"/>
              </a:tabLst>
            </a:pPr>
            <a:r>
              <a:rPr sz="1800" b="1" u="sng" dirty="0">
                <a:uFill>
                  <a:solidFill>
                    <a:srgbClr val="000000"/>
                  </a:solidFill>
                </a:uFill>
                <a:latin typeface="Arial"/>
                <a:cs typeface="Arial"/>
              </a:rPr>
              <a:t>Types</a:t>
            </a:r>
            <a:r>
              <a:rPr sz="1800" b="1" u="sng" spc="-80" dirty="0">
                <a:uFill>
                  <a:solidFill>
                    <a:srgbClr val="000000"/>
                  </a:solidFill>
                </a:uFill>
                <a:latin typeface="Arial"/>
                <a:cs typeface="Arial"/>
              </a:rPr>
              <a:t> </a:t>
            </a:r>
            <a:r>
              <a:rPr sz="1800" b="1" u="sng" dirty="0">
                <a:uFill>
                  <a:solidFill>
                    <a:srgbClr val="000000"/>
                  </a:solidFill>
                </a:uFill>
                <a:latin typeface="Arial"/>
                <a:cs typeface="Arial"/>
              </a:rPr>
              <a:t>of</a:t>
            </a:r>
            <a:r>
              <a:rPr sz="1800" b="1" u="sng" spc="-90" dirty="0">
                <a:uFill>
                  <a:solidFill>
                    <a:srgbClr val="000000"/>
                  </a:solidFill>
                </a:uFill>
                <a:latin typeface="Arial"/>
                <a:cs typeface="Arial"/>
              </a:rPr>
              <a:t> </a:t>
            </a:r>
            <a:r>
              <a:rPr sz="1800" b="1" u="sng" dirty="0">
                <a:uFill>
                  <a:solidFill>
                    <a:srgbClr val="000000"/>
                  </a:solidFill>
                </a:uFill>
                <a:latin typeface="Arial"/>
                <a:cs typeface="Arial"/>
              </a:rPr>
              <a:t>Security</a:t>
            </a:r>
            <a:r>
              <a:rPr sz="1800" b="1" u="sng" spc="-75" dirty="0">
                <a:uFill>
                  <a:solidFill>
                    <a:srgbClr val="000000"/>
                  </a:solidFill>
                </a:uFill>
                <a:latin typeface="Arial"/>
                <a:cs typeface="Arial"/>
              </a:rPr>
              <a:t> </a:t>
            </a:r>
            <a:r>
              <a:rPr sz="1800" b="1" u="sng" spc="-10" dirty="0">
                <a:uFill>
                  <a:solidFill>
                    <a:srgbClr val="000000"/>
                  </a:solidFill>
                </a:uFill>
                <a:latin typeface="Arial"/>
                <a:cs typeface="Arial"/>
              </a:rPr>
              <a:t>Lockdowns</a:t>
            </a:r>
            <a:endParaRPr sz="1800" dirty="0">
              <a:latin typeface="Arial"/>
              <a:cs typeface="Arial"/>
            </a:endParaRPr>
          </a:p>
          <a:p>
            <a:pPr marL="756285" marR="5080" lvl="1" indent="-287020">
              <a:lnSpc>
                <a:spcPct val="100000"/>
              </a:lnSpc>
              <a:spcBef>
                <a:spcPts val="25"/>
              </a:spcBef>
              <a:buClr>
                <a:srgbClr val="131C77"/>
              </a:buClr>
              <a:buSzPct val="79166"/>
              <a:buFont typeface="Wingdings"/>
              <a:buChar char=""/>
              <a:tabLst>
                <a:tab pos="756285" algn="l"/>
              </a:tabLst>
            </a:pPr>
            <a:r>
              <a:rPr sz="1200" b="1" dirty="0">
                <a:latin typeface="Arial"/>
                <a:cs typeface="Arial"/>
              </a:rPr>
              <a:t>Stop, Check</a:t>
            </a:r>
            <a:r>
              <a:rPr sz="1200" b="1" spc="-30" dirty="0">
                <a:latin typeface="Arial"/>
                <a:cs typeface="Arial"/>
              </a:rPr>
              <a:t> </a:t>
            </a:r>
            <a:r>
              <a:rPr sz="1200" b="1" dirty="0">
                <a:latin typeface="Arial"/>
                <a:cs typeface="Arial"/>
              </a:rPr>
              <a:t>and</a:t>
            </a:r>
            <a:r>
              <a:rPr sz="1200" b="1" spc="-15" dirty="0">
                <a:latin typeface="Arial"/>
                <a:cs typeface="Arial"/>
              </a:rPr>
              <a:t> </a:t>
            </a:r>
            <a:r>
              <a:rPr sz="1200" b="1" dirty="0">
                <a:latin typeface="Arial"/>
                <a:cs typeface="Arial"/>
              </a:rPr>
              <a:t>Pass:</a:t>
            </a:r>
            <a:r>
              <a:rPr sz="1200" b="1" spc="290" dirty="0">
                <a:latin typeface="Arial"/>
                <a:cs typeface="Arial"/>
              </a:rPr>
              <a:t> </a:t>
            </a:r>
            <a:r>
              <a:rPr sz="1200" b="1" dirty="0">
                <a:latin typeface="Arial"/>
                <a:cs typeface="Arial"/>
              </a:rPr>
              <a:t>Slows</a:t>
            </a:r>
            <a:r>
              <a:rPr sz="1200" b="1" spc="-30" dirty="0">
                <a:latin typeface="Arial"/>
                <a:cs typeface="Arial"/>
              </a:rPr>
              <a:t> </a:t>
            </a:r>
            <a:r>
              <a:rPr sz="1200" b="1" dirty="0">
                <a:latin typeface="Arial"/>
                <a:cs typeface="Arial"/>
              </a:rPr>
              <a:t>the</a:t>
            </a:r>
            <a:r>
              <a:rPr sz="1200" b="1" spc="-10" dirty="0">
                <a:latin typeface="Arial"/>
                <a:cs typeface="Arial"/>
              </a:rPr>
              <a:t> </a:t>
            </a:r>
            <a:r>
              <a:rPr sz="1200" b="1" dirty="0">
                <a:latin typeface="Arial"/>
                <a:cs typeface="Arial"/>
              </a:rPr>
              <a:t>exit</a:t>
            </a:r>
            <a:r>
              <a:rPr sz="1200" b="1" spc="-25" dirty="0">
                <a:latin typeface="Arial"/>
                <a:cs typeface="Arial"/>
              </a:rPr>
              <a:t> and </a:t>
            </a:r>
            <a:r>
              <a:rPr sz="1200" b="1" dirty="0">
                <a:latin typeface="Arial"/>
                <a:cs typeface="Arial"/>
              </a:rPr>
              <a:t>entrance</a:t>
            </a:r>
            <a:r>
              <a:rPr sz="1200" b="1" spc="-35" dirty="0">
                <a:latin typeface="Arial"/>
                <a:cs typeface="Arial"/>
              </a:rPr>
              <a:t> </a:t>
            </a:r>
            <a:r>
              <a:rPr sz="1200" b="1" dirty="0">
                <a:latin typeface="Arial"/>
                <a:cs typeface="Arial"/>
              </a:rPr>
              <a:t>of</a:t>
            </a:r>
            <a:r>
              <a:rPr sz="1200" b="1" spc="-5" dirty="0">
                <a:latin typeface="Arial"/>
                <a:cs typeface="Arial"/>
              </a:rPr>
              <a:t> </a:t>
            </a:r>
            <a:r>
              <a:rPr sz="1200" b="1" dirty="0">
                <a:latin typeface="Arial"/>
                <a:cs typeface="Arial"/>
              </a:rPr>
              <a:t>traffic</a:t>
            </a:r>
            <a:r>
              <a:rPr sz="1200" b="1" spc="-20" dirty="0">
                <a:latin typeface="Arial"/>
                <a:cs typeface="Arial"/>
              </a:rPr>
              <a:t> </a:t>
            </a:r>
            <a:r>
              <a:rPr sz="1200" b="1" dirty="0">
                <a:latin typeface="Arial"/>
                <a:cs typeface="Arial"/>
              </a:rPr>
              <a:t>at</a:t>
            </a:r>
            <a:r>
              <a:rPr sz="1200" b="1" spc="-20" dirty="0">
                <a:latin typeface="Arial"/>
                <a:cs typeface="Arial"/>
              </a:rPr>
              <a:t> </a:t>
            </a:r>
            <a:r>
              <a:rPr sz="1200" b="1" dirty="0">
                <a:latin typeface="Arial"/>
                <a:cs typeface="Arial"/>
              </a:rPr>
              <a:t>all</a:t>
            </a:r>
            <a:r>
              <a:rPr sz="1200" b="1" spc="-25" dirty="0">
                <a:latin typeface="Arial"/>
                <a:cs typeface="Arial"/>
              </a:rPr>
              <a:t> </a:t>
            </a:r>
            <a:r>
              <a:rPr sz="1200" b="1" dirty="0">
                <a:latin typeface="Arial"/>
                <a:cs typeface="Arial"/>
              </a:rPr>
              <a:t>gates.</a:t>
            </a:r>
            <a:r>
              <a:rPr sz="1200" b="1" spc="305" dirty="0">
                <a:latin typeface="Arial"/>
                <a:cs typeface="Arial"/>
              </a:rPr>
              <a:t> </a:t>
            </a:r>
            <a:r>
              <a:rPr sz="1200" b="1" dirty="0">
                <a:latin typeface="Arial"/>
                <a:cs typeface="Arial"/>
              </a:rPr>
              <a:t>Initiated</a:t>
            </a:r>
            <a:r>
              <a:rPr sz="1200" b="1" spc="-15" dirty="0">
                <a:latin typeface="Arial"/>
                <a:cs typeface="Arial"/>
              </a:rPr>
              <a:t> </a:t>
            </a:r>
            <a:r>
              <a:rPr sz="1200" b="1" spc="-20" dirty="0">
                <a:latin typeface="Arial"/>
                <a:cs typeface="Arial"/>
              </a:rPr>
              <a:t>when </a:t>
            </a:r>
            <a:r>
              <a:rPr sz="1200" b="1" dirty="0">
                <a:latin typeface="Arial"/>
                <a:cs typeface="Arial"/>
              </a:rPr>
              <a:t>there</a:t>
            </a:r>
            <a:r>
              <a:rPr sz="1200" b="1" spc="-25" dirty="0">
                <a:latin typeface="Arial"/>
                <a:cs typeface="Arial"/>
              </a:rPr>
              <a:t> </a:t>
            </a:r>
            <a:r>
              <a:rPr sz="1200" b="1" dirty="0">
                <a:latin typeface="Arial"/>
                <a:cs typeface="Arial"/>
              </a:rPr>
              <a:t>is</a:t>
            </a:r>
            <a:r>
              <a:rPr sz="1200" b="1" spc="-25" dirty="0">
                <a:latin typeface="Arial"/>
                <a:cs typeface="Arial"/>
              </a:rPr>
              <a:t> </a:t>
            </a:r>
            <a:r>
              <a:rPr sz="1200" b="1" dirty="0">
                <a:latin typeface="Arial"/>
                <a:cs typeface="Arial"/>
              </a:rPr>
              <a:t>a</a:t>
            </a:r>
            <a:r>
              <a:rPr sz="1200" b="1" spc="-10" dirty="0">
                <a:latin typeface="Arial"/>
                <a:cs typeface="Arial"/>
              </a:rPr>
              <a:t> </a:t>
            </a:r>
            <a:r>
              <a:rPr sz="1200" b="1" dirty="0">
                <a:latin typeface="Arial"/>
                <a:cs typeface="Arial"/>
              </a:rPr>
              <a:t>description</a:t>
            </a:r>
            <a:r>
              <a:rPr sz="1200" b="1" spc="-35" dirty="0">
                <a:latin typeface="Arial"/>
                <a:cs typeface="Arial"/>
              </a:rPr>
              <a:t> </a:t>
            </a:r>
            <a:r>
              <a:rPr sz="1200" b="1" dirty="0">
                <a:latin typeface="Arial"/>
                <a:cs typeface="Arial"/>
              </a:rPr>
              <a:t>of</a:t>
            </a:r>
            <a:r>
              <a:rPr sz="1200" b="1" spc="-10" dirty="0">
                <a:latin typeface="Arial"/>
                <a:cs typeface="Arial"/>
              </a:rPr>
              <a:t> </a:t>
            </a:r>
            <a:r>
              <a:rPr sz="1200" b="1" dirty="0">
                <a:latin typeface="Arial"/>
                <a:cs typeface="Arial"/>
              </a:rPr>
              <a:t>a</a:t>
            </a:r>
            <a:r>
              <a:rPr sz="1200" b="1" spc="-10" dirty="0">
                <a:latin typeface="Arial"/>
                <a:cs typeface="Arial"/>
              </a:rPr>
              <a:t> </a:t>
            </a:r>
            <a:r>
              <a:rPr sz="1200" b="1" dirty="0">
                <a:latin typeface="Arial"/>
                <a:cs typeface="Arial"/>
              </a:rPr>
              <a:t>subject</a:t>
            </a:r>
            <a:r>
              <a:rPr sz="1200" b="1" spc="-25" dirty="0">
                <a:latin typeface="Arial"/>
                <a:cs typeface="Arial"/>
              </a:rPr>
              <a:t> </a:t>
            </a:r>
            <a:r>
              <a:rPr sz="1200" b="1" dirty="0">
                <a:latin typeface="Arial"/>
                <a:cs typeface="Arial"/>
              </a:rPr>
              <a:t>or</a:t>
            </a:r>
            <a:r>
              <a:rPr sz="1200" b="1" spc="-20" dirty="0">
                <a:latin typeface="Arial"/>
                <a:cs typeface="Arial"/>
              </a:rPr>
              <a:t> </a:t>
            </a:r>
            <a:r>
              <a:rPr sz="1200" b="1" dirty="0">
                <a:latin typeface="Arial"/>
                <a:cs typeface="Arial"/>
              </a:rPr>
              <a:t>there</a:t>
            </a:r>
            <a:r>
              <a:rPr sz="1200" b="1" spc="-20" dirty="0">
                <a:latin typeface="Arial"/>
                <a:cs typeface="Arial"/>
              </a:rPr>
              <a:t> </a:t>
            </a:r>
            <a:r>
              <a:rPr sz="1200" b="1" dirty="0">
                <a:latin typeface="Arial"/>
                <a:cs typeface="Arial"/>
              </a:rPr>
              <a:t>is</a:t>
            </a:r>
            <a:r>
              <a:rPr sz="1200" b="1" spc="-25" dirty="0">
                <a:latin typeface="Arial"/>
                <a:cs typeface="Arial"/>
              </a:rPr>
              <a:t> </a:t>
            </a:r>
            <a:r>
              <a:rPr sz="1200" b="1" spc="-50" dirty="0">
                <a:latin typeface="Arial"/>
                <a:cs typeface="Arial"/>
              </a:rPr>
              <a:t>a </a:t>
            </a:r>
            <a:r>
              <a:rPr sz="1200" b="1" dirty="0">
                <a:latin typeface="Arial"/>
                <a:cs typeface="Arial"/>
              </a:rPr>
              <a:t>lost/missing</a:t>
            </a:r>
            <a:r>
              <a:rPr sz="1200" b="1" spc="-45" dirty="0">
                <a:latin typeface="Arial"/>
                <a:cs typeface="Arial"/>
              </a:rPr>
              <a:t> </a:t>
            </a:r>
            <a:r>
              <a:rPr sz="1200" b="1" dirty="0">
                <a:latin typeface="Arial"/>
                <a:cs typeface="Arial"/>
              </a:rPr>
              <a:t>child.</a:t>
            </a:r>
            <a:r>
              <a:rPr sz="1200" b="1" spc="-15" dirty="0">
                <a:latin typeface="Arial"/>
                <a:cs typeface="Arial"/>
              </a:rPr>
              <a:t> </a:t>
            </a:r>
            <a:r>
              <a:rPr sz="1200" b="1" dirty="0">
                <a:latin typeface="Arial"/>
                <a:cs typeface="Arial"/>
              </a:rPr>
              <a:t>BOLOs,</a:t>
            </a:r>
            <a:r>
              <a:rPr sz="1200" b="1" spc="-25" dirty="0">
                <a:latin typeface="Arial"/>
                <a:cs typeface="Arial"/>
              </a:rPr>
              <a:t> </a:t>
            </a:r>
            <a:r>
              <a:rPr sz="1200" b="1" dirty="0">
                <a:latin typeface="Arial"/>
                <a:cs typeface="Arial"/>
              </a:rPr>
              <a:t>assaults,</a:t>
            </a:r>
            <a:r>
              <a:rPr sz="1200" b="1" spc="260" dirty="0">
                <a:latin typeface="Arial"/>
                <a:cs typeface="Arial"/>
              </a:rPr>
              <a:t> </a:t>
            </a:r>
            <a:r>
              <a:rPr sz="1200" b="1" dirty="0">
                <a:latin typeface="Arial"/>
                <a:cs typeface="Arial"/>
              </a:rPr>
              <a:t>and</a:t>
            </a:r>
            <a:r>
              <a:rPr sz="1200" b="1" spc="-30" dirty="0">
                <a:latin typeface="Arial"/>
                <a:cs typeface="Arial"/>
              </a:rPr>
              <a:t> </a:t>
            </a:r>
            <a:r>
              <a:rPr sz="1200" b="1" spc="-25" dirty="0">
                <a:latin typeface="Arial"/>
                <a:cs typeface="Arial"/>
              </a:rPr>
              <a:t>an </a:t>
            </a:r>
            <a:r>
              <a:rPr sz="1200" b="1" dirty="0">
                <a:latin typeface="Arial"/>
                <a:cs typeface="Arial"/>
              </a:rPr>
              <a:t>active</a:t>
            </a:r>
            <a:r>
              <a:rPr sz="1200" b="1" spc="-20" dirty="0">
                <a:latin typeface="Arial"/>
                <a:cs typeface="Arial"/>
              </a:rPr>
              <a:t> </a:t>
            </a:r>
            <a:r>
              <a:rPr sz="1200" b="1" dirty="0">
                <a:latin typeface="Arial"/>
                <a:cs typeface="Arial"/>
              </a:rPr>
              <a:t>shooter</a:t>
            </a:r>
            <a:r>
              <a:rPr sz="1200" b="1" spc="-10" dirty="0">
                <a:latin typeface="Arial"/>
                <a:cs typeface="Arial"/>
              </a:rPr>
              <a:t> </a:t>
            </a:r>
            <a:r>
              <a:rPr sz="1200" b="1" dirty="0">
                <a:latin typeface="Arial"/>
                <a:cs typeface="Arial"/>
              </a:rPr>
              <a:t>scenario</a:t>
            </a:r>
            <a:r>
              <a:rPr sz="1200" b="1" spc="-40" dirty="0">
                <a:latin typeface="Arial"/>
                <a:cs typeface="Arial"/>
              </a:rPr>
              <a:t> </a:t>
            </a:r>
            <a:r>
              <a:rPr sz="1200" b="1" dirty="0">
                <a:latin typeface="Arial"/>
                <a:cs typeface="Arial"/>
              </a:rPr>
              <a:t>are</a:t>
            </a:r>
            <a:r>
              <a:rPr sz="1200" b="1" spc="-30" dirty="0">
                <a:latin typeface="Arial"/>
                <a:cs typeface="Arial"/>
              </a:rPr>
              <a:t> </a:t>
            </a:r>
            <a:r>
              <a:rPr sz="1200" b="1" dirty="0">
                <a:latin typeface="Arial"/>
                <a:cs typeface="Arial"/>
              </a:rPr>
              <a:t>also</a:t>
            </a:r>
            <a:r>
              <a:rPr sz="1200" b="1" spc="-25" dirty="0">
                <a:latin typeface="Arial"/>
                <a:cs typeface="Arial"/>
              </a:rPr>
              <a:t> </a:t>
            </a:r>
            <a:r>
              <a:rPr sz="1200" b="1" dirty="0">
                <a:latin typeface="Arial"/>
                <a:cs typeface="Arial"/>
              </a:rPr>
              <a:t>reasons</a:t>
            </a:r>
            <a:r>
              <a:rPr sz="1200" b="1" spc="-45" dirty="0">
                <a:latin typeface="Arial"/>
                <a:cs typeface="Arial"/>
              </a:rPr>
              <a:t> </a:t>
            </a:r>
            <a:r>
              <a:rPr sz="1200" b="1" dirty="0">
                <a:latin typeface="Arial"/>
                <a:cs typeface="Arial"/>
              </a:rPr>
              <a:t>for</a:t>
            </a:r>
            <a:r>
              <a:rPr sz="1200" b="1" spc="5" dirty="0">
                <a:latin typeface="Arial"/>
                <a:cs typeface="Arial"/>
              </a:rPr>
              <a:t> </a:t>
            </a:r>
            <a:r>
              <a:rPr sz="1200" b="1" spc="-10" dirty="0">
                <a:latin typeface="Arial"/>
                <a:cs typeface="Arial"/>
              </a:rPr>
              <a:t>stop, </a:t>
            </a:r>
            <a:r>
              <a:rPr sz="1200" b="1" dirty="0">
                <a:latin typeface="Arial"/>
                <a:cs typeface="Arial"/>
              </a:rPr>
              <a:t>check,</a:t>
            </a:r>
            <a:r>
              <a:rPr sz="1200" b="1" spc="-20" dirty="0">
                <a:latin typeface="Arial"/>
                <a:cs typeface="Arial"/>
              </a:rPr>
              <a:t> </a:t>
            </a:r>
            <a:r>
              <a:rPr sz="1200" b="1" dirty="0">
                <a:latin typeface="Arial"/>
                <a:cs typeface="Arial"/>
              </a:rPr>
              <a:t>and</a:t>
            </a:r>
            <a:r>
              <a:rPr sz="1200" b="1" spc="5" dirty="0">
                <a:latin typeface="Arial"/>
                <a:cs typeface="Arial"/>
              </a:rPr>
              <a:t> </a:t>
            </a:r>
            <a:r>
              <a:rPr sz="1200" b="1" spc="-20" dirty="0">
                <a:latin typeface="Arial"/>
                <a:cs typeface="Arial"/>
              </a:rPr>
              <a:t>pass</a:t>
            </a:r>
            <a:endParaRPr sz="1200" dirty="0">
              <a:latin typeface="Arial"/>
              <a:cs typeface="Arial"/>
            </a:endParaRPr>
          </a:p>
          <a:p>
            <a:pPr marL="756285" marR="150495" lvl="1" indent="-287020" algn="just">
              <a:lnSpc>
                <a:spcPct val="100000"/>
              </a:lnSpc>
              <a:buClr>
                <a:srgbClr val="131C77"/>
              </a:buClr>
              <a:buSzPct val="79166"/>
              <a:buFont typeface="Wingdings"/>
              <a:buChar char=""/>
              <a:tabLst>
                <a:tab pos="756285" algn="l"/>
              </a:tabLst>
            </a:pPr>
            <a:r>
              <a:rPr sz="1200" b="1" spc="-50" dirty="0">
                <a:latin typeface="Arial"/>
                <a:cs typeface="Arial"/>
              </a:rPr>
              <a:t>Emergency</a:t>
            </a:r>
            <a:r>
              <a:rPr sz="1200" b="1" spc="-35" dirty="0">
                <a:latin typeface="Arial"/>
                <a:cs typeface="Arial"/>
              </a:rPr>
              <a:t> </a:t>
            </a:r>
            <a:r>
              <a:rPr sz="1200" b="1" spc="-55" dirty="0">
                <a:latin typeface="Arial"/>
                <a:cs typeface="Arial"/>
              </a:rPr>
              <a:t>Lock</a:t>
            </a:r>
            <a:r>
              <a:rPr sz="1200" b="1" spc="-30" dirty="0">
                <a:latin typeface="Arial"/>
                <a:cs typeface="Arial"/>
              </a:rPr>
              <a:t> </a:t>
            </a:r>
            <a:r>
              <a:rPr sz="1200" b="1" dirty="0">
                <a:latin typeface="Arial"/>
                <a:cs typeface="Arial"/>
              </a:rPr>
              <a:t>Down:</a:t>
            </a:r>
            <a:r>
              <a:rPr sz="1200" b="1" spc="140" dirty="0">
                <a:latin typeface="Arial"/>
                <a:cs typeface="Arial"/>
              </a:rPr>
              <a:t> </a:t>
            </a:r>
            <a:r>
              <a:rPr sz="1200" b="1" spc="-45" dirty="0">
                <a:latin typeface="Arial"/>
                <a:cs typeface="Arial"/>
              </a:rPr>
              <a:t>Complete</a:t>
            </a:r>
            <a:r>
              <a:rPr sz="1200" b="1" spc="-40" dirty="0">
                <a:latin typeface="Arial"/>
                <a:cs typeface="Arial"/>
              </a:rPr>
              <a:t> </a:t>
            </a:r>
            <a:r>
              <a:rPr sz="1200" b="1" spc="-50" dirty="0">
                <a:latin typeface="Arial"/>
                <a:cs typeface="Arial"/>
              </a:rPr>
              <a:t>stop</a:t>
            </a:r>
            <a:r>
              <a:rPr sz="1200" b="1" spc="-35" dirty="0">
                <a:latin typeface="Arial"/>
                <a:cs typeface="Arial"/>
              </a:rPr>
              <a:t> </a:t>
            </a:r>
            <a:r>
              <a:rPr sz="1200" b="1" spc="-55" dirty="0">
                <a:latin typeface="Arial"/>
                <a:cs typeface="Arial"/>
              </a:rPr>
              <a:t>of</a:t>
            </a:r>
            <a:r>
              <a:rPr sz="1200" b="1" spc="-30" dirty="0">
                <a:latin typeface="Arial"/>
                <a:cs typeface="Arial"/>
              </a:rPr>
              <a:t> </a:t>
            </a:r>
            <a:r>
              <a:rPr sz="1200" b="1" spc="-45" dirty="0">
                <a:latin typeface="Arial"/>
                <a:cs typeface="Arial"/>
              </a:rPr>
              <a:t>all</a:t>
            </a:r>
            <a:r>
              <a:rPr sz="1200" b="1" spc="-40" dirty="0">
                <a:latin typeface="Arial"/>
                <a:cs typeface="Arial"/>
              </a:rPr>
              <a:t> </a:t>
            </a:r>
            <a:r>
              <a:rPr sz="1200" b="1" spc="-10" dirty="0">
                <a:latin typeface="Arial"/>
                <a:cs typeface="Arial"/>
              </a:rPr>
              <a:t>entry </a:t>
            </a:r>
            <a:r>
              <a:rPr sz="1200" b="1" spc="-45" dirty="0">
                <a:latin typeface="Arial"/>
                <a:cs typeface="Arial"/>
              </a:rPr>
              <a:t>and</a:t>
            </a:r>
            <a:r>
              <a:rPr sz="1200" b="1" spc="-40" dirty="0">
                <a:latin typeface="Arial"/>
                <a:cs typeface="Arial"/>
              </a:rPr>
              <a:t> </a:t>
            </a:r>
            <a:r>
              <a:rPr sz="1200" b="1" spc="-45" dirty="0">
                <a:latin typeface="Arial"/>
                <a:cs typeface="Arial"/>
              </a:rPr>
              <a:t>exits</a:t>
            </a:r>
            <a:r>
              <a:rPr sz="1200" b="1" spc="-40" dirty="0">
                <a:latin typeface="Arial"/>
                <a:cs typeface="Arial"/>
              </a:rPr>
              <a:t> </a:t>
            </a:r>
            <a:r>
              <a:rPr sz="1200" b="1" spc="-45" dirty="0">
                <a:latin typeface="Arial"/>
                <a:cs typeface="Arial"/>
              </a:rPr>
              <a:t>at</a:t>
            </a:r>
            <a:r>
              <a:rPr sz="1200" b="1" spc="-40" dirty="0">
                <a:latin typeface="Arial"/>
                <a:cs typeface="Arial"/>
              </a:rPr>
              <a:t> </a:t>
            </a:r>
            <a:r>
              <a:rPr sz="1200" b="1" spc="-45" dirty="0">
                <a:latin typeface="Arial"/>
                <a:cs typeface="Arial"/>
              </a:rPr>
              <a:t>all</a:t>
            </a:r>
            <a:r>
              <a:rPr sz="1200" b="1" spc="-40" dirty="0">
                <a:latin typeface="Arial"/>
                <a:cs typeface="Arial"/>
              </a:rPr>
              <a:t> </a:t>
            </a:r>
            <a:r>
              <a:rPr sz="1200" b="1" dirty="0">
                <a:latin typeface="Arial"/>
                <a:cs typeface="Arial"/>
              </a:rPr>
              <a:t>gates.</a:t>
            </a:r>
            <a:r>
              <a:rPr sz="1200" b="1" spc="70" dirty="0">
                <a:latin typeface="Arial"/>
                <a:cs typeface="Arial"/>
              </a:rPr>
              <a:t> </a:t>
            </a:r>
            <a:r>
              <a:rPr sz="1200" b="1" spc="-50" dirty="0">
                <a:latin typeface="Arial"/>
                <a:cs typeface="Arial"/>
              </a:rPr>
              <a:t>Most</a:t>
            </a:r>
            <a:r>
              <a:rPr sz="1200" b="1" spc="-35" dirty="0">
                <a:latin typeface="Arial"/>
                <a:cs typeface="Arial"/>
              </a:rPr>
              <a:t> </a:t>
            </a:r>
            <a:r>
              <a:rPr sz="1200" b="1" spc="-45" dirty="0">
                <a:latin typeface="Arial"/>
                <a:cs typeface="Arial"/>
              </a:rPr>
              <a:t>commonly</a:t>
            </a:r>
            <a:r>
              <a:rPr sz="1200" b="1" spc="-40" dirty="0">
                <a:latin typeface="Arial"/>
                <a:cs typeface="Arial"/>
              </a:rPr>
              <a:t> </a:t>
            </a:r>
            <a:r>
              <a:rPr sz="1200" b="1" spc="-50" dirty="0">
                <a:latin typeface="Arial"/>
                <a:cs typeface="Arial"/>
              </a:rPr>
              <a:t>triggered</a:t>
            </a:r>
            <a:r>
              <a:rPr sz="1200" b="1" spc="-35" dirty="0">
                <a:latin typeface="Arial"/>
                <a:cs typeface="Arial"/>
              </a:rPr>
              <a:t> </a:t>
            </a:r>
            <a:r>
              <a:rPr sz="1200" b="1" spc="-25" dirty="0">
                <a:latin typeface="Arial"/>
                <a:cs typeface="Arial"/>
              </a:rPr>
              <a:t>by </a:t>
            </a:r>
            <a:r>
              <a:rPr sz="1200" b="1" spc="-30" dirty="0">
                <a:latin typeface="Arial"/>
                <a:cs typeface="Arial"/>
              </a:rPr>
              <a:t>an</a:t>
            </a:r>
            <a:r>
              <a:rPr sz="1200" b="1" spc="-60" dirty="0">
                <a:latin typeface="Arial"/>
                <a:cs typeface="Arial"/>
              </a:rPr>
              <a:t> </a:t>
            </a:r>
            <a:r>
              <a:rPr sz="1200" b="1" spc="-45" dirty="0">
                <a:latin typeface="Arial"/>
                <a:cs typeface="Arial"/>
              </a:rPr>
              <a:t>Arms</a:t>
            </a:r>
            <a:r>
              <a:rPr sz="1200" b="1" spc="-55" dirty="0">
                <a:latin typeface="Arial"/>
                <a:cs typeface="Arial"/>
              </a:rPr>
              <a:t> </a:t>
            </a:r>
            <a:r>
              <a:rPr sz="1200" b="1" spc="-45" dirty="0">
                <a:latin typeface="Arial"/>
                <a:cs typeface="Arial"/>
              </a:rPr>
              <a:t>Room</a:t>
            </a:r>
            <a:r>
              <a:rPr sz="1200" b="1" spc="-55" dirty="0">
                <a:latin typeface="Arial"/>
                <a:cs typeface="Arial"/>
              </a:rPr>
              <a:t> </a:t>
            </a:r>
            <a:r>
              <a:rPr sz="1200" b="1" spc="-20" dirty="0">
                <a:latin typeface="Arial"/>
                <a:cs typeface="Arial"/>
              </a:rPr>
              <a:t>or</a:t>
            </a:r>
            <a:r>
              <a:rPr sz="1200" b="1" spc="-60" dirty="0">
                <a:latin typeface="Arial"/>
                <a:cs typeface="Arial"/>
              </a:rPr>
              <a:t> </a:t>
            </a:r>
            <a:r>
              <a:rPr sz="1200" b="1" spc="-40" dirty="0">
                <a:latin typeface="Arial"/>
                <a:cs typeface="Arial"/>
              </a:rPr>
              <a:t>SCIF</a:t>
            </a:r>
            <a:r>
              <a:rPr sz="1200" b="1" spc="-55" dirty="0">
                <a:latin typeface="Arial"/>
                <a:cs typeface="Arial"/>
              </a:rPr>
              <a:t> </a:t>
            </a:r>
            <a:r>
              <a:rPr sz="1200" b="1" spc="-45" dirty="0">
                <a:latin typeface="Arial"/>
                <a:cs typeface="Arial"/>
              </a:rPr>
              <a:t>vault</a:t>
            </a:r>
            <a:r>
              <a:rPr sz="1200" b="1" spc="-60" dirty="0">
                <a:latin typeface="Arial"/>
                <a:cs typeface="Arial"/>
              </a:rPr>
              <a:t> </a:t>
            </a:r>
            <a:r>
              <a:rPr sz="1200" b="1" spc="-10" dirty="0">
                <a:latin typeface="Arial"/>
                <a:cs typeface="Arial"/>
              </a:rPr>
              <a:t>alarm.</a:t>
            </a:r>
            <a:endParaRPr lang="en-US" sz="1200" b="1" spc="-10" dirty="0">
              <a:latin typeface="Arial"/>
              <a:cs typeface="Arial"/>
            </a:endParaRPr>
          </a:p>
          <a:p>
            <a:pPr marL="756285" marR="150495" lvl="1" indent="-287020" algn="just">
              <a:lnSpc>
                <a:spcPct val="100000"/>
              </a:lnSpc>
              <a:buClr>
                <a:srgbClr val="131C77"/>
              </a:buClr>
              <a:buSzPct val="79166"/>
              <a:buFont typeface="Wingdings"/>
              <a:buChar char=""/>
              <a:tabLst>
                <a:tab pos="756285" algn="l"/>
              </a:tabLst>
            </a:pPr>
            <a:endParaRPr sz="1200" dirty="0">
              <a:latin typeface="Arial"/>
              <a:cs typeface="Arial"/>
            </a:endParaRPr>
          </a:p>
          <a:p>
            <a:pPr marL="299085" indent="-286385">
              <a:lnSpc>
                <a:spcPct val="100000"/>
              </a:lnSpc>
              <a:spcBef>
                <a:spcPts val="85"/>
              </a:spcBef>
              <a:buClr>
                <a:srgbClr val="131C77"/>
              </a:buClr>
              <a:buSzPct val="77777"/>
              <a:buFont typeface="Wingdings"/>
              <a:buChar char=""/>
              <a:tabLst>
                <a:tab pos="299085" algn="l"/>
              </a:tabLst>
            </a:pPr>
            <a:r>
              <a:rPr sz="1800" b="1" u="sng" dirty="0">
                <a:uFill>
                  <a:solidFill>
                    <a:srgbClr val="000000"/>
                  </a:solidFill>
                </a:uFill>
                <a:latin typeface="Arial"/>
                <a:cs typeface="Arial"/>
              </a:rPr>
              <a:t>No</a:t>
            </a:r>
            <a:r>
              <a:rPr sz="1800" b="1" u="sng" spc="-95" dirty="0">
                <a:uFill>
                  <a:solidFill>
                    <a:srgbClr val="000000"/>
                  </a:solidFill>
                </a:uFill>
                <a:latin typeface="Arial"/>
                <a:cs typeface="Arial"/>
              </a:rPr>
              <a:t> </a:t>
            </a:r>
            <a:r>
              <a:rPr sz="1800" b="1" u="sng" spc="-10" dirty="0">
                <a:uFill>
                  <a:solidFill>
                    <a:srgbClr val="000000"/>
                  </a:solidFill>
                </a:uFill>
                <a:latin typeface="Arial"/>
                <a:cs typeface="Arial"/>
              </a:rPr>
              <a:t>Trusted</a:t>
            </a:r>
            <a:r>
              <a:rPr sz="1800" b="1" u="sng" spc="-85" dirty="0">
                <a:uFill>
                  <a:solidFill>
                    <a:srgbClr val="000000"/>
                  </a:solidFill>
                </a:uFill>
                <a:latin typeface="Arial"/>
                <a:cs typeface="Arial"/>
              </a:rPr>
              <a:t> </a:t>
            </a:r>
            <a:r>
              <a:rPr sz="1800" b="1" u="sng" dirty="0">
                <a:uFill>
                  <a:solidFill>
                    <a:srgbClr val="000000"/>
                  </a:solidFill>
                </a:uFill>
                <a:latin typeface="Arial"/>
                <a:cs typeface="Arial"/>
              </a:rPr>
              <a:t>Traveler</a:t>
            </a:r>
            <a:r>
              <a:rPr sz="1800" b="1" u="sng" spc="-45" dirty="0">
                <a:uFill>
                  <a:solidFill>
                    <a:srgbClr val="000000"/>
                  </a:solidFill>
                </a:uFill>
                <a:latin typeface="Arial"/>
                <a:cs typeface="Arial"/>
              </a:rPr>
              <a:t> </a:t>
            </a:r>
            <a:r>
              <a:rPr sz="1800" b="1" u="sng" spc="-10" dirty="0">
                <a:uFill>
                  <a:solidFill>
                    <a:srgbClr val="000000"/>
                  </a:solidFill>
                </a:uFill>
                <a:latin typeface="Arial"/>
                <a:cs typeface="Arial"/>
              </a:rPr>
              <a:t>Policy</a:t>
            </a:r>
            <a:endParaRPr sz="1800" dirty="0">
              <a:latin typeface="Arial"/>
              <a:cs typeface="Arial"/>
            </a:endParaRPr>
          </a:p>
          <a:p>
            <a:pPr marL="756285" marR="19050" lvl="1" indent="-287020">
              <a:lnSpc>
                <a:spcPct val="100000"/>
              </a:lnSpc>
              <a:spcBef>
                <a:spcPts val="10"/>
              </a:spcBef>
              <a:buClr>
                <a:srgbClr val="131C77"/>
              </a:buClr>
              <a:buSzPct val="79166"/>
              <a:buFont typeface="Wingdings"/>
              <a:buChar char=""/>
              <a:tabLst>
                <a:tab pos="756285" algn="l"/>
              </a:tabLst>
            </a:pPr>
            <a:r>
              <a:rPr sz="1200" b="1" dirty="0">
                <a:latin typeface="Arial"/>
                <a:cs typeface="Arial"/>
              </a:rPr>
              <a:t>All visitors</a:t>
            </a:r>
            <a:r>
              <a:rPr sz="1200" b="1" spc="-15" dirty="0">
                <a:latin typeface="Arial"/>
                <a:cs typeface="Arial"/>
              </a:rPr>
              <a:t> </a:t>
            </a:r>
            <a:r>
              <a:rPr sz="1200" b="1" dirty="0">
                <a:latin typeface="Arial"/>
                <a:cs typeface="Arial"/>
              </a:rPr>
              <a:t>that</a:t>
            </a:r>
            <a:r>
              <a:rPr sz="1200" b="1" spc="-35" dirty="0">
                <a:latin typeface="Arial"/>
                <a:cs typeface="Arial"/>
              </a:rPr>
              <a:t> </a:t>
            </a:r>
            <a:r>
              <a:rPr sz="1200" b="1" dirty="0">
                <a:latin typeface="Arial"/>
                <a:cs typeface="Arial"/>
              </a:rPr>
              <a:t>are</a:t>
            </a:r>
            <a:r>
              <a:rPr sz="1200" b="1" spc="-50" dirty="0">
                <a:latin typeface="Arial"/>
                <a:cs typeface="Arial"/>
              </a:rPr>
              <a:t> </a:t>
            </a:r>
            <a:r>
              <a:rPr sz="1200" b="1" dirty="0">
                <a:latin typeface="Arial"/>
                <a:cs typeface="Arial"/>
              </a:rPr>
              <a:t>not</a:t>
            </a:r>
            <a:r>
              <a:rPr sz="1200" b="1" spc="-15" dirty="0">
                <a:latin typeface="Arial"/>
                <a:cs typeface="Arial"/>
              </a:rPr>
              <a:t> </a:t>
            </a:r>
            <a:r>
              <a:rPr sz="1200" b="1" dirty="0">
                <a:latin typeface="Arial"/>
                <a:cs typeface="Arial"/>
              </a:rPr>
              <a:t>DOD</a:t>
            </a:r>
            <a:r>
              <a:rPr sz="1200" b="1" spc="-30" dirty="0">
                <a:latin typeface="Arial"/>
                <a:cs typeface="Arial"/>
              </a:rPr>
              <a:t> </a:t>
            </a:r>
            <a:r>
              <a:rPr sz="1200" b="1" dirty="0">
                <a:latin typeface="Arial"/>
                <a:cs typeface="Arial"/>
              </a:rPr>
              <a:t>dependents</a:t>
            </a:r>
            <a:r>
              <a:rPr sz="1200" b="1" spc="-35" dirty="0">
                <a:latin typeface="Arial"/>
                <a:cs typeface="Arial"/>
              </a:rPr>
              <a:t> </a:t>
            </a:r>
            <a:r>
              <a:rPr sz="1200" b="1" spc="-20" dirty="0">
                <a:latin typeface="Arial"/>
                <a:cs typeface="Arial"/>
              </a:rPr>
              <a:t>must </a:t>
            </a:r>
            <a:r>
              <a:rPr sz="1200" b="1" dirty="0">
                <a:latin typeface="Arial"/>
                <a:cs typeface="Arial"/>
              </a:rPr>
              <a:t>check</a:t>
            </a:r>
            <a:r>
              <a:rPr sz="1200" b="1" spc="-40" dirty="0">
                <a:latin typeface="Arial"/>
                <a:cs typeface="Arial"/>
              </a:rPr>
              <a:t> </a:t>
            </a:r>
            <a:r>
              <a:rPr sz="1200" b="1" dirty="0">
                <a:latin typeface="Arial"/>
                <a:cs typeface="Arial"/>
              </a:rPr>
              <a:t>in and</a:t>
            </a:r>
            <a:r>
              <a:rPr sz="1200" b="1" spc="-10" dirty="0">
                <a:latin typeface="Arial"/>
                <a:cs typeface="Arial"/>
              </a:rPr>
              <a:t> </a:t>
            </a:r>
            <a:r>
              <a:rPr sz="1200" b="1" dirty="0">
                <a:latin typeface="Arial"/>
                <a:cs typeface="Arial"/>
              </a:rPr>
              <a:t>receive</a:t>
            </a:r>
            <a:r>
              <a:rPr sz="1200" b="1" spc="-30" dirty="0">
                <a:latin typeface="Arial"/>
                <a:cs typeface="Arial"/>
              </a:rPr>
              <a:t> </a:t>
            </a:r>
            <a:r>
              <a:rPr sz="1200" b="1" dirty="0">
                <a:latin typeface="Arial"/>
                <a:cs typeface="Arial"/>
              </a:rPr>
              <a:t>a</a:t>
            </a:r>
            <a:r>
              <a:rPr sz="1200" b="1" spc="-5" dirty="0">
                <a:latin typeface="Arial"/>
                <a:cs typeface="Arial"/>
              </a:rPr>
              <a:t> </a:t>
            </a:r>
            <a:r>
              <a:rPr sz="1200" b="1" dirty="0">
                <a:latin typeface="Arial"/>
                <a:cs typeface="Arial"/>
              </a:rPr>
              <a:t>pass</a:t>
            </a:r>
            <a:r>
              <a:rPr sz="1200" b="1" spc="-30" dirty="0">
                <a:latin typeface="Arial"/>
                <a:cs typeface="Arial"/>
              </a:rPr>
              <a:t> </a:t>
            </a:r>
            <a:r>
              <a:rPr sz="1200" b="1" dirty="0">
                <a:latin typeface="Arial"/>
                <a:cs typeface="Arial"/>
              </a:rPr>
              <a:t>at</a:t>
            </a:r>
            <a:r>
              <a:rPr sz="1200" b="1" spc="-20" dirty="0">
                <a:latin typeface="Arial"/>
                <a:cs typeface="Arial"/>
              </a:rPr>
              <a:t> </a:t>
            </a:r>
            <a:r>
              <a:rPr sz="1200" b="1" dirty="0">
                <a:latin typeface="Arial"/>
                <a:cs typeface="Arial"/>
              </a:rPr>
              <a:t>the</a:t>
            </a:r>
            <a:r>
              <a:rPr sz="1200" b="1" spc="5" dirty="0">
                <a:latin typeface="Arial"/>
                <a:cs typeface="Arial"/>
              </a:rPr>
              <a:t> </a:t>
            </a:r>
            <a:r>
              <a:rPr sz="1200" b="1" dirty="0">
                <a:latin typeface="Arial"/>
                <a:cs typeface="Arial"/>
              </a:rPr>
              <a:t>Visitors</a:t>
            </a:r>
            <a:r>
              <a:rPr sz="1200" b="1" spc="-30" dirty="0">
                <a:latin typeface="Arial"/>
                <a:cs typeface="Arial"/>
              </a:rPr>
              <a:t> </a:t>
            </a:r>
            <a:r>
              <a:rPr sz="1200" b="1" spc="-10" dirty="0">
                <a:latin typeface="Arial"/>
                <a:cs typeface="Arial"/>
              </a:rPr>
              <a:t>Center </a:t>
            </a:r>
            <a:r>
              <a:rPr sz="1200" b="1" dirty="0">
                <a:latin typeface="Arial"/>
                <a:cs typeface="Arial"/>
              </a:rPr>
              <a:t>at</a:t>
            </a:r>
            <a:r>
              <a:rPr sz="1200" b="1" spc="-30" dirty="0">
                <a:latin typeface="Arial"/>
                <a:cs typeface="Arial"/>
              </a:rPr>
              <a:t> </a:t>
            </a:r>
            <a:r>
              <a:rPr sz="1200" b="1" dirty="0">
                <a:latin typeface="Arial"/>
                <a:cs typeface="Arial"/>
              </a:rPr>
              <a:t>either</a:t>
            </a:r>
            <a:r>
              <a:rPr sz="1200" b="1" spc="-30" dirty="0">
                <a:latin typeface="Arial"/>
                <a:cs typeface="Arial"/>
              </a:rPr>
              <a:t> </a:t>
            </a:r>
            <a:r>
              <a:rPr sz="1200" b="1" dirty="0">
                <a:latin typeface="Arial"/>
                <a:cs typeface="Arial"/>
              </a:rPr>
              <a:t>Boniface</a:t>
            </a:r>
            <a:r>
              <a:rPr sz="1200" b="1" spc="-25" dirty="0">
                <a:latin typeface="Arial"/>
                <a:cs typeface="Arial"/>
              </a:rPr>
              <a:t> </a:t>
            </a:r>
            <a:r>
              <a:rPr sz="1200" b="1" dirty="0">
                <a:latin typeface="Arial"/>
                <a:cs typeface="Arial"/>
              </a:rPr>
              <a:t>or</a:t>
            </a:r>
            <a:r>
              <a:rPr sz="1200" b="1" spc="-25" dirty="0">
                <a:latin typeface="Arial"/>
                <a:cs typeface="Arial"/>
              </a:rPr>
              <a:t> </a:t>
            </a:r>
            <a:r>
              <a:rPr sz="1200" b="1" dirty="0">
                <a:latin typeface="Arial"/>
                <a:cs typeface="Arial"/>
              </a:rPr>
              <a:t>Richardson</a:t>
            </a:r>
            <a:r>
              <a:rPr sz="1200" b="1" spc="-35" dirty="0">
                <a:latin typeface="Arial"/>
                <a:cs typeface="Arial"/>
              </a:rPr>
              <a:t> </a:t>
            </a:r>
            <a:r>
              <a:rPr sz="1200" b="1" spc="-10" dirty="0">
                <a:latin typeface="Arial"/>
                <a:cs typeface="Arial"/>
              </a:rPr>
              <a:t>Gates.</a:t>
            </a:r>
            <a:endParaRPr lang="en-US" sz="1200" b="1" spc="-10" dirty="0">
              <a:latin typeface="Arial"/>
              <a:cs typeface="Arial"/>
            </a:endParaRPr>
          </a:p>
          <a:p>
            <a:pPr marL="756285" marR="19050" lvl="1" indent="-287020">
              <a:lnSpc>
                <a:spcPct val="100000"/>
              </a:lnSpc>
              <a:spcBef>
                <a:spcPts val="10"/>
              </a:spcBef>
              <a:buClr>
                <a:srgbClr val="131C77"/>
              </a:buClr>
              <a:buSzPct val="79166"/>
              <a:buFont typeface="Wingdings"/>
              <a:buChar char=""/>
              <a:tabLst>
                <a:tab pos="756285" algn="l"/>
              </a:tabLst>
            </a:pPr>
            <a:endParaRPr lang="en-US" sz="1200" b="1" spc="-10" dirty="0">
              <a:latin typeface="Arial"/>
              <a:cs typeface="Arial"/>
            </a:endParaRPr>
          </a:p>
          <a:p>
            <a:pPr marL="299085" indent="-286385">
              <a:lnSpc>
                <a:spcPct val="100000"/>
              </a:lnSpc>
              <a:spcBef>
                <a:spcPts val="85"/>
              </a:spcBef>
              <a:buClr>
                <a:srgbClr val="131C77"/>
              </a:buClr>
              <a:buSzPct val="77777"/>
              <a:buFont typeface="Wingdings"/>
              <a:buChar char=""/>
              <a:tabLst>
                <a:tab pos="299085" algn="l"/>
              </a:tabLst>
            </a:pPr>
            <a:r>
              <a:rPr lang="en-US" sz="1800" b="1" u="sng" dirty="0">
                <a:uFill>
                  <a:solidFill>
                    <a:srgbClr val="000000"/>
                  </a:solidFill>
                </a:uFill>
                <a:latin typeface="Arial"/>
                <a:cs typeface="Arial"/>
              </a:rPr>
              <a:t>No</a:t>
            </a:r>
            <a:r>
              <a:rPr lang="en-US" sz="1800" b="1" u="sng" spc="-95" dirty="0">
                <a:uFill>
                  <a:solidFill>
                    <a:srgbClr val="000000"/>
                  </a:solidFill>
                </a:uFill>
                <a:latin typeface="Arial"/>
                <a:cs typeface="Arial"/>
              </a:rPr>
              <a:t> </a:t>
            </a:r>
            <a:r>
              <a:rPr lang="en-US" sz="1800" b="1" u="sng" spc="-10" dirty="0">
                <a:uFill>
                  <a:solidFill>
                    <a:srgbClr val="000000"/>
                  </a:solidFill>
                </a:uFill>
                <a:latin typeface="Arial"/>
                <a:cs typeface="Arial"/>
              </a:rPr>
              <a:t>Drones!</a:t>
            </a:r>
            <a:endParaRPr lang="en-US" sz="1800" dirty="0">
              <a:latin typeface="Arial"/>
              <a:cs typeface="Arial"/>
            </a:endParaRPr>
          </a:p>
          <a:p>
            <a:pPr marL="756285" marR="19050" lvl="1" indent="-287020">
              <a:lnSpc>
                <a:spcPct val="100000"/>
              </a:lnSpc>
              <a:spcBef>
                <a:spcPts val="10"/>
              </a:spcBef>
              <a:buClr>
                <a:srgbClr val="131C77"/>
              </a:buClr>
              <a:buSzPct val="79166"/>
              <a:buFont typeface="Wingdings"/>
              <a:buChar char=""/>
              <a:tabLst>
                <a:tab pos="756285" algn="l"/>
              </a:tabLst>
            </a:pPr>
            <a:r>
              <a:rPr lang="en-US" sz="1200" b="1" dirty="0">
                <a:latin typeface="Arial"/>
                <a:cs typeface="Arial"/>
              </a:rPr>
              <a:t>All use of drones is banned on the installation</a:t>
            </a:r>
            <a:endParaRPr lang="en-US" sz="1200" b="1" spc="-10" dirty="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C44DB-D845-B113-AB2B-C438FBDFD066}"/>
            </a:ext>
          </a:extLst>
        </p:cNvPr>
        <p:cNvGrpSpPr/>
        <p:nvPr/>
      </p:nvGrpSpPr>
      <p:grpSpPr>
        <a:xfrm>
          <a:off x="0" y="0"/>
          <a:ext cx="0" cy="0"/>
          <a:chOff x="0" y="0"/>
          <a:chExt cx="0" cy="0"/>
        </a:xfrm>
      </p:grpSpPr>
      <p:sp>
        <p:nvSpPr>
          <p:cNvPr id="15" name="Rectangle 3">
            <a:extLst>
              <a:ext uri="{FF2B5EF4-FFF2-40B4-BE49-F238E27FC236}">
                <a16:creationId xmlns:a16="http://schemas.microsoft.com/office/drawing/2014/main" id="{DA6F9226-99C5-628A-ED08-40BA8D724911}"/>
              </a:ext>
            </a:extLst>
          </p:cNvPr>
          <p:cNvSpPr txBox="1">
            <a:spLocks noChangeArrowheads="1"/>
          </p:cNvSpPr>
          <p:nvPr/>
        </p:nvSpPr>
        <p:spPr>
          <a:xfrm>
            <a:off x="1828800" y="302078"/>
            <a:ext cx="5486400" cy="772231"/>
          </a:xfrm>
          <a:prstGeom prst="rect">
            <a:avLst/>
          </a:prstGeom>
        </p:spPr>
        <p:txBody>
          <a:bodyPr vert="horz" lIns="91440" tIns="45720" rIns="91440" bIns="45720" rtlCol="0">
            <a:normAutofit/>
          </a:bodyPr>
          <a:lstStyle>
            <a:defPPr>
              <a:defRPr lang="en-US"/>
            </a:defPPr>
            <a:lvl1pPr indent="0" algn="ctr">
              <a:spcBef>
                <a:spcPct val="20000"/>
              </a:spcBef>
              <a:buFont typeface="Arial" panose="020B0604020202020204" pitchFamily="34" charset="0"/>
              <a:buNone/>
              <a:defRPr sz="40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marR="0" lvl="0" indent="0" algn="ctr"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kern="1200" dirty="0">
                <a:latin typeface="Tahoma" panose="020B0604030504040204" pitchFamily="34" charset="0"/>
                <a:cs typeface="Tahoma" panose="020B0604030504040204" pitchFamily="34" charset="0"/>
              </a:rPr>
              <a:t>Exploring Alaska</a:t>
            </a:r>
            <a:endPar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A256C980-6246-DED5-DBC5-33C8E12DB505}"/>
              </a:ext>
            </a:extLst>
          </p:cNvPr>
          <p:cNvSpPr txBox="1"/>
          <p:nvPr/>
        </p:nvSpPr>
        <p:spPr>
          <a:xfrm>
            <a:off x="6781800" y="811773"/>
            <a:ext cx="2586518" cy="369332"/>
          </a:xfrm>
          <a:prstGeom prst="rect">
            <a:avLst/>
          </a:prstGeom>
          <a:noFill/>
        </p:spPr>
        <p:txBody>
          <a:bodyPr wrap="square" lIns="91440" tIns="45720" rIns="91440" bIns="45720" rtlCol="0" anchor="t">
            <a:spAutoFit/>
          </a:bodyPr>
          <a:lstStyle/>
          <a:p>
            <a:pPr defTabSz="457200">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Current a/o:</a:t>
            </a:r>
            <a:r>
              <a:rPr lang="en-US" dirty="0">
                <a:solidFill>
                  <a:prstClr val="black"/>
                </a:solidFill>
                <a:latin typeface="Calibri" panose="020F0502020204030204"/>
              </a:rPr>
              <a:t> 4 FEB 26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AE5D1E85-C7AC-6DCD-9B37-88A5EC4E90C5}"/>
              </a:ext>
            </a:extLst>
          </p:cNvPr>
          <p:cNvSpPr txBox="1"/>
          <p:nvPr/>
        </p:nvSpPr>
        <p:spPr>
          <a:xfrm>
            <a:off x="204107" y="1183821"/>
            <a:ext cx="851126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ea typeface="Calibri"/>
                <a:cs typeface="Calibri"/>
              </a:rPr>
              <a:t>BETTER OPPORTUNITY FOR SINGLE SERVICE MEMBERS</a:t>
            </a:r>
            <a:endParaRPr lang="en-US" sz="2800" b="1" dirty="0"/>
          </a:p>
        </p:txBody>
      </p:sp>
      <p:sp>
        <p:nvSpPr>
          <p:cNvPr id="3" name="TextBox 2">
            <a:extLst>
              <a:ext uri="{FF2B5EF4-FFF2-40B4-BE49-F238E27FC236}">
                <a16:creationId xmlns:a16="http://schemas.microsoft.com/office/drawing/2014/main" id="{AF5506FD-B237-75BD-31A2-C2AEA2BF6B1B}"/>
              </a:ext>
            </a:extLst>
          </p:cNvPr>
          <p:cNvSpPr txBox="1"/>
          <p:nvPr/>
        </p:nvSpPr>
        <p:spPr>
          <a:xfrm>
            <a:off x="428624" y="1928812"/>
            <a:ext cx="3755571"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ea typeface="Calibri"/>
                <a:cs typeface="Calibri"/>
              </a:rPr>
              <a:t>Available to Single Service Members, Geo-Bachelors, and Single parents.</a:t>
            </a:r>
          </a:p>
          <a:p>
            <a:pPr marL="285750" indent="-285750">
              <a:buFont typeface="Arial"/>
              <a:buChar char="•"/>
            </a:pPr>
            <a:r>
              <a:rPr lang="en-US" sz="1600" dirty="0">
                <a:ea typeface="Calibri"/>
                <a:cs typeface="Calibri"/>
              </a:rPr>
              <a:t>Provides low to no cost events for JBER Service Members.</a:t>
            </a:r>
          </a:p>
          <a:p>
            <a:pPr marL="285750" indent="-285750">
              <a:buFont typeface="Arial"/>
              <a:buChar char="•"/>
            </a:pPr>
            <a:r>
              <a:rPr lang="en-US" sz="1600" dirty="0">
                <a:ea typeface="Calibri"/>
                <a:cs typeface="Calibri"/>
              </a:rPr>
              <a:t>Focuses on assisting Service Members building connections within their community, personal growth, and morale activities.</a:t>
            </a:r>
          </a:p>
          <a:p>
            <a:pPr marL="285750" indent="-285750">
              <a:buFont typeface="Arial"/>
              <a:buChar char="•"/>
            </a:pPr>
            <a:endParaRPr lang="en-US" sz="1600" dirty="0">
              <a:ea typeface="Calibri"/>
              <a:cs typeface="Calibri"/>
            </a:endParaRPr>
          </a:p>
          <a:p>
            <a:pPr marL="285750" indent="-285750">
              <a:buFont typeface="Arial"/>
              <a:buChar char="•"/>
            </a:pPr>
            <a:endParaRPr lang="en-US" dirty="0">
              <a:ea typeface="Calibri" panose="020F0502020204030204"/>
              <a:cs typeface="Calibri" panose="020F0502020204030204"/>
            </a:endParaRPr>
          </a:p>
        </p:txBody>
      </p:sp>
      <p:sp>
        <p:nvSpPr>
          <p:cNvPr id="4" name="TextBox 3">
            <a:extLst>
              <a:ext uri="{FF2B5EF4-FFF2-40B4-BE49-F238E27FC236}">
                <a16:creationId xmlns:a16="http://schemas.microsoft.com/office/drawing/2014/main" id="{5793C1A8-46FF-CE7D-24A6-DFD30D5E4DBB}"/>
              </a:ext>
            </a:extLst>
          </p:cNvPr>
          <p:cNvSpPr txBox="1"/>
          <p:nvPr/>
        </p:nvSpPr>
        <p:spPr>
          <a:xfrm>
            <a:off x="4571999" y="1928812"/>
            <a:ext cx="399029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b="1" dirty="0">
                <a:ea typeface="Calibri"/>
                <a:cs typeface="Calibri"/>
              </a:rPr>
              <a:t>Rec &amp; Leisure </a:t>
            </a:r>
            <a:r>
              <a:rPr lang="en-US" sz="1600" dirty="0">
                <a:ea typeface="Calibri"/>
                <a:cs typeface="Calibri"/>
              </a:rPr>
              <a:t>– Fun events for low to no cost that boost morale for Service Members.</a:t>
            </a:r>
          </a:p>
          <a:p>
            <a:pPr marL="285750" indent="-285750">
              <a:buFont typeface="Arial"/>
              <a:buChar char="•"/>
            </a:pPr>
            <a:r>
              <a:rPr lang="en-US" sz="1600" b="1" dirty="0">
                <a:ea typeface="Calibri"/>
                <a:cs typeface="Calibri"/>
              </a:rPr>
              <a:t>Community Service </a:t>
            </a:r>
            <a:r>
              <a:rPr lang="en-US" sz="1600" dirty="0">
                <a:ea typeface="Calibri"/>
                <a:cs typeface="Calibri"/>
              </a:rPr>
              <a:t>- Service Members get involved into the local community </a:t>
            </a:r>
            <a:r>
              <a:rPr lang="en-US" sz="1600">
                <a:ea typeface="Calibri"/>
                <a:cs typeface="Calibri"/>
              </a:rPr>
              <a:t>and earn </a:t>
            </a:r>
            <a:r>
              <a:rPr lang="en-US" sz="1600" dirty="0">
                <a:ea typeface="Calibri"/>
                <a:cs typeface="Calibri"/>
              </a:rPr>
              <a:t>volunteer hours.</a:t>
            </a:r>
          </a:p>
          <a:p>
            <a:pPr marL="285750" indent="-285750">
              <a:buFont typeface="Arial"/>
              <a:buChar char="•"/>
            </a:pPr>
            <a:r>
              <a:rPr lang="en-US" sz="1600" b="1" dirty="0">
                <a:ea typeface="Calibri"/>
                <a:cs typeface="Calibri"/>
              </a:rPr>
              <a:t>Life Skills </a:t>
            </a:r>
            <a:r>
              <a:rPr lang="en-US" sz="1600" dirty="0">
                <a:ea typeface="Calibri"/>
                <a:cs typeface="Calibri"/>
              </a:rPr>
              <a:t>- Classes that teach, certify or license the Service Member.</a:t>
            </a:r>
          </a:p>
          <a:p>
            <a:pPr marL="285750" indent="-285750">
              <a:buFont typeface="Arial"/>
              <a:buChar char="•"/>
            </a:pPr>
            <a:r>
              <a:rPr lang="en-US" sz="1600" b="1" dirty="0">
                <a:ea typeface="Calibri"/>
                <a:cs typeface="Calibri"/>
              </a:rPr>
              <a:t>Quality of Life </a:t>
            </a:r>
            <a:r>
              <a:rPr lang="en-US" sz="1600" dirty="0">
                <a:ea typeface="Calibri"/>
                <a:cs typeface="Calibri"/>
              </a:rPr>
              <a:t>– Events held to boost morale and assist with Installation issues.</a:t>
            </a:r>
          </a:p>
          <a:p>
            <a:pPr marL="285750" indent="-285750">
              <a:buFont typeface="Arial"/>
              <a:buChar char="•"/>
            </a:pPr>
            <a:endParaRPr lang="en-US" sz="1600" dirty="0">
              <a:ea typeface="Calibri"/>
              <a:cs typeface="Calibri"/>
            </a:endParaRPr>
          </a:p>
          <a:p>
            <a:pPr marL="285750" indent="-285750">
              <a:buFont typeface="Arial"/>
              <a:buChar char="•"/>
            </a:pPr>
            <a:r>
              <a:rPr lang="en-US" sz="1600" dirty="0">
                <a:ea typeface="Calibri"/>
                <a:cs typeface="Calibri"/>
              </a:rPr>
              <a:t>Sign up for events through </a:t>
            </a:r>
            <a:r>
              <a:rPr lang="en-US" sz="1600" b="1" dirty="0">
                <a:ea typeface="Calibri"/>
                <a:cs typeface="Calibri"/>
              </a:rPr>
              <a:t>JBER BOSS Linktree</a:t>
            </a:r>
            <a:r>
              <a:rPr lang="en-US" sz="1600" dirty="0">
                <a:ea typeface="Calibri"/>
                <a:cs typeface="Calibri"/>
              </a:rPr>
              <a:t> online or scan the QR code on our flyers and calendars.</a:t>
            </a:r>
          </a:p>
        </p:txBody>
      </p:sp>
      <p:sp>
        <p:nvSpPr>
          <p:cNvPr id="6" name="TextBox 5">
            <a:extLst>
              <a:ext uri="{FF2B5EF4-FFF2-40B4-BE49-F238E27FC236}">
                <a16:creationId xmlns:a16="http://schemas.microsoft.com/office/drawing/2014/main" id="{A787E82A-893A-088B-655D-7D96C1D2C162}"/>
              </a:ext>
            </a:extLst>
          </p:cNvPr>
          <p:cNvSpPr txBox="1"/>
          <p:nvPr/>
        </p:nvSpPr>
        <p:spPr>
          <a:xfrm>
            <a:off x="428624" y="4073741"/>
            <a:ext cx="377598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Calibri"/>
                <a:cs typeface="Calibri"/>
              </a:rPr>
              <a:t>Contact Information</a:t>
            </a:r>
          </a:p>
          <a:p>
            <a:pPr marL="285750" indent="-285750">
              <a:buFont typeface="Arial"/>
              <a:buChar char="•"/>
            </a:pPr>
            <a:r>
              <a:rPr lang="en-US" sz="1600" dirty="0">
                <a:ea typeface="Calibri"/>
                <a:cs typeface="Calibri"/>
              </a:rPr>
              <a:t>BOSS Phone - (907)406-4405</a:t>
            </a:r>
          </a:p>
          <a:p>
            <a:pPr marL="285750" indent="-285750">
              <a:buFont typeface="Arial"/>
              <a:buChar char="•"/>
            </a:pPr>
            <a:r>
              <a:rPr lang="en-US" sz="1600" dirty="0">
                <a:ea typeface="Calibri"/>
                <a:cs typeface="Calibri"/>
              </a:rPr>
              <a:t>SPC Jackson, Destinee (President) </a:t>
            </a:r>
            <a:r>
              <a:rPr lang="en-US" sz="1600" dirty="0">
                <a:ea typeface="Calibri"/>
                <a:cs typeface="Calibri"/>
                <a:hlinkClick r:id="rId3"/>
              </a:rPr>
              <a:t>destinee.t.jackson.mil@army.mil</a:t>
            </a:r>
          </a:p>
          <a:p>
            <a:pPr marL="285750" indent="-285750">
              <a:buFont typeface="Arial"/>
              <a:buChar char="•"/>
            </a:pPr>
            <a:r>
              <a:rPr lang="en-US" sz="1600" dirty="0">
                <a:ea typeface="Calibri"/>
                <a:cs typeface="Calibri"/>
              </a:rPr>
              <a:t>SGT Johnson, David (VP) </a:t>
            </a:r>
            <a:r>
              <a:rPr lang="en-US" sz="1600" dirty="0">
                <a:ea typeface="Calibri"/>
                <a:cs typeface="Calibri"/>
                <a:hlinkClick r:id="rId4"/>
              </a:rPr>
              <a:t>david.a.johnson1329.mil@army.mil</a:t>
            </a:r>
          </a:p>
          <a:p>
            <a:pPr marL="285750" indent="-285750">
              <a:buFont typeface="Arial"/>
              <a:buChar char="•"/>
            </a:pPr>
            <a:r>
              <a:rPr lang="en-US" sz="1600">
                <a:ea typeface="Calibri"/>
                <a:cs typeface="Calibri"/>
              </a:rPr>
              <a:t>JBER BOSS Linktree</a:t>
            </a:r>
            <a:endParaRPr lang="en-US" sz="1600" dirty="0">
              <a:ea typeface="Calibri"/>
              <a:cs typeface="Calibri"/>
            </a:endParaRPr>
          </a:p>
        </p:txBody>
      </p:sp>
      <p:pic>
        <p:nvPicPr>
          <p:cNvPr id="5" name="Picture 4">
            <a:extLst>
              <a:ext uri="{FF2B5EF4-FFF2-40B4-BE49-F238E27FC236}">
                <a16:creationId xmlns:a16="http://schemas.microsoft.com/office/drawing/2014/main" id="{B8F7696B-0823-B9C6-37A8-7F3756DF0D44}"/>
              </a:ext>
            </a:extLst>
          </p:cNvPr>
          <p:cNvPicPr>
            <a:picLocks noChangeAspect="1"/>
          </p:cNvPicPr>
          <p:nvPr/>
        </p:nvPicPr>
        <p:blipFill>
          <a:blip r:embed="rId5"/>
          <a:stretch>
            <a:fillRect/>
          </a:stretch>
        </p:blipFill>
        <p:spPr>
          <a:xfrm>
            <a:off x="7460795" y="5190444"/>
            <a:ext cx="1100820" cy="1089934"/>
          </a:xfrm>
          <a:prstGeom prst="rect">
            <a:avLst/>
          </a:prstGeom>
        </p:spPr>
      </p:pic>
    </p:spTree>
    <p:extLst>
      <p:ext uri="{BB962C8B-B14F-4D97-AF65-F5344CB8AC3E}">
        <p14:creationId xmlns:p14="http://schemas.microsoft.com/office/powerpoint/2010/main" val="1224261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85944-7E9F-83D9-81CD-3BDBD0CBBBA8}"/>
            </a:ext>
          </a:extLst>
        </p:cNvPr>
        <p:cNvGrpSpPr/>
        <p:nvPr/>
      </p:nvGrpSpPr>
      <p:grpSpPr>
        <a:xfrm>
          <a:off x="0" y="0"/>
          <a:ext cx="0" cy="0"/>
          <a:chOff x="0" y="0"/>
          <a:chExt cx="0" cy="0"/>
        </a:xfrm>
      </p:grpSpPr>
      <p:pic>
        <p:nvPicPr>
          <p:cNvPr id="3" name="object 3">
            <a:extLst>
              <a:ext uri="{FF2B5EF4-FFF2-40B4-BE49-F238E27FC236}">
                <a16:creationId xmlns:a16="http://schemas.microsoft.com/office/drawing/2014/main" id="{D3D81024-C8F9-9092-B898-1BD74B63D916}"/>
              </a:ext>
            </a:extLst>
          </p:cNvPr>
          <p:cNvPicPr/>
          <p:nvPr/>
        </p:nvPicPr>
        <p:blipFill>
          <a:blip r:embed="rId2" cstate="print"/>
          <a:stretch>
            <a:fillRect/>
          </a:stretch>
        </p:blipFill>
        <p:spPr>
          <a:xfrm>
            <a:off x="121920" y="100584"/>
            <a:ext cx="1194814" cy="914397"/>
          </a:xfrm>
          <a:prstGeom prst="rect">
            <a:avLst/>
          </a:prstGeom>
        </p:spPr>
      </p:pic>
      <p:sp>
        <p:nvSpPr>
          <p:cNvPr id="4" name="object 4">
            <a:extLst>
              <a:ext uri="{FF2B5EF4-FFF2-40B4-BE49-F238E27FC236}">
                <a16:creationId xmlns:a16="http://schemas.microsoft.com/office/drawing/2014/main" id="{666A6162-9A03-CEF6-7D9D-88951E1B4EE8}"/>
              </a:ext>
            </a:extLst>
          </p:cNvPr>
          <p:cNvSpPr txBox="1">
            <a:spLocks noGrp="1"/>
          </p:cNvSpPr>
          <p:nvPr>
            <p:ph type="title"/>
          </p:nvPr>
        </p:nvSpPr>
        <p:spPr>
          <a:xfrm>
            <a:off x="1371600" y="0"/>
            <a:ext cx="6019800" cy="1120820"/>
          </a:xfrm>
          <a:prstGeom prst="rect">
            <a:avLst/>
          </a:prstGeom>
        </p:spPr>
        <p:txBody>
          <a:bodyPr vert="horz" wrap="square" lIns="0" tIns="12700" rIns="0" bIns="0" rtlCol="0">
            <a:spAutoFit/>
          </a:bodyPr>
          <a:lstStyle/>
          <a:p>
            <a:pPr marL="12700" algn="ctr">
              <a:lnSpc>
                <a:spcPct val="100000"/>
              </a:lnSpc>
              <a:spcBef>
                <a:spcPts val="100"/>
              </a:spcBef>
            </a:pPr>
            <a:r>
              <a:rPr lang="en-US" b="0" dirty="0">
                <a:latin typeface="Arial"/>
                <a:cs typeface="Arial"/>
              </a:rPr>
              <a:t>Joint Base Against Drunk Driving (JBADD)</a:t>
            </a:r>
            <a:endParaRPr b="0" spc="-10" dirty="0">
              <a:latin typeface="Arial"/>
              <a:cs typeface="Arial"/>
            </a:endParaRPr>
          </a:p>
        </p:txBody>
      </p:sp>
      <p:sp>
        <p:nvSpPr>
          <p:cNvPr id="10" name="object 10">
            <a:extLst>
              <a:ext uri="{FF2B5EF4-FFF2-40B4-BE49-F238E27FC236}">
                <a16:creationId xmlns:a16="http://schemas.microsoft.com/office/drawing/2014/main" id="{A22CE652-562C-75FD-66F1-FB977FD4EADD}"/>
              </a:ext>
            </a:extLst>
          </p:cNvPr>
          <p:cNvSpPr txBox="1"/>
          <p:nvPr/>
        </p:nvSpPr>
        <p:spPr>
          <a:xfrm>
            <a:off x="3767509" y="6534484"/>
            <a:ext cx="2087880" cy="196215"/>
          </a:xfrm>
          <a:prstGeom prst="rect">
            <a:avLst/>
          </a:prstGeom>
        </p:spPr>
        <p:txBody>
          <a:bodyPr vert="horz" wrap="square" lIns="0" tIns="0" rIns="0" bIns="0" rtlCol="0">
            <a:spAutoFit/>
          </a:bodyPr>
          <a:lstStyle/>
          <a:p>
            <a:pPr marL="12700">
              <a:lnSpc>
                <a:spcPts val="1425"/>
              </a:lnSpc>
            </a:pPr>
            <a:r>
              <a:rPr sz="1200" b="1" i="1" spc="-10" dirty="0">
                <a:latin typeface="Arial"/>
                <a:cs typeface="Arial"/>
              </a:rPr>
              <a:t>Agile</a:t>
            </a:r>
            <a:r>
              <a:rPr sz="1200" b="1" i="1" spc="-65" dirty="0">
                <a:latin typeface="Arial"/>
                <a:cs typeface="Arial"/>
              </a:rPr>
              <a:t> </a:t>
            </a:r>
            <a:r>
              <a:rPr sz="1200" b="1" i="1" dirty="0">
                <a:latin typeface="Arial"/>
                <a:cs typeface="Arial"/>
              </a:rPr>
              <a:t>Arctic</a:t>
            </a:r>
            <a:r>
              <a:rPr sz="1200" b="1" i="1" spc="-35" dirty="0">
                <a:latin typeface="Arial"/>
                <a:cs typeface="Arial"/>
              </a:rPr>
              <a:t> </a:t>
            </a:r>
            <a:r>
              <a:rPr sz="1200" b="1" i="1" dirty="0">
                <a:latin typeface="Arial"/>
                <a:cs typeface="Arial"/>
              </a:rPr>
              <a:t>Combat</a:t>
            </a:r>
            <a:r>
              <a:rPr sz="1200" b="1" i="1" spc="-20" dirty="0">
                <a:latin typeface="Arial"/>
                <a:cs typeface="Arial"/>
              </a:rPr>
              <a:t> </a:t>
            </a:r>
            <a:r>
              <a:rPr sz="1200" b="1" i="1" spc="-10" dirty="0">
                <a:latin typeface="Arial"/>
                <a:cs typeface="Arial"/>
              </a:rPr>
              <a:t>Support</a:t>
            </a:r>
            <a:endParaRPr sz="1200">
              <a:latin typeface="Arial"/>
              <a:cs typeface="Arial"/>
            </a:endParaRPr>
          </a:p>
        </p:txBody>
      </p:sp>
      <p:sp>
        <p:nvSpPr>
          <p:cNvPr id="9" name="object 9">
            <a:extLst>
              <a:ext uri="{FF2B5EF4-FFF2-40B4-BE49-F238E27FC236}">
                <a16:creationId xmlns:a16="http://schemas.microsoft.com/office/drawing/2014/main" id="{DE337FC9-1636-29B6-5424-B5B857582704}"/>
              </a:ext>
            </a:extLst>
          </p:cNvPr>
          <p:cNvSpPr txBox="1"/>
          <p:nvPr/>
        </p:nvSpPr>
        <p:spPr>
          <a:xfrm>
            <a:off x="121920" y="1297647"/>
            <a:ext cx="8793480" cy="2551981"/>
          </a:xfrm>
          <a:prstGeom prst="rect">
            <a:avLst/>
          </a:prstGeom>
        </p:spPr>
        <p:txBody>
          <a:bodyPr vert="horz" wrap="square" lIns="0" tIns="12700" rIns="0" bIns="0" rtlCol="0">
            <a:spAutoFit/>
          </a:bodyPr>
          <a:lstStyle/>
          <a:p>
            <a:pPr marL="299085" indent="-286385">
              <a:lnSpc>
                <a:spcPct val="100000"/>
              </a:lnSpc>
              <a:spcBef>
                <a:spcPts val="1010"/>
              </a:spcBef>
              <a:buClr>
                <a:srgbClr val="131C77"/>
              </a:buClr>
              <a:buSzPct val="78125"/>
              <a:buFont typeface="Wingdings"/>
              <a:buChar char=""/>
              <a:tabLst>
                <a:tab pos="299085" algn="l"/>
              </a:tabLst>
            </a:pPr>
            <a:r>
              <a:rPr b="1" u="sng" dirty="0">
                <a:uFill>
                  <a:solidFill>
                    <a:srgbClr val="000000"/>
                  </a:solidFill>
                </a:uFill>
                <a:latin typeface="Arial"/>
                <a:cs typeface="Arial"/>
              </a:rPr>
              <a:t>Joint</a:t>
            </a:r>
            <a:r>
              <a:rPr b="1" u="sng" spc="-75" dirty="0">
                <a:uFill>
                  <a:solidFill>
                    <a:srgbClr val="000000"/>
                  </a:solidFill>
                </a:uFill>
                <a:latin typeface="Arial"/>
                <a:cs typeface="Arial"/>
              </a:rPr>
              <a:t> </a:t>
            </a:r>
            <a:r>
              <a:rPr b="1" u="sng" dirty="0">
                <a:uFill>
                  <a:solidFill>
                    <a:srgbClr val="000000"/>
                  </a:solidFill>
                </a:uFill>
                <a:latin typeface="Arial"/>
                <a:cs typeface="Arial"/>
              </a:rPr>
              <a:t>Base</a:t>
            </a:r>
            <a:r>
              <a:rPr b="1" u="sng" spc="-85" dirty="0">
                <a:uFill>
                  <a:solidFill>
                    <a:srgbClr val="000000"/>
                  </a:solidFill>
                </a:uFill>
                <a:latin typeface="Arial"/>
                <a:cs typeface="Arial"/>
              </a:rPr>
              <a:t> </a:t>
            </a:r>
            <a:r>
              <a:rPr b="1" u="sng" spc="-10" dirty="0">
                <a:uFill>
                  <a:solidFill>
                    <a:srgbClr val="000000"/>
                  </a:solidFill>
                </a:uFill>
                <a:latin typeface="Arial"/>
                <a:cs typeface="Arial"/>
              </a:rPr>
              <a:t>Against</a:t>
            </a:r>
            <a:r>
              <a:rPr b="1" u="sng" spc="-45" dirty="0">
                <a:uFill>
                  <a:solidFill>
                    <a:srgbClr val="000000"/>
                  </a:solidFill>
                </a:uFill>
                <a:latin typeface="Arial"/>
                <a:cs typeface="Arial"/>
              </a:rPr>
              <a:t> </a:t>
            </a:r>
            <a:r>
              <a:rPr b="1" u="sng" dirty="0">
                <a:uFill>
                  <a:solidFill>
                    <a:srgbClr val="000000"/>
                  </a:solidFill>
                </a:uFill>
                <a:latin typeface="Arial"/>
                <a:cs typeface="Arial"/>
              </a:rPr>
              <a:t>Drunk</a:t>
            </a:r>
            <a:r>
              <a:rPr b="1" u="sng" spc="-75" dirty="0">
                <a:uFill>
                  <a:solidFill>
                    <a:srgbClr val="000000"/>
                  </a:solidFill>
                </a:uFill>
                <a:latin typeface="Arial"/>
                <a:cs typeface="Arial"/>
              </a:rPr>
              <a:t> </a:t>
            </a:r>
            <a:r>
              <a:rPr b="1" u="sng" spc="-10" dirty="0">
                <a:uFill>
                  <a:solidFill>
                    <a:srgbClr val="000000"/>
                  </a:solidFill>
                </a:uFill>
                <a:latin typeface="Arial"/>
                <a:cs typeface="Arial"/>
              </a:rPr>
              <a:t>Driving</a:t>
            </a:r>
            <a:r>
              <a:rPr b="1" u="sng" spc="-40" dirty="0">
                <a:uFill>
                  <a:solidFill>
                    <a:srgbClr val="000000"/>
                  </a:solidFill>
                </a:uFill>
                <a:latin typeface="Arial"/>
                <a:cs typeface="Arial"/>
              </a:rPr>
              <a:t> </a:t>
            </a:r>
            <a:r>
              <a:rPr b="1" u="sng" spc="-10" dirty="0">
                <a:uFill>
                  <a:solidFill>
                    <a:srgbClr val="000000"/>
                  </a:solidFill>
                </a:uFill>
                <a:latin typeface="Arial"/>
                <a:cs typeface="Arial"/>
              </a:rPr>
              <a:t>(JBADD):</a:t>
            </a:r>
            <a:endParaRPr dirty="0">
              <a:latin typeface="Arial"/>
              <a:cs typeface="Arial"/>
            </a:endParaRPr>
          </a:p>
          <a:p>
            <a:pPr marL="756285" lvl="1" indent="-286385">
              <a:lnSpc>
                <a:spcPct val="100000"/>
              </a:lnSpc>
              <a:spcBef>
                <a:spcPts val="1010"/>
              </a:spcBef>
              <a:buClr>
                <a:srgbClr val="131C77"/>
              </a:buClr>
              <a:buSzPct val="79166"/>
              <a:buFont typeface="Wingdings"/>
              <a:buChar char=""/>
              <a:tabLst>
                <a:tab pos="756285" algn="l"/>
              </a:tabLst>
            </a:pPr>
            <a:r>
              <a:rPr lang="en-US" b="1" spc="-35" dirty="0">
                <a:latin typeface="Arial"/>
                <a:cs typeface="Arial"/>
              </a:rPr>
              <a:t>Volunteer Organization that offers </a:t>
            </a:r>
            <a:r>
              <a:rPr lang="en-US" b="1" u="sng" spc="-35" dirty="0">
                <a:solidFill>
                  <a:srgbClr val="00B050"/>
                </a:solidFill>
                <a:latin typeface="Arial"/>
                <a:cs typeface="Arial"/>
              </a:rPr>
              <a:t>FREE rides home to Service Members</a:t>
            </a:r>
            <a:r>
              <a:rPr lang="en-US" b="1" spc="-35" dirty="0">
                <a:latin typeface="Arial"/>
                <a:cs typeface="Arial"/>
              </a:rPr>
              <a:t>, Veterans, DOW Civilians and dependents.  All that is needed is that a member of the party requesting a ride has a DODID Card. </a:t>
            </a:r>
          </a:p>
          <a:p>
            <a:pPr marL="756285" lvl="1" indent="-286385">
              <a:lnSpc>
                <a:spcPct val="100000"/>
              </a:lnSpc>
              <a:spcBef>
                <a:spcPts val="1010"/>
              </a:spcBef>
              <a:buClr>
                <a:srgbClr val="131C77"/>
              </a:buClr>
              <a:buSzPct val="79166"/>
              <a:buFont typeface="Wingdings"/>
              <a:buChar char=""/>
              <a:tabLst>
                <a:tab pos="756285" algn="l"/>
              </a:tabLst>
            </a:pPr>
            <a:r>
              <a:rPr b="1" spc="-35" dirty="0">
                <a:latin typeface="Arial"/>
                <a:cs typeface="Arial"/>
              </a:rPr>
              <a:t>Call</a:t>
            </a:r>
            <a:r>
              <a:rPr b="1" spc="-80" dirty="0">
                <a:latin typeface="Arial"/>
                <a:cs typeface="Arial"/>
              </a:rPr>
              <a:t> </a:t>
            </a:r>
            <a:r>
              <a:rPr sz="3200" b="1" spc="-45" dirty="0">
                <a:solidFill>
                  <a:srgbClr val="FF0000"/>
                </a:solidFill>
                <a:latin typeface="Arial"/>
                <a:cs typeface="Arial"/>
              </a:rPr>
              <a:t>907-</a:t>
            </a:r>
            <a:r>
              <a:rPr sz="3200" b="1" spc="-50" dirty="0">
                <a:solidFill>
                  <a:srgbClr val="FF0000"/>
                </a:solidFill>
                <a:latin typeface="Arial"/>
                <a:cs typeface="Arial"/>
              </a:rPr>
              <a:t>384-</a:t>
            </a:r>
            <a:r>
              <a:rPr sz="3200" b="1" spc="-40" dirty="0">
                <a:solidFill>
                  <a:srgbClr val="FF0000"/>
                </a:solidFill>
                <a:latin typeface="Arial"/>
                <a:cs typeface="Arial"/>
              </a:rPr>
              <a:t>7433</a:t>
            </a:r>
            <a:r>
              <a:rPr b="1" spc="-110" dirty="0">
                <a:latin typeface="Arial"/>
                <a:cs typeface="Arial"/>
              </a:rPr>
              <a:t> </a:t>
            </a:r>
            <a:r>
              <a:rPr b="1" spc="-40" dirty="0">
                <a:latin typeface="Arial"/>
                <a:cs typeface="Arial"/>
              </a:rPr>
              <a:t>for</a:t>
            </a:r>
            <a:r>
              <a:rPr b="1" spc="-65" dirty="0">
                <a:latin typeface="Arial"/>
                <a:cs typeface="Arial"/>
              </a:rPr>
              <a:t> </a:t>
            </a:r>
            <a:r>
              <a:rPr b="1" dirty="0">
                <a:latin typeface="Arial"/>
                <a:cs typeface="Arial"/>
              </a:rPr>
              <a:t>a</a:t>
            </a:r>
            <a:r>
              <a:rPr b="1" spc="-60" dirty="0">
                <a:latin typeface="Arial"/>
                <a:cs typeface="Arial"/>
              </a:rPr>
              <a:t> </a:t>
            </a:r>
            <a:r>
              <a:rPr b="1" spc="-35" dirty="0">
                <a:latin typeface="Arial"/>
                <a:cs typeface="Arial"/>
              </a:rPr>
              <a:t>free</a:t>
            </a:r>
            <a:r>
              <a:rPr b="1" spc="-85" dirty="0">
                <a:latin typeface="Arial"/>
                <a:cs typeface="Arial"/>
              </a:rPr>
              <a:t> </a:t>
            </a:r>
            <a:r>
              <a:rPr b="1" spc="-40" dirty="0">
                <a:latin typeface="Arial"/>
                <a:cs typeface="Arial"/>
              </a:rPr>
              <a:t>ride</a:t>
            </a:r>
            <a:r>
              <a:rPr b="1" spc="-75" dirty="0">
                <a:latin typeface="Arial"/>
                <a:cs typeface="Arial"/>
              </a:rPr>
              <a:t> </a:t>
            </a:r>
            <a:r>
              <a:rPr b="1" dirty="0">
                <a:latin typeface="Arial"/>
                <a:cs typeface="Arial"/>
              </a:rPr>
              <a:t>home!</a:t>
            </a:r>
            <a:r>
              <a:rPr b="1" spc="245" dirty="0">
                <a:latin typeface="Arial"/>
                <a:cs typeface="Arial"/>
              </a:rPr>
              <a:t> </a:t>
            </a:r>
            <a:endParaRPr lang="en-US" b="1" spc="245" dirty="0">
              <a:latin typeface="Arial"/>
              <a:cs typeface="Arial"/>
            </a:endParaRPr>
          </a:p>
          <a:p>
            <a:pPr marL="756285" lvl="1" indent="-286385">
              <a:lnSpc>
                <a:spcPct val="100000"/>
              </a:lnSpc>
              <a:spcBef>
                <a:spcPts val="1010"/>
              </a:spcBef>
              <a:buClr>
                <a:srgbClr val="131C77"/>
              </a:buClr>
              <a:buSzPct val="79166"/>
              <a:buFont typeface="Wingdings"/>
              <a:buChar char=""/>
              <a:tabLst>
                <a:tab pos="756285" algn="l"/>
              </a:tabLst>
            </a:pPr>
            <a:r>
              <a:rPr b="1" spc="-45" dirty="0">
                <a:latin typeface="Arial"/>
                <a:cs typeface="Arial"/>
              </a:rPr>
              <a:t>JBADD</a:t>
            </a:r>
            <a:r>
              <a:rPr b="1" spc="-70" dirty="0">
                <a:latin typeface="Arial"/>
                <a:cs typeface="Arial"/>
              </a:rPr>
              <a:t> </a:t>
            </a:r>
            <a:r>
              <a:rPr b="1" spc="-30" dirty="0">
                <a:latin typeface="Arial"/>
                <a:cs typeface="Arial"/>
              </a:rPr>
              <a:t>can</a:t>
            </a:r>
            <a:r>
              <a:rPr b="1" spc="-75" dirty="0">
                <a:latin typeface="Arial"/>
                <a:cs typeface="Arial"/>
              </a:rPr>
              <a:t> </a:t>
            </a:r>
            <a:r>
              <a:rPr b="1" spc="-35" dirty="0">
                <a:latin typeface="Arial"/>
                <a:cs typeface="Arial"/>
              </a:rPr>
              <a:t>also</a:t>
            </a:r>
            <a:r>
              <a:rPr b="1" spc="-55" dirty="0">
                <a:latin typeface="Arial"/>
                <a:cs typeface="Arial"/>
              </a:rPr>
              <a:t> </a:t>
            </a:r>
            <a:r>
              <a:rPr b="1" spc="-40" dirty="0">
                <a:latin typeface="Arial"/>
                <a:cs typeface="Arial"/>
              </a:rPr>
              <a:t>schedule</a:t>
            </a:r>
            <a:r>
              <a:rPr b="1" spc="-100" dirty="0">
                <a:latin typeface="Arial"/>
                <a:cs typeface="Arial"/>
              </a:rPr>
              <a:t> </a:t>
            </a:r>
            <a:r>
              <a:rPr b="1" spc="-45" dirty="0">
                <a:latin typeface="Arial"/>
                <a:cs typeface="Arial"/>
              </a:rPr>
              <a:t>pickups</a:t>
            </a:r>
            <a:r>
              <a:rPr b="1" spc="-95" dirty="0">
                <a:latin typeface="Arial"/>
                <a:cs typeface="Arial"/>
              </a:rPr>
              <a:t> </a:t>
            </a:r>
            <a:r>
              <a:rPr b="1" spc="-35" dirty="0">
                <a:latin typeface="Arial"/>
                <a:cs typeface="Arial"/>
              </a:rPr>
              <a:t>for</a:t>
            </a:r>
            <a:r>
              <a:rPr b="1" spc="-50" dirty="0">
                <a:latin typeface="Arial"/>
                <a:cs typeface="Arial"/>
              </a:rPr>
              <a:t> </a:t>
            </a:r>
            <a:r>
              <a:rPr b="1" spc="-45" dirty="0">
                <a:latin typeface="Arial"/>
                <a:cs typeface="Arial"/>
              </a:rPr>
              <a:t>unit</a:t>
            </a:r>
            <a:r>
              <a:rPr b="1" spc="-65" dirty="0">
                <a:latin typeface="Arial"/>
                <a:cs typeface="Arial"/>
              </a:rPr>
              <a:t> </a:t>
            </a:r>
            <a:r>
              <a:rPr b="1" spc="-30" dirty="0">
                <a:latin typeface="Arial"/>
                <a:cs typeface="Arial"/>
              </a:rPr>
              <a:t>social</a:t>
            </a:r>
            <a:r>
              <a:rPr b="1" spc="-90" dirty="0">
                <a:latin typeface="Arial"/>
                <a:cs typeface="Arial"/>
              </a:rPr>
              <a:t> </a:t>
            </a:r>
            <a:r>
              <a:rPr b="1" spc="-10" dirty="0">
                <a:latin typeface="Arial"/>
                <a:cs typeface="Arial"/>
              </a:rPr>
              <a:t>events.</a:t>
            </a:r>
            <a:r>
              <a:rPr lang="en-US" b="1" spc="-10" dirty="0">
                <a:latin typeface="Arial"/>
                <a:cs typeface="Arial"/>
              </a:rPr>
              <a:t>  (Two Week minimum notice is required).</a:t>
            </a:r>
            <a:endParaRPr dirty="0">
              <a:latin typeface="Arial"/>
              <a:cs typeface="Arial"/>
            </a:endParaRPr>
          </a:p>
        </p:txBody>
      </p:sp>
      <p:pic>
        <p:nvPicPr>
          <p:cNvPr id="2" name="Picture 1">
            <a:extLst>
              <a:ext uri="{FF2B5EF4-FFF2-40B4-BE49-F238E27FC236}">
                <a16:creationId xmlns:a16="http://schemas.microsoft.com/office/drawing/2014/main" id="{1445DC56-6AFB-5F09-66BF-22AE08F2F1E0}"/>
              </a:ext>
            </a:extLst>
          </p:cNvPr>
          <p:cNvPicPr>
            <a:picLocks noChangeAspect="1"/>
          </p:cNvPicPr>
          <p:nvPr/>
        </p:nvPicPr>
        <p:blipFill>
          <a:blip r:embed="rId3"/>
          <a:stretch>
            <a:fillRect/>
          </a:stretch>
        </p:blipFill>
        <p:spPr>
          <a:xfrm>
            <a:off x="5855388" y="3769233"/>
            <a:ext cx="2983811" cy="2513335"/>
          </a:xfrm>
          <a:prstGeom prst="rect">
            <a:avLst/>
          </a:prstGeom>
        </p:spPr>
      </p:pic>
      <p:pic>
        <p:nvPicPr>
          <p:cNvPr id="8" name="Picture 7">
            <a:extLst>
              <a:ext uri="{FF2B5EF4-FFF2-40B4-BE49-F238E27FC236}">
                <a16:creationId xmlns:a16="http://schemas.microsoft.com/office/drawing/2014/main" id="{47A7FBC4-2E39-112E-DE03-9700DC4158BF}"/>
              </a:ext>
            </a:extLst>
          </p:cNvPr>
          <p:cNvPicPr>
            <a:picLocks noChangeAspect="1"/>
          </p:cNvPicPr>
          <p:nvPr/>
        </p:nvPicPr>
        <p:blipFill>
          <a:blip r:embed="rId4"/>
          <a:stretch>
            <a:fillRect/>
          </a:stretch>
        </p:blipFill>
        <p:spPr>
          <a:xfrm>
            <a:off x="136496" y="3849628"/>
            <a:ext cx="2901690" cy="1865372"/>
          </a:xfrm>
          <a:prstGeom prst="rect">
            <a:avLst/>
          </a:prstGeom>
        </p:spPr>
      </p:pic>
      <p:pic>
        <p:nvPicPr>
          <p:cNvPr id="11" name="Picture 10">
            <a:extLst>
              <a:ext uri="{FF2B5EF4-FFF2-40B4-BE49-F238E27FC236}">
                <a16:creationId xmlns:a16="http://schemas.microsoft.com/office/drawing/2014/main" id="{79B4C97C-ECF0-882D-F145-D1DD4BD2CDDA}"/>
              </a:ext>
            </a:extLst>
          </p:cNvPr>
          <p:cNvPicPr>
            <a:picLocks noChangeAspect="1"/>
          </p:cNvPicPr>
          <p:nvPr/>
        </p:nvPicPr>
        <p:blipFill>
          <a:blip r:embed="rId5"/>
          <a:stretch>
            <a:fillRect/>
          </a:stretch>
        </p:blipFill>
        <p:spPr>
          <a:xfrm>
            <a:off x="3159812" y="3849628"/>
            <a:ext cx="2619375" cy="2170172"/>
          </a:xfrm>
          <a:prstGeom prst="rect">
            <a:avLst/>
          </a:prstGeom>
        </p:spPr>
      </p:pic>
    </p:spTree>
    <p:extLst>
      <p:ext uri="{BB962C8B-B14F-4D97-AF65-F5344CB8AC3E}">
        <p14:creationId xmlns:p14="http://schemas.microsoft.com/office/powerpoint/2010/main" val="3963053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6322" y="1183557"/>
            <a:ext cx="5918200" cy="3652520"/>
          </a:xfrm>
          <a:prstGeom prst="rect">
            <a:avLst/>
          </a:prstGeom>
        </p:spPr>
        <p:txBody>
          <a:bodyPr vert="horz" wrap="square" lIns="0" tIns="12700" rIns="0" bIns="0" rtlCol="0">
            <a:spAutoFit/>
          </a:bodyPr>
          <a:lstStyle/>
          <a:p>
            <a:pPr marL="299085" indent="-286385">
              <a:lnSpc>
                <a:spcPct val="100000"/>
              </a:lnSpc>
              <a:spcBef>
                <a:spcPts val="100"/>
              </a:spcBef>
              <a:buClr>
                <a:srgbClr val="131C77"/>
              </a:buClr>
              <a:buSzPct val="80555"/>
              <a:buFont typeface="Wingdings"/>
              <a:buChar char=""/>
              <a:tabLst>
                <a:tab pos="299085" algn="l"/>
              </a:tabLst>
            </a:pPr>
            <a:r>
              <a:rPr sz="1800" b="1" dirty="0">
                <a:latin typeface="Arial"/>
                <a:cs typeface="Arial"/>
              </a:rPr>
              <a:t>JBER</a:t>
            </a:r>
            <a:r>
              <a:rPr sz="1800" b="1" spc="-5" dirty="0">
                <a:latin typeface="Arial"/>
                <a:cs typeface="Arial"/>
              </a:rPr>
              <a:t> </a:t>
            </a:r>
            <a:r>
              <a:rPr sz="1800" b="1" spc="-25" dirty="0">
                <a:latin typeface="Arial"/>
                <a:cs typeface="Arial"/>
              </a:rPr>
              <a:t>Connect</a:t>
            </a:r>
            <a:r>
              <a:rPr sz="1800" b="1" spc="-165" dirty="0">
                <a:latin typeface="Arial"/>
                <a:cs typeface="Arial"/>
              </a:rPr>
              <a:t> </a:t>
            </a:r>
            <a:r>
              <a:rPr sz="1800" b="1" spc="-25" dirty="0">
                <a:latin typeface="Arial"/>
                <a:cs typeface="Arial"/>
              </a:rPr>
              <a:t>App</a:t>
            </a:r>
            <a:endParaRPr sz="1800" dirty="0">
              <a:latin typeface="Arial"/>
              <a:cs typeface="Arial"/>
            </a:endParaRPr>
          </a:p>
          <a:p>
            <a:pPr>
              <a:lnSpc>
                <a:spcPct val="100000"/>
              </a:lnSpc>
              <a:spcBef>
                <a:spcPts val="210"/>
              </a:spcBef>
              <a:buFont typeface="Wingdings"/>
              <a:buChar char=""/>
            </a:pPr>
            <a:endParaRPr sz="1800" dirty="0">
              <a:latin typeface="Arial"/>
              <a:cs typeface="Arial"/>
            </a:endParaRPr>
          </a:p>
          <a:p>
            <a:pPr marL="299085" indent="-286385">
              <a:lnSpc>
                <a:spcPct val="100000"/>
              </a:lnSpc>
              <a:buClr>
                <a:srgbClr val="131C77"/>
              </a:buClr>
              <a:buSzPct val="77777"/>
              <a:buFont typeface="Wingdings"/>
              <a:buChar char=""/>
              <a:tabLst>
                <a:tab pos="299085" algn="l"/>
              </a:tabLst>
            </a:pPr>
            <a:r>
              <a:rPr sz="1800" b="1" dirty="0">
                <a:latin typeface="Arial"/>
                <a:cs typeface="Arial"/>
              </a:rPr>
              <a:t>JBER</a:t>
            </a:r>
            <a:r>
              <a:rPr sz="1800" b="1" spc="-60" dirty="0">
                <a:latin typeface="Arial"/>
                <a:cs typeface="Arial"/>
              </a:rPr>
              <a:t> </a:t>
            </a:r>
            <a:r>
              <a:rPr sz="1800" b="1" spc="-20" dirty="0">
                <a:latin typeface="Arial"/>
                <a:cs typeface="Arial"/>
              </a:rPr>
              <a:t>Website</a:t>
            </a:r>
            <a:r>
              <a:rPr sz="1800" b="1" spc="-110" dirty="0">
                <a:latin typeface="Arial"/>
                <a:cs typeface="Arial"/>
              </a:rPr>
              <a:t> </a:t>
            </a:r>
            <a:r>
              <a:rPr sz="1800" b="1" spc="-20" dirty="0">
                <a:latin typeface="Arial"/>
                <a:cs typeface="Arial"/>
              </a:rPr>
              <a:t>Link</a:t>
            </a:r>
            <a:endParaRPr sz="1800" dirty="0">
              <a:latin typeface="Arial"/>
              <a:cs typeface="Arial"/>
            </a:endParaRPr>
          </a:p>
          <a:p>
            <a:pPr marL="701040" lvl="1" indent="-281940">
              <a:lnSpc>
                <a:spcPct val="100000"/>
              </a:lnSpc>
              <a:buClr>
                <a:srgbClr val="131C77"/>
              </a:buClr>
              <a:buSzPct val="77777"/>
              <a:buFont typeface="Wingdings"/>
              <a:buChar char=""/>
              <a:tabLst>
                <a:tab pos="701040" algn="l"/>
              </a:tabLst>
            </a:pPr>
            <a:r>
              <a:rPr sz="1800" b="1" u="sng" spc="-10" dirty="0">
                <a:solidFill>
                  <a:srgbClr val="0000FF"/>
                </a:solidFill>
                <a:uFill>
                  <a:solidFill>
                    <a:srgbClr val="0000FF"/>
                  </a:solidFill>
                </a:uFill>
                <a:latin typeface="Arial"/>
                <a:cs typeface="Arial"/>
                <a:hlinkClick r:id="rId2"/>
              </a:rPr>
              <a:t>http://www.jber.jb.mil</a:t>
            </a:r>
            <a:endParaRPr sz="1800" dirty="0">
              <a:latin typeface="Arial"/>
              <a:cs typeface="Arial"/>
            </a:endParaRPr>
          </a:p>
          <a:p>
            <a:pPr lvl="1">
              <a:lnSpc>
                <a:spcPct val="100000"/>
              </a:lnSpc>
              <a:spcBef>
                <a:spcPts val="210"/>
              </a:spcBef>
              <a:buFont typeface="Wingdings"/>
              <a:buChar char=""/>
            </a:pPr>
            <a:endParaRPr sz="1800" dirty="0">
              <a:latin typeface="Arial"/>
              <a:cs typeface="Arial"/>
            </a:endParaRPr>
          </a:p>
          <a:p>
            <a:pPr marL="299085" indent="-286385">
              <a:lnSpc>
                <a:spcPct val="100000"/>
              </a:lnSpc>
              <a:buClr>
                <a:srgbClr val="131C77"/>
              </a:buClr>
              <a:buSzPct val="80555"/>
              <a:buFont typeface="Wingdings"/>
              <a:buChar char=""/>
              <a:tabLst>
                <a:tab pos="299085" algn="l"/>
              </a:tabLst>
            </a:pPr>
            <a:r>
              <a:rPr sz="1800" b="1" dirty="0">
                <a:latin typeface="Arial"/>
                <a:cs typeface="Arial"/>
              </a:rPr>
              <a:t>JBER</a:t>
            </a:r>
            <a:r>
              <a:rPr sz="1800" b="1" spc="-10" dirty="0">
                <a:latin typeface="Arial"/>
                <a:cs typeface="Arial"/>
              </a:rPr>
              <a:t> </a:t>
            </a:r>
            <a:r>
              <a:rPr sz="1800" b="1" spc="-25" dirty="0">
                <a:latin typeface="Arial"/>
                <a:cs typeface="Arial"/>
              </a:rPr>
              <a:t>Facebook</a:t>
            </a:r>
            <a:r>
              <a:rPr sz="1800" b="1" spc="-95" dirty="0">
                <a:latin typeface="Arial"/>
                <a:cs typeface="Arial"/>
              </a:rPr>
              <a:t> </a:t>
            </a:r>
            <a:r>
              <a:rPr sz="1800" b="1" spc="-20" dirty="0">
                <a:latin typeface="Arial"/>
                <a:cs typeface="Arial"/>
              </a:rPr>
              <a:t>Link</a:t>
            </a:r>
            <a:endParaRPr sz="1800" dirty="0">
              <a:latin typeface="Arial"/>
              <a:cs typeface="Arial"/>
            </a:endParaRPr>
          </a:p>
          <a:p>
            <a:pPr marL="701040" lvl="1" indent="-281940">
              <a:lnSpc>
                <a:spcPct val="100000"/>
              </a:lnSpc>
              <a:buClr>
                <a:srgbClr val="131C77"/>
              </a:buClr>
              <a:buSzPct val="80555"/>
              <a:buFont typeface="Wingdings"/>
              <a:buChar char=""/>
              <a:tabLst>
                <a:tab pos="701040" algn="l"/>
              </a:tabLst>
            </a:pPr>
            <a:r>
              <a:rPr sz="1800" b="1" u="sng" spc="-10" dirty="0">
                <a:solidFill>
                  <a:srgbClr val="0000FF"/>
                </a:solidFill>
                <a:uFill>
                  <a:solidFill>
                    <a:srgbClr val="0000FF"/>
                  </a:solidFill>
                </a:uFill>
                <a:latin typeface="Arial"/>
                <a:cs typeface="Arial"/>
                <a:hlinkClick r:id="rId3"/>
              </a:rPr>
              <a:t>https://www.facebook.com/JBERAK</a:t>
            </a:r>
            <a:endParaRPr sz="1800" dirty="0">
              <a:latin typeface="Arial"/>
              <a:cs typeface="Arial"/>
            </a:endParaRPr>
          </a:p>
          <a:p>
            <a:pPr lvl="1">
              <a:lnSpc>
                <a:spcPct val="100000"/>
              </a:lnSpc>
              <a:spcBef>
                <a:spcPts val="210"/>
              </a:spcBef>
              <a:buFont typeface="Wingdings"/>
              <a:buChar char=""/>
            </a:pPr>
            <a:endParaRPr sz="1800" dirty="0">
              <a:latin typeface="Arial"/>
              <a:cs typeface="Arial"/>
            </a:endParaRPr>
          </a:p>
          <a:p>
            <a:pPr marL="299085" indent="-286385">
              <a:lnSpc>
                <a:spcPct val="100000"/>
              </a:lnSpc>
              <a:buClr>
                <a:srgbClr val="131C77"/>
              </a:buClr>
              <a:buSzPct val="80555"/>
              <a:buFont typeface="Wingdings"/>
              <a:buChar char=""/>
              <a:tabLst>
                <a:tab pos="299085" algn="l"/>
              </a:tabLst>
            </a:pPr>
            <a:r>
              <a:rPr sz="1800" b="1" spc="-20" dirty="0">
                <a:latin typeface="Arial"/>
                <a:cs typeface="Arial"/>
              </a:rPr>
              <a:t>Emergency</a:t>
            </a:r>
            <a:r>
              <a:rPr sz="1800" b="1" spc="-95" dirty="0">
                <a:latin typeface="Arial"/>
                <a:cs typeface="Arial"/>
              </a:rPr>
              <a:t> </a:t>
            </a:r>
            <a:r>
              <a:rPr sz="1800" b="1" spc="-10" dirty="0">
                <a:latin typeface="Arial"/>
                <a:cs typeface="Arial"/>
              </a:rPr>
              <a:t>Mass</a:t>
            </a:r>
            <a:r>
              <a:rPr sz="1800" b="1" spc="-75" dirty="0">
                <a:latin typeface="Arial"/>
                <a:cs typeface="Arial"/>
              </a:rPr>
              <a:t> </a:t>
            </a:r>
            <a:r>
              <a:rPr sz="1800" b="1" spc="-25" dirty="0">
                <a:latin typeface="Arial"/>
                <a:cs typeface="Arial"/>
              </a:rPr>
              <a:t>Notification</a:t>
            </a:r>
            <a:r>
              <a:rPr sz="1800" b="1" spc="-85" dirty="0">
                <a:latin typeface="Arial"/>
                <a:cs typeface="Arial"/>
              </a:rPr>
              <a:t> </a:t>
            </a:r>
            <a:r>
              <a:rPr sz="1800" b="1" dirty="0">
                <a:latin typeface="Arial"/>
                <a:cs typeface="Arial"/>
              </a:rPr>
              <a:t>system</a:t>
            </a:r>
            <a:r>
              <a:rPr sz="1800" b="1" spc="-25" dirty="0">
                <a:latin typeface="Arial"/>
                <a:cs typeface="Arial"/>
              </a:rPr>
              <a:t> </a:t>
            </a:r>
            <a:r>
              <a:rPr sz="1800" b="1" spc="-10" dirty="0">
                <a:latin typeface="Arial"/>
                <a:cs typeface="Arial"/>
              </a:rPr>
              <a:t>(AtHoc)</a:t>
            </a:r>
            <a:endParaRPr sz="1800" dirty="0">
              <a:latin typeface="Arial"/>
              <a:cs typeface="Arial"/>
            </a:endParaRPr>
          </a:p>
          <a:p>
            <a:pPr marL="701040" lvl="1" indent="-281940">
              <a:lnSpc>
                <a:spcPct val="100000"/>
              </a:lnSpc>
              <a:buClr>
                <a:srgbClr val="131C77"/>
              </a:buClr>
              <a:buSzPct val="77777"/>
              <a:buFont typeface="Wingdings"/>
              <a:buChar char=""/>
              <a:tabLst>
                <a:tab pos="701040" algn="l"/>
              </a:tabLst>
            </a:pPr>
            <a:r>
              <a:rPr sz="1800" b="1" dirty="0">
                <a:latin typeface="Arial"/>
                <a:cs typeface="Arial"/>
              </a:rPr>
              <a:t>See</a:t>
            </a:r>
            <a:r>
              <a:rPr sz="1800" b="1" spc="-45" dirty="0">
                <a:latin typeface="Arial"/>
                <a:cs typeface="Arial"/>
              </a:rPr>
              <a:t> </a:t>
            </a:r>
            <a:r>
              <a:rPr sz="1800" b="1" dirty="0">
                <a:latin typeface="Arial"/>
                <a:cs typeface="Arial"/>
              </a:rPr>
              <a:t>your</a:t>
            </a:r>
            <a:r>
              <a:rPr sz="1800" b="1" spc="-45" dirty="0">
                <a:latin typeface="Arial"/>
                <a:cs typeface="Arial"/>
              </a:rPr>
              <a:t> </a:t>
            </a:r>
            <a:r>
              <a:rPr sz="1800" b="1" dirty="0">
                <a:latin typeface="Arial"/>
                <a:cs typeface="Arial"/>
              </a:rPr>
              <a:t>unit</a:t>
            </a:r>
            <a:r>
              <a:rPr sz="1800" b="1" spc="-55" dirty="0">
                <a:latin typeface="Arial"/>
                <a:cs typeface="Arial"/>
              </a:rPr>
              <a:t> </a:t>
            </a:r>
            <a:r>
              <a:rPr sz="1800" b="1" dirty="0">
                <a:latin typeface="Arial"/>
                <a:cs typeface="Arial"/>
              </a:rPr>
              <a:t>POC</a:t>
            </a:r>
            <a:r>
              <a:rPr sz="1800" b="1" spc="-60" dirty="0">
                <a:latin typeface="Arial"/>
                <a:cs typeface="Arial"/>
              </a:rPr>
              <a:t> </a:t>
            </a:r>
            <a:r>
              <a:rPr sz="1800" b="1" dirty="0">
                <a:latin typeface="Arial"/>
                <a:cs typeface="Arial"/>
              </a:rPr>
              <a:t>to</a:t>
            </a:r>
            <a:r>
              <a:rPr sz="1800" b="1" spc="-35" dirty="0">
                <a:latin typeface="Arial"/>
                <a:cs typeface="Arial"/>
              </a:rPr>
              <a:t> </a:t>
            </a:r>
            <a:r>
              <a:rPr sz="1800" b="1" spc="-10" dirty="0">
                <a:latin typeface="Arial"/>
                <a:cs typeface="Arial"/>
              </a:rPr>
              <a:t>sign</a:t>
            </a:r>
            <a:r>
              <a:rPr sz="1800" b="1" spc="-114" dirty="0">
                <a:latin typeface="Arial"/>
                <a:cs typeface="Arial"/>
              </a:rPr>
              <a:t> </a:t>
            </a:r>
            <a:r>
              <a:rPr sz="1800" b="1" spc="-25" dirty="0">
                <a:latin typeface="Arial"/>
                <a:cs typeface="Arial"/>
              </a:rPr>
              <a:t>up</a:t>
            </a:r>
            <a:endParaRPr sz="1800" dirty="0">
              <a:latin typeface="Arial"/>
              <a:cs typeface="Arial"/>
            </a:endParaRPr>
          </a:p>
          <a:p>
            <a:pPr lvl="1">
              <a:lnSpc>
                <a:spcPct val="100000"/>
              </a:lnSpc>
              <a:spcBef>
                <a:spcPts val="210"/>
              </a:spcBef>
              <a:buFont typeface="Wingdings"/>
              <a:buChar char=""/>
            </a:pPr>
            <a:endParaRPr sz="1800" dirty="0">
              <a:latin typeface="Arial"/>
              <a:cs typeface="Arial"/>
            </a:endParaRPr>
          </a:p>
          <a:p>
            <a:pPr marL="299085" indent="-286385">
              <a:lnSpc>
                <a:spcPct val="100000"/>
              </a:lnSpc>
              <a:buClr>
                <a:srgbClr val="131C77"/>
              </a:buClr>
              <a:buSzPct val="80555"/>
              <a:buFont typeface="Wingdings"/>
              <a:buChar char=""/>
              <a:tabLst>
                <a:tab pos="299085" algn="l"/>
              </a:tabLst>
            </a:pPr>
            <a:r>
              <a:rPr sz="1800" b="1" spc="-20" dirty="0">
                <a:latin typeface="Arial"/>
                <a:cs typeface="Arial"/>
              </a:rPr>
              <a:t>Interactive</a:t>
            </a:r>
            <a:r>
              <a:rPr sz="1800" b="1" spc="-50" dirty="0">
                <a:latin typeface="Arial"/>
                <a:cs typeface="Arial"/>
              </a:rPr>
              <a:t> </a:t>
            </a:r>
            <a:r>
              <a:rPr sz="1800" b="1" spc="-10" dirty="0">
                <a:latin typeface="Arial"/>
                <a:cs typeface="Arial"/>
              </a:rPr>
              <a:t>Customer</a:t>
            </a:r>
            <a:r>
              <a:rPr sz="1800" b="1" spc="-114" dirty="0">
                <a:latin typeface="Arial"/>
                <a:cs typeface="Arial"/>
              </a:rPr>
              <a:t> </a:t>
            </a:r>
            <a:r>
              <a:rPr sz="1800" b="1" dirty="0">
                <a:latin typeface="Arial"/>
                <a:cs typeface="Arial"/>
              </a:rPr>
              <a:t>Evaluation</a:t>
            </a:r>
            <a:r>
              <a:rPr sz="1800" b="1" spc="10" dirty="0">
                <a:latin typeface="Arial"/>
                <a:cs typeface="Arial"/>
              </a:rPr>
              <a:t> </a:t>
            </a:r>
            <a:r>
              <a:rPr sz="1800" b="1" spc="-10" dirty="0">
                <a:latin typeface="Arial"/>
                <a:cs typeface="Arial"/>
              </a:rPr>
              <a:t>(ICE)</a:t>
            </a:r>
            <a:endParaRPr sz="1800" dirty="0">
              <a:latin typeface="Arial"/>
              <a:cs typeface="Arial"/>
            </a:endParaRPr>
          </a:p>
          <a:p>
            <a:pPr marL="701040" lvl="1" indent="-281940">
              <a:lnSpc>
                <a:spcPct val="100000"/>
              </a:lnSpc>
              <a:buClr>
                <a:srgbClr val="131C77"/>
              </a:buClr>
              <a:buSzPct val="77777"/>
              <a:buFont typeface="Wingdings"/>
              <a:buChar char=""/>
              <a:tabLst>
                <a:tab pos="701040" algn="l"/>
              </a:tabLst>
            </a:pPr>
            <a:r>
              <a:rPr sz="1800" b="1" u="sng" spc="-10" dirty="0">
                <a:solidFill>
                  <a:srgbClr val="0000FF"/>
                </a:solidFill>
                <a:uFill>
                  <a:solidFill>
                    <a:srgbClr val="0000FF"/>
                  </a:solidFill>
                </a:uFill>
                <a:latin typeface="Arial"/>
                <a:cs typeface="Arial"/>
                <a:hlinkClick r:id="rId4"/>
              </a:rPr>
              <a:t>http://ice.disa.mil/index.cfm?fa=site&amp;site_id=982</a:t>
            </a:r>
            <a:endParaRPr sz="1800" dirty="0">
              <a:latin typeface="Arial"/>
              <a:cs typeface="Arial"/>
            </a:endParaRPr>
          </a:p>
        </p:txBody>
      </p:sp>
      <p:pic>
        <p:nvPicPr>
          <p:cNvPr id="3" name="object 3"/>
          <p:cNvPicPr/>
          <p:nvPr/>
        </p:nvPicPr>
        <p:blipFill>
          <a:blip r:embed="rId5" cstate="print"/>
          <a:stretch>
            <a:fillRect/>
          </a:stretch>
        </p:blipFill>
        <p:spPr>
          <a:xfrm>
            <a:off x="4325341" y="1202436"/>
            <a:ext cx="1694460" cy="1769364"/>
          </a:xfrm>
          <a:prstGeom prst="rect">
            <a:avLst/>
          </a:prstGeom>
        </p:spPr>
      </p:pic>
      <p:grpSp>
        <p:nvGrpSpPr>
          <p:cNvPr id="4" name="object 4"/>
          <p:cNvGrpSpPr/>
          <p:nvPr/>
        </p:nvGrpSpPr>
        <p:grpSpPr>
          <a:xfrm>
            <a:off x="537502" y="1183557"/>
            <a:ext cx="8485630" cy="5126732"/>
            <a:chOff x="521208" y="1194816"/>
            <a:chExt cx="8485630" cy="5126732"/>
          </a:xfrm>
        </p:grpSpPr>
        <p:pic>
          <p:nvPicPr>
            <p:cNvPr id="5" name="object 5"/>
            <p:cNvPicPr/>
            <p:nvPr/>
          </p:nvPicPr>
          <p:blipFill>
            <a:blip r:embed="rId6" cstate="print"/>
            <a:stretch>
              <a:fillRect/>
            </a:stretch>
          </p:blipFill>
          <p:spPr>
            <a:xfrm>
              <a:off x="4048723" y="4904678"/>
              <a:ext cx="2159505" cy="1416870"/>
            </a:xfrm>
            <a:prstGeom prst="rect">
              <a:avLst/>
            </a:prstGeom>
          </p:spPr>
        </p:pic>
        <p:pic>
          <p:nvPicPr>
            <p:cNvPr id="6" name="object 6"/>
            <p:cNvPicPr/>
            <p:nvPr/>
          </p:nvPicPr>
          <p:blipFill>
            <a:blip r:embed="rId7" cstate="print"/>
            <a:stretch>
              <a:fillRect/>
            </a:stretch>
          </p:blipFill>
          <p:spPr>
            <a:xfrm>
              <a:off x="6476999" y="1208532"/>
              <a:ext cx="2485618" cy="1345691"/>
            </a:xfrm>
            <a:prstGeom prst="rect">
              <a:avLst/>
            </a:prstGeom>
          </p:spPr>
        </p:pic>
        <p:pic>
          <p:nvPicPr>
            <p:cNvPr id="7" name="object 7"/>
            <p:cNvPicPr/>
            <p:nvPr/>
          </p:nvPicPr>
          <p:blipFill>
            <a:blip r:embed="rId8" cstate="print"/>
            <a:stretch>
              <a:fillRect/>
            </a:stretch>
          </p:blipFill>
          <p:spPr>
            <a:xfrm>
              <a:off x="6149340" y="1194816"/>
              <a:ext cx="2857498" cy="1543810"/>
            </a:xfrm>
            <a:prstGeom prst="rect">
              <a:avLst/>
            </a:prstGeom>
          </p:spPr>
        </p:pic>
        <p:pic>
          <p:nvPicPr>
            <p:cNvPr id="8" name="object 8"/>
            <p:cNvPicPr/>
            <p:nvPr/>
          </p:nvPicPr>
          <p:blipFill>
            <a:blip r:embed="rId9" cstate="print"/>
            <a:stretch>
              <a:fillRect/>
            </a:stretch>
          </p:blipFill>
          <p:spPr>
            <a:xfrm>
              <a:off x="6553199" y="2654808"/>
              <a:ext cx="2133598" cy="3640835"/>
            </a:xfrm>
            <a:prstGeom prst="rect">
              <a:avLst/>
            </a:prstGeom>
          </p:spPr>
        </p:pic>
        <p:pic>
          <p:nvPicPr>
            <p:cNvPr id="9" name="object 9"/>
            <p:cNvPicPr/>
            <p:nvPr/>
          </p:nvPicPr>
          <p:blipFill>
            <a:blip r:embed="rId10" cstate="print"/>
            <a:stretch>
              <a:fillRect/>
            </a:stretch>
          </p:blipFill>
          <p:spPr>
            <a:xfrm>
              <a:off x="521208" y="4904678"/>
              <a:ext cx="1982723" cy="1416870"/>
            </a:xfrm>
            <a:prstGeom prst="rect">
              <a:avLst/>
            </a:prstGeom>
          </p:spPr>
        </p:pic>
      </p:grpSp>
      <p:pic>
        <p:nvPicPr>
          <p:cNvPr id="10" name="object 10"/>
          <p:cNvPicPr/>
          <p:nvPr/>
        </p:nvPicPr>
        <p:blipFill>
          <a:blip r:embed="rId11" cstate="print"/>
          <a:stretch>
            <a:fillRect/>
          </a:stretch>
        </p:blipFill>
        <p:spPr>
          <a:xfrm>
            <a:off x="121920" y="100584"/>
            <a:ext cx="1194814" cy="914397"/>
          </a:xfrm>
          <a:prstGeom prst="rect">
            <a:avLst/>
          </a:prstGeom>
        </p:spPr>
      </p:pic>
      <p:sp>
        <p:nvSpPr>
          <p:cNvPr id="11" name="object 11"/>
          <p:cNvSpPr txBox="1">
            <a:spLocks noGrp="1"/>
          </p:cNvSpPr>
          <p:nvPr>
            <p:ph type="title"/>
          </p:nvPr>
        </p:nvSpPr>
        <p:spPr>
          <a:prstGeom prst="rect">
            <a:avLst/>
          </a:prstGeom>
        </p:spPr>
        <p:txBody>
          <a:bodyPr vert="horz" wrap="square" lIns="0" tIns="525816" rIns="0" bIns="0" rtlCol="0">
            <a:spAutoFit/>
          </a:bodyPr>
          <a:lstStyle/>
          <a:p>
            <a:pPr marL="2136140">
              <a:lnSpc>
                <a:spcPct val="100000"/>
              </a:lnSpc>
              <a:spcBef>
                <a:spcPts val="100"/>
              </a:spcBef>
            </a:pPr>
            <a:r>
              <a:rPr b="0" dirty="0">
                <a:latin typeface="Arial"/>
                <a:cs typeface="Arial"/>
              </a:rPr>
              <a:t>How</a:t>
            </a:r>
            <a:r>
              <a:rPr b="0" spc="-70" dirty="0">
                <a:latin typeface="Arial"/>
                <a:cs typeface="Arial"/>
              </a:rPr>
              <a:t> </a:t>
            </a:r>
            <a:r>
              <a:rPr b="0" dirty="0">
                <a:latin typeface="Arial"/>
                <a:cs typeface="Arial"/>
              </a:rPr>
              <a:t>We</a:t>
            </a:r>
            <a:r>
              <a:rPr b="0" spc="-40" dirty="0">
                <a:latin typeface="Arial"/>
                <a:cs typeface="Arial"/>
              </a:rPr>
              <a:t> </a:t>
            </a:r>
            <a:r>
              <a:rPr b="0" spc="-10" dirty="0">
                <a:latin typeface="Arial"/>
                <a:cs typeface="Arial"/>
              </a:rPr>
              <a:t>Communicate</a:t>
            </a:r>
          </a:p>
        </p:txBody>
      </p:sp>
      <p:sp>
        <p:nvSpPr>
          <p:cNvPr id="12" name="object 12"/>
          <p:cNvSpPr txBox="1"/>
          <p:nvPr/>
        </p:nvSpPr>
        <p:spPr>
          <a:xfrm>
            <a:off x="3767509" y="6520047"/>
            <a:ext cx="2087880" cy="208279"/>
          </a:xfrm>
          <a:prstGeom prst="rect">
            <a:avLst/>
          </a:prstGeom>
        </p:spPr>
        <p:txBody>
          <a:bodyPr vert="horz" wrap="square" lIns="0" tIns="12700" rIns="0" bIns="0" rtlCol="0">
            <a:spAutoFit/>
          </a:bodyPr>
          <a:lstStyle/>
          <a:p>
            <a:pPr marL="12700">
              <a:lnSpc>
                <a:spcPct val="100000"/>
              </a:lnSpc>
              <a:spcBef>
                <a:spcPts val="100"/>
              </a:spcBef>
            </a:pPr>
            <a:r>
              <a:rPr sz="1200" b="1" i="1" spc="-10" dirty="0">
                <a:latin typeface="Arial"/>
                <a:cs typeface="Arial"/>
              </a:rPr>
              <a:t>Agile</a:t>
            </a:r>
            <a:r>
              <a:rPr sz="1200" b="1" i="1" spc="-65" dirty="0">
                <a:latin typeface="Arial"/>
                <a:cs typeface="Arial"/>
              </a:rPr>
              <a:t> </a:t>
            </a:r>
            <a:r>
              <a:rPr sz="1200" b="1" i="1" dirty="0">
                <a:latin typeface="Arial"/>
                <a:cs typeface="Arial"/>
              </a:rPr>
              <a:t>Arctic</a:t>
            </a:r>
            <a:r>
              <a:rPr sz="1200" b="1" i="1" spc="-35" dirty="0">
                <a:latin typeface="Arial"/>
                <a:cs typeface="Arial"/>
              </a:rPr>
              <a:t> </a:t>
            </a:r>
            <a:r>
              <a:rPr sz="1200" b="1" i="1" dirty="0">
                <a:latin typeface="Arial"/>
                <a:cs typeface="Arial"/>
              </a:rPr>
              <a:t>Combat</a:t>
            </a:r>
            <a:r>
              <a:rPr sz="1200" b="1" i="1" spc="-20" dirty="0">
                <a:latin typeface="Arial"/>
                <a:cs typeface="Arial"/>
              </a:rPr>
              <a:t> </a:t>
            </a:r>
            <a:r>
              <a:rPr sz="1200" b="1" i="1" spc="-10" dirty="0">
                <a:latin typeface="Arial"/>
                <a:cs typeface="Arial"/>
              </a:rPr>
              <a:t>Support</a:t>
            </a:r>
            <a:endParaRPr sz="12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80717" y="6547692"/>
            <a:ext cx="2062480" cy="170815"/>
          </a:xfrm>
          <a:prstGeom prst="rect">
            <a:avLst/>
          </a:prstGeom>
        </p:spPr>
        <p:txBody>
          <a:bodyPr vert="horz" wrap="square" lIns="0" tIns="0" rIns="0" bIns="0" rtlCol="0">
            <a:spAutoFit/>
          </a:bodyPr>
          <a:lstStyle/>
          <a:p>
            <a:pPr>
              <a:lnSpc>
                <a:spcPts val="1325"/>
              </a:lnSpc>
            </a:pPr>
            <a:r>
              <a:rPr sz="1200" b="1" i="1" spc="-10" dirty="0">
                <a:latin typeface="Arial"/>
                <a:cs typeface="Arial"/>
              </a:rPr>
              <a:t>Agile</a:t>
            </a:r>
            <a:r>
              <a:rPr sz="1200" b="1" i="1" spc="-65" dirty="0">
                <a:latin typeface="Arial"/>
                <a:cs typeface="Arial"/>
              </a:rPr>
              <a:t> </a:t>
            </a:r>
            <a:r>
              <a:rPr sz="1200" b="1" i="1" dirty="0">
                <a:latin typeface="Arial"/>
                <a:cs typeface="Arial"/>
              </a:rPr>
              <a:t>Arctic</a:t>
            </a:r>
            <a:r>
              <a:rPr sz="1200" b="1" i="1" spc="-35" dirty="0">
                <a:latin typeface="Arial"/>
                <a:cs typeface="Arial"/>
              </a:rPr>
              <a:t> </a:t>
            </a:r>
            <a:r>
              <a:rPr sz="1200" b="1" i="1" dirty="0">
                <a:latin typeface="Arial"/>
                <a:cs typeface="Arial"/>
              </a:rPr>
              <a:t>Combat</a:t>
            </a:r>
            <a:r>
              <a:rPr sz="1200" b="1" i="1" spc="-20" dirty="0">
                <a:latin typeface="Arial"/>
                <a:cs typeface="Arial"/>
              </a:rPr>
              <a:t> </a:t>
            </a:r>
            <a:r>
              <a:rPr sz="1200" b="1" i="1" spc="-10" dirty="0">
                <a:latin typeface="Arial"/>
                <a:cs typeface="Arial"/>
              </a:rPr>
              <a:t>Support</a:t>
            </a:r>
            <a:endParaRPr sz="1200">
              <a:latin typeface="Arial"/>
              <a:cs typeface="Arial"/>
            </a:endParaRPr>
          </a:p>
        </p:txBody>
      </p:sp>
      <p:pic>
        <p:nvPicPr>
          <p:cNvPr id="3" name="object 3"/>
          <p:cNvPicPr/>
          <p:nvPr/>
        </p:nvPicPr>
        <p:blipFill>
          <a:blip r:embed="rId2" cstate="print"/>
          <a:stretch>
            <a:fillRect/>
          </a:stretch>
        </p:blipFill>
        <p:spPr>
          <a:xfrm>
            <a:off x="6515100" y="6450685"/>
            <a:ext cx="344423" cy="374198"/>
          </a:xfrm>
          <a:prstGeom prst="rect">
            <a:avLst/>
          </a:prstGeom>
        </p:spPr>
      </p:pic>
      <p:pic>
        <p:nvPicPr>
          <p:cNvPr id="4" name="object 4"/>
          <p:cNvPicPr/>
          <p:nvPr/>
        </p:nvPicPr>
        <p:blipFill>
          <a:blip r:embed="rId3" cstate="print"/>
          <a:stretch>
            <a:fillRect/>
          </a:stretch>
        </p:blipFill>
        <p:spPr>
          <a:xfrm>
            <a:off x="6912864" y="6455664"/>
            <a:ext cx="374902" cy="397762"/>
          </a:xfrm>
          <a:prstGeom prst="rect">
            <a:avLst/>
          </a:prstGeom>
        </p:spPr>
      </p:pic>
      <p:pic>
        <p:nvPicPr>
          <p:cNvPr id="5" name="object 5"/>
          <p:cNvPicPr/>
          <p:nvPr/>
        </p:nvPicPr>
        <p:blipFill>
          <a:blip r:embed="rId4" cstate="print"/>
          <a:stretch>
            <a:fillRect/>
          </a:stretch>
        </p:blipFill>
        <p:spPr>
          <a:xfrm>
            <a:off x="556259" y="6446520"/>
            <a:ext cx="411467" cy="400810"/>
          </a:xfrm>
          <a:prstGeom prst="rect">
            <a:avLst/>
          </a:prstGeom>
        </p:spPr>
      </p:pic>
      <p:pic>
        <p:nvPicPr>
          <p:cNvPr id="6" name="object 6"/>
          <p:cNvPicPr/>
          <p:nvPr/>
        </p:nvPicPr>
        <p:blipFill>
          <a:blip r:embed="rId5" cstate="print"/>
          <a:stretch>
            <a:fillRect/>
          </a:stretch>
        </p:blipFill>
        <p:spPr>
          <a:xfrm>
            <a:off x="6062472" y="6455664"/>
            <a:ext cx="396238" cy="380998"/>
          </a:xfrm>
          <a:prstGeom prst="rect">
            <a:avLst/>
          </a:prstGeom>
        </p:spPr>
      </p:pic>
      <p:pic>
        <p:nvPicPr>
          <p:cNvPr id="7" name="object 7"/>
          <p:cNvPicPr/>
          <p:nvPr/>
        </p:nvPicPr>
        <p:blipFill>
          <a:blip r:embed="rId6" cstate="print"/>
          <a:stretch>
            <a:fillRect/>
          </a:stretch>
        </p:blipFill>
        <p:spPr>
          <a:xfrm>
            <a:off x="117347" y="6446520"/>
            <a:ext cx="435851" cy="394714"/>
          </a:xfrm>
          <a:prstGeom prst="rect">
            <a:avLst/>
          </a:prstGeom>
        </p:spPr>
      </p:pic>
      <p:pic>
        <p:nvPicPr>
          <p:cNvPr id="8" name="object 8"/>
          <p:cNvPicPr/>
          <p:nvPr/>
        </p:nvPicPr>
        <p:blipFill>
          <a:blip r:embed="rId7" cstate="print"/>
          <a:stretch>
            <a:fillRect/>
          </a:stretch>
        </p:blipFill>
        <p:spPr>
          <a:xfrm>
            <a:off x="8602980" y="6455664"/>
            <a:ext cx="400810" cy="393190"/>
          </a:xfrm>
          <a:prstGeom prst="rect">
            <a:avLst/>
          </a:prstGeom>
        </p:spPr>
      </p:pic>
      <p:pic>
        <p:nvPicPr>
          <p:cNvPr id="9" name="object 9"/>
          <p:cNvPicPr/>
          <p:nvPr/>
        </p:nvPicPr>
        <p:blipFill>
          <a:blip r:embed="rId8" cstate="print"/>
          <a:stretch>
            <a:fillRect/>
          </a:stretch>
        </p:blipFill>
        <p:spPr>
          <a:xfrm>
            <a:off x="3102864" y="6446519"/>
            <a:ext cx="402334" cy="402334"/>
          </a:xfrm>
          <a:prstGeom prst="rect">
            <a:avLst/>
          </a:prstGeom>
        </p:spPr>
      </p:pic>
      <p:pic>
        <p:nvPicPr>
          <p:cNvPr id="10" name="object 10"/>
          <p:cNvPicPr/>
          <p:nvPr/>
        </p:nvPicPr>
        <p:blipFill>
          <a:blip r:embed="rId9" cstate="print"/>
          <a:stretch>
            <a:fillRect/>
          </a:stretch>
        </p:blipFill>
        <p:spPr>
          <a:xfrm>
            <a:off x="1386839" y="6446520"/>
            <a:ext cx="329181" cy="393190"/>
          </a:xfrm>
          <a:prstGeom prst="rect">
            <a:avLst/>
          </a:prstGeom>
        </p:spPr>
      </p:pic>
      <p:grpSp>
        <p:nvGrpSpPr>
          <p:cNvPr id="11" name="object 11"/>
          <p:cNvGrpSpPr/>
          <p:nvPr/>
        </p:nvGrpSpPr>
        <p:grpSpPr>
          <a:xfrm>
            <a:off x="0" y="0"/>
            <a:ext cx="9144000" cy="6858000"/>
            <a:chOff x="0" y="0"/>
            <a:chExt cx="9144000" cy="6858000"/>
          </a:xfrm>
        </p:grpSpPr>
        <p:pic>
          <p:nvPicPr>
            <p:cNvPr id="12" name="object 12"/>
            <p:cNvPicPr/>
            <p:nvPr/>
          </p:nvPicPr>
          <p:blipFill>
            <a:blip r:embed="rId10" cstate="print"/>
            <a:stretch>
              <a:fillRect/>
            </a:stretch>
          </p:blipFill>
          <p:spPr>
            <a:xfrm>
              <a:off x="996696" y="6446520"/>
              <a:ext cx="329182" cy="393190"/>
            </a:xfrm>
            <a:prstGeom prst="rect">
              <a:avLst/>
            </a:prstGeom>
          </p:spPr>
        </p:pic>
        <p:sp>
          <p:nvSpPr>
            <p:cNvPr id="13" name="object 13"/>
            <p:cNvSpPr/>
            <p:nvPr/>
          </p:nvSpPr>
          <p:spPr>
            <a:xfrm>
              <a:off x="117346" y="6412990"/>
              <a:ext cx="8876030" cy="11430"/>
            </a:xfrm>
            <a:custGeom>
              <a:avLst/>
              <a:gdLst/>
              <a:ahLst/>
              <a:cxnLst/>
              <a:rect l="l" t="t" r="r" b="b"/>
              <a:pathLst>
                <a:path w="8876030" h="11429">
                  <a:moveTo>
                    <a:pt x="0" y="0"/>
                  </a:moveTo>
                  <a:lnTo>
                    <a:pt x="8876017" y="11315"/>
                  </a:lnTo>
                </a:path>
              </a:pathLst>
            </a:custGeom>
            <a:ln w="57150">
              <a:solidFill>
                <a:srgbClr val="001F5F"/>
              </a:solidFill>
            </a:ln>
          </p:spPr>
          <p:txBody>
            <a:bodyPr wrap="square" lIns="0" tIns="0" rIns="0" bIns="0" rtlCol="0"/>
            <a:lstStyle/>
            <a:p>
              <a:endParaRPr/>
            </a:p>
          </p:txBody>
        </p:sp>
        <p:pic>
          <p:nvPicPr>
            <p:cNvPr id="14" name="object 14"/>
            <p:cNvPicPr/>
            <p:nvPr/>
          </p:nvPicPr>
          <p:blipFill>
            <a:blip r:embed="rId11" cstate="print"/>
            <a:stretch>
              <a:fillRect/>
            </a:stretch>
          </p:blipFill>
          <p:spPr>
            <a:xfrm>
              <a:off x="1780032" y="6455664"/>
              <a:ext cx="422146" cy="402335"/>
            </a:xfrm>
            <a:prstGeom prst="rect">
              <a:avLst/>
            </a:prstGeom>
          </p:spPr>
        </p:pic>
        <p:pic>
          <p:nvPicPr>
            <p:cNvPr id="15" name="object 15"/>
            <p:cNvPicPr/>
            <p:nvPr/>
          </p:nvPicPr>
          <p:blipFill>
            <a:blip r:embed="rId12" cstate="print"/>
            <a:stretch>
              <a:fillRect/>
            </a:stretch>
          </p:blipFill>
          <p:spPr>
            <a:xfrm>
              <a:off x="0" y="0"/>
              <a:ext cx="9143999" cy="6857998"/>
            </a:xfrm>
            <a:prstGeom prst="rect">
              <a:avLst/>
            </a:prstGeom>
          </p:spPr>
        </p:pic>
      </p:grpSp>
      <p:sp>
        <p:nvSpPr>
          <p:cNvPr id="16" name="object 16"/>
          <p:cNvSpPr txBox="1">
            <a:spLocks noGrp="1"/>
          </p:cNvSpPr>
          <p:nvPr>
            <p:ph type="title"/>
          </p:nvPr>
        </p:nvSpPr>
        <p:spPr>
          <a:xfrm>
            <a:off x="3435096" y="211661"/>
            <a:ext cx="2245360" cy="574040"/>
          </a:xfrm>
          <a:prstGeom prst="rect">
            <a:avLst/>
          </a:prstGeom>
        </p:spPr>
        <p:txBody>
          <a:bodyPr vert="horz" wrap="square" lIns="0" tIns="12700" rIns="0" bIns="0" rtlCol="0">
            <a:spAutoFit/>
          </a:bodyPr>
          <a:lstStyle/>
          <a:p>
            <a:pPr marL="12700">
              <a:lnSpc>
                <a:spcPct val="100000"/>
              </a:lnSpc>
              <a:spcBef>
                <a:spcPts val="100"/>
              </a:spcBef>
            </a:pPr>
            <a:r>
              <a:rPr spc="-10" dirty="0"/>
              <a:t>Questions</a:t>
            </a:r>
          </a:p>
        </p:txBody>
      </p:sp>
      <p:grpSp>
        <p:nvGrpSpPr>
          <p:cNvPr id="17" name="object 17"/>
          <p:cNvGrpSpPr/>
          <p:nvPr/>
        </p:nvGrpSpPr>
        <p:grpSpPr>
          <a:xfrm>
            <a:off x="252806" y="143256"/>
            <a:ext cx="8742045" cy="942975"/>
            <a:chOff x="252806" y="143256"/>
            <a:chExt cx="8742045" cy="942975"/>
          </a:xfrm>
        </p:grpSpPr>
        <p:pic>
          <p:nvPicPr>
            <p:cNvPr id="18" name="object 18"/>
            <p:cNvPicPr/>
            <p:nvPr/>
          </p:nvPicPr>
          <p:blipFill>
            <a:blip r:embed="rId13" cstate="print"/>
            <a:stretch>
              <a:fillRect/>
            </a:stretch>
          </p:blipFill>
          <p:spPr>
            <a:xfrm>
              <a:off x="7377683" y="143256"/>
              <a:ext cx="1616949" cy="835150"/>
            </a:xfrm>
            <a:prstGeom prst="rect">
              <a:avLst/>
            </a:prstGeom>
          </p:spPr>
        </p:pic>
        <p:pic>
          <p:nvPicPr>
            <p:cNvPr id="19" name="object 19"/>
            <p:cNvPicPr/>
            <p:nvPr/>
          </p:nvPicPr>
          <p:blipFill>
            <a:blip r:embed="rId14" cstate="print"/>
            <a:stretch>
              <a:fillRect/>
            </a:stretch>
          </p:blipFill>
          <p:spPr>
            <a:xfrm>
              <a:off x="252806" y="198488"/>
              <a:ext cx="1159662" cy="887496"/>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EAFBC37-6859-CFC7-67B9-A2728817E7BD}"/>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54CF36EB-BBB1-0AD9-FF9B-95D162ECBE95}"/>
              </a:ext>
            </a:extLst>
          </p:cNvPr>
          <p:cNvPicPr/>
          <p:nvPr/>
        </p:nvPicPr>
        <p:blipFill>
          <a:blip r:embed="rId2" cstate="print"/>
          <a:stretch>
            <a:fillRect/>
          </a:stretch>
        </p:blipFill>
        <p:spPr>
          <a:xfrm>
            <a:off x="7479349" y="117271"/>
            <a:ext cx="1569400" cy="810581"/>
          </a:xfrm>
          <a:prstGeom prst="rect">
            <a:avLst/>
          </a:prstGeom>
        </p:spPr>
      </p:pic>
      <p:sp>
        <p:nvSpPr>
          <p:cNvPr id="4" name="object 4">
            <a:extLst>
              <a:ext uri="{FF2B5EF4-FFF2-40B4-BE49-F238E27FC236}">
                <a16:creationId xmlns:a16="http://schemas.microsoft.com/office/drawing/2014/main" id="{9C4FD646-8E86-2617-7EB8-D660F8A25F39}"/>
              </a:ext>
            </a:extLst>
          </p:cNvPr>
          <p:cNvSpPr/>
          <p:nvPr/>
        </p:nvSpPr>
        <p:spPr>
          <a:xfrm>
            <a:off x="381000" y="1231390"/>
            <a:ext cx="8382000" cy="0"/>
          </a:xfrm>
          <a:custGeom>
            <a:avLst/>
            <a:gdLst/>
            <a:ahLst/>
            <a:cxnLst/>
            <a:rect l="l" t="t" r="r" b="b"/>
            <a:pathLst>
              <a:path w="8382000">
                <a:moveTo>
                  <a:pt x="0" y="0"/>
                </a:moveTo>
                <a:lnTo>
                  <a:pt x="8382000" y="0"/>
                </a:lnTo>
              </a:path>
            </a:pathLst>
          </a:custGeom>
          <a:ln w="57912">
            <a:solidFill>
              <a:srgbClr val="0A2C83"/>
            </a:solidFill>
          </a:ln>
        </p:spPr>
        <p:txBody>
          <a:bodyPr wrap="square" lIns="0" tIns="0" rIns="0" bIns="0" rtlCol="0"/>
          <a:lstStyle/>
          <a:p>
            <a:endParaRPr/>
          </a:p>
        </p:txBody>
      </p:sp>
      <p:pic>
        <p:nvPicPr>
          <p:cNvPr id="7" name="object 7">
            <a:extLst>
              <a:ext uri="{FF2B5EF4-FFF2-40B4-BE49-F238E27FC236}">
                <a16:creationId xmlns:a16="http://schemas.microsoft.com/office/drawing/2014/main" id="{CB9F9A27-DA0F-553F-6011-CAA8A309B179}"/>
              </a:ext>
            </a:extLst>
          </p:cNvPr>
          <p:cNvPicPr/>
          <p:nvPr/>
        </p:nvPicPr>
        <p:blipFill>
          <a:blip r:embed="rId3" cstate="print"/>
          <a:stretch>
            <a:fillRect/>
          </a:stretch>
        </p:blipFill>
        <p:spPr>
          <a:xfrm>
            <a:off x="82803" y="110887"/>
            <a:ext cx="1194814" cy="914383"/>
          </a:xfrm>
          <a:prstGeom prst="rect">
            <a:avLst/>
          </a:prstGeom>
        </p:spPr>
      </p:pic>
      <p:sp>
        <p:nvSpPr>
          <p:cNvPr id="8" name="object 8">
            <a:extLst>
              <a:ext uri="{FF2B5EF4-FFF2-40B4-BE49-F238E27FC236}">
                <a16:creationId xmlns:a16="http://schemas.microsoft.com/office/drawing/2014/main" id="{622FD3A0-6277-6408-DA5A-377B65071384}"/>
              </a:ext>
            </a:extLst>
          </p:cNvPr>
          <p:cNvSpPr txBox="1">
            <a:spLocks noGrp="1"/>
          </p:cNvSpPr>
          <p:nvPr>
            <p:ph type="title"/>
          </p:nvPr>
        </p:nvSpPr>
        <p:spPr>
          <a:prstGeom prst="rect">
            <a:avLst/>
          </a:prstGeom>
        </p:spPr>
        <p:txBody>
          <a:bodyPr vert="horz" wrap="square" lIns="0" tIns="516609" rIns="0" bIns="0" rtlCol="0">
            <a:spAutoFit/>
          </a:bodyPr>
          <a:lstStyle/>
          <a:p>
            <a:pPr marL="1056640">
              <a:lnSpc>
                <a:spcPct val="100000"/>
              </a:lnSpc>
              <a:spcBef>
                <a:spcPts val="100"/>
              </a:spcBef>
            </a:pPr>
            <a:r>
              <a:rPr b="0" dirty="0">
                <a:latin typeface="Arial"/>
                <a:cs typeface="Arial"/>
              </a:rPr>
              <a:t>Joint</a:t>
            </a:r>
            <a:r>
              <a:rPr b="0" spc="-30" dirty="0">
                <a:latin typeface="Arial"/>
                <a:cs typeface="Arial"/>
              </a:rPr>
              <a:t> </a:t>
            </a:r>
            <a:r>
              <a:rPr b="0" dirty="0">
                <a:latin typeface="Arial"/>
                <a:cs typeface="Arial"/>
              </a:rPr>
              <a:t>Base</a:t>
            </a:r>
            <a:r>
              <a:rPr b="0" spc="10" dirty="0">
                <a:latin typeface="Arial"/>
                <a:cs typeface="Arial"/>
              </a:rPr>
              <a:t> </a:t>
            </a:r>
            <a:r>
              <a:rPr b="0" spc="-25" dirty="0">
                <a:latin typeface="Arial"/>
                <a:cs typeface="Arial"/>
              </a:rPr>
              <a:t>Elmendorf-</a:t>
            </a:r>
            <a:r>
              <a:rPr b="0" spc="-10" dirty="0">
                <a:latin typeface="Arial"/>
                <a:cs typeface="Arial"/>
              </a:rPr>
              <a:t>Richardson</a:t>
            </a:r>
          </a:p>
        </p:txBody>
      </p:sp>
      <p:pic>
        <p:nvPicPr>
          <p:cNvPr id="5" name="Picture 4" descr="A picture containing text, mountain&#10;&#10;AI-generated content may be incorrect.">
            <a:extLst>
              <a:ext uri="{FF2B5EF4-FFF2-40B4-BE49-F238E27FC236}">
                <a16:creationId xmlns:a16="http://schemas.microsoft.com/office/drawing/2014/main" id="{F87178F4-6609-A446-C482-0249E3520D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4171" y="1267571"/>
            <a:ext cx="5304093" cy="5626610"/>
          </a:xfrm>
          <a:prstGeom prst="rect">
            <a:avLst/>
          </a:prstGeom>
        </p:spPr>
      </p:pic>
    </p:spTree>
    <p:extLst>
      <p:ext uri="{BB962C8B-B14F-4D97-AF65-F5344CB8AC3E}">
        <p14:creationId xmlns:p14="http://schemas.microsoft.com/office/powerpoint/2010/main" val="3206969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45258" y="5537706"/>
            <a:ext cx="4544695"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0A2C83"/>
                </a:solidFill>
                <a:latin typeface="Arial"/>
                <a:cs typeface="Arial"/>
              </a:rPr>
              <a:t>-</a:t>
            </a:r>
            <a:r>
              <a:rPr sz="1800" dirty="0">
                <a:solidFill>
                  <a:srgbClr val="0A2C83"/>
                </a:solidFill>
                <a:latin typeface="Arial"/>
                <a:cs typeface="Arial"/>
              </a:rPr>
              <a:t>-</a:t>
            </a:r>
            <a:r>
              <a:rPr sz="1800" spc="-55" dirty="0">
                <a:solidFill>
                  <a:srgbClr val="0A2C83"/>
                </a:solidFill>
                <a:latin typeface="Arial"/>
                <a:cs typeface="Arial"/>
              </a:rPr>
              <a:t> </a:t>
            </a:r>
            <a:r>
              <a:rPr sz="1800" dirty="0">
                <a:solidFill>
                  <a:srgbClr val="0A2C83"/>
                </a:solidFill>
                <a:latin typeface="Arial"/>
                <a:cs typeface="Arial"/>
              </a:rPr>
              <a:t>Brigadier</a:t>
            </a:r>
            <a:r>
              <a:rPr sz="1800" spc="-15" dirty="0">
                <a:solidFill>
                  <a:srgbClr val="0A2C83"/>
                </a:solidFill>
                <a:latin typeface="Arial"/>
                <a:cs typeface="Arial"/>
              </a:rPr>
              <a:t> </a:t>
            </a:r>
            <a:r>
              <a:rPr sz="1800" dirty="0">
                <a:solidFill>
                  <a:srgbClr val="0A2C83"/>
                </a:solidFill>
                <a:latin typeface="Arial"/>
                <a:cs typeface="Arial"/>
              </a:rPr>
              <a:t>General</a:t>
            </a:r>
            <a:r>
              <a:rPr sz="1800" spc="-35" dirty="0">
                <a:solidFill>
                  <a:srgbClr val="0A2C83"/>
                </a:solidFill>
                <a:latin typeface="Arial"/>
                <a:cs typeface="Arial"/>
              </a:rPr>
              <a:t> </a:t>
            </a:r>
            <a:r>
              <a:rPr sz="1800" dirty="0">
                <a:solidFill>
                  <a:srgbClr val="0A2C83"/>
                </a:solidFill>
                <a:latin typeface="Arial"/>
                <a:cs typeface="Arial"/>
              </a:rPr>
              <a:t>Billy</a:t>
            </a:r>
            <a:r>
              <a:rPr sz="1800" spc="-30" dirty="0">
                <a:solidFill>
                  <a:srgbClr val="0A2C83"/>
                </a:solidFill>
                <a:latin typeface="Arial"/>
                <a:cs typeface="Arial"/>
              </a:rPr>
              <a:t> </a:t>
            </a:r>
            <a:r>
              <a:rPr sz="1800" dirty="0">
                <a:solidFill>
                  <a:srgbClr val="0A2C83"/>
                </a:solidFill>
                <a:latin typeface="Arial"/>
                <a:cs typeface="Arial"/>
              </a:rPr>
              <a:t>Mitchell</a:t>
            </a:r>
            <a:r>
              <a:rPr sz="1800" spc="-35" dirty="0">
                <a:solidFill>
                  <a:srgbClr val="0A2C83"/>
                </a:solidFill>
                <a:latin typeface="Arial"/>
                <a:cs typeface="Arial"/>
              </a:rPr>
              <a:t> </a:t>
            </a:r>
            <a:r>
              <a:rPr sz="1800" dirty="0">
                <a:solidFill>
                  <a:srgbClr val="0A2C83"/>
                </a:solidFill>
                <a:latin typeface="Arial"/>
                <a:cs typeface="Arial"/>
              </a:rPr>
              <a:t>–</a:t>
            </a:r>
            <a:r>
              <a:rPr sz="1800" spc="-60" dirty="0">
                <a:solidFill>
                  <a:srgbClr val="0A2C83"/>
                </a:solidFill>
                <a:latin typeface="Arial"/>
                <a:cs typeface="Arial"/>
              </a:rPr>
              <a:t> </a:t>
            </a:r>
            <a:r>
              <a:rPr sz="1800" dirty="0">
                <a:solidFill>
                  <a:srgbClr val="0A2C83"/>
                </a:solidFill>
                <a:latin typeface="Arial"/>
                <a:cs typeface="Arial"/>
              </a:rPr>
              <a:t>Feb</a:t>
            </a:r>
            <a:r>
              <a:rPr sz="1800" spc="-55" dirty="0">
                <a:solidFill>
                  <a:srgbClr val="0A2C83"/>
                </a:solidFill>
                <a:latin typeface="Arial"/>
                <a:cs typeface="Arial"/>
              </a:rPr>
              <a:t> </a:t>
            </a:r>
            <a:r>
              <a:rPr sz="1800" spc="-20" dirty="0">
                <a:solidFill>
                  <a:srgbClr val="0A2C83"/>
                </a:solidFill>
                <a:latin typeface="Arial"/>
                <a:cs typeface="Arial"/>
              </a:rPr>
              <a:t>1935</a:t>
            </a:r>
            <a:endParaRPr sz="1800">
              <a:latin typeface="Arial"/>
              <a:cs typeface="Arial"/>
            </a:endParaRPr>
          </a:p>
        </p:txBody>
      </p:sp>
      <p:pic>
        <p:nvPicPr>
          <p:cNvPr id="3" name="object 3"/>
          <p:cNvPicPr/>
          <p:nvPr/>
        </p:nvPicPr>
        <p:blipFill>
          <a:blip r:embed="rId2" cstate="print"/>
          <a:stretch>
            <a:fillRect/>
          </a:stretch>
        </p:blipFill>
        <p:spPr>
          <a:xfrm>
            <a:off x="6094476" y="1903476"/>
            <a:ext cx="2840733" cy="3660646"/>
          </a:xfrm>
          <a:prstGeom prst="rect">
            <a:avLst/>
          </a:prstGeom>
        </p:spPr>
      </p:pic>
      <p:sp>
        <p:nvSpPr>
          <p:cNvPr id="4" name="object 4"/>
          <p:cNvSpPr txBox="1"/>
          <p:nvPr/>
        </p:nvSpPr>
        <p:spPr>
          <a:xfrm>
            <a:off x="642543" y="1174700"/>
            <a:ext cx="5803265" cy="3958590"/>
          </a:xfrm>
          <a:prstGeom prst="rect">
            <a:avLst/>
          </a:prstGeom>
        </p:spPr>
        <p:txBody>
          <a:bodyPr vert="horz" wrap="square" lIns="0" tIns="102235" rIns="0" bIns="0" rtlCol="0">
            <a:spAutoFit/>
          </a:bodyPr>
          <a:lstStyle/>
          <a:p>
            <a:pPr marL="2000885">
              <a:lnSpc>
                <a:spcPct val="100000"/>
              </a:lnSpc>
              <a:spcBef>
                <a:spcPts val="805"/>
              </a:spcBef>
            </a:pPr>
            <a:r>
              <a:rPr sz="2000" i="1" dirty="0">
                <a:latin typeface="Arial"/>
                <a:cs typeface="Arial"/>
              </a:rPr>
              <a:t>Home</a:t>
            </a:r>
            <a:r>
              <a:rPr sz="2000" i="1" spc="-55" dirty="0">
                <a:latin typeface="Arial"/>
                <a:cs typeface="Arial"/>
              </a:rPr>
              <a:t> </a:t>
            </a:r>
            <a:r>
              <a:rPr sz="2000" i="1" dirty="0">
                <a:latin typeface="Arial"/>
                <a:cs typeface="Arial"/>
              </a:rPr>
              <a:t>of</a:t>
            </a:r>
            <a:r>
              <a:rPr sz="2000" i="1" spc="-120" dirty="0">
                <a:latin typeface="Arial"/>
                <a:cs typeface="Arial"/>
              </a:rPr>
              <a:t> </a:t>
            </a:r>
            <a:r>
              <a:rPr sz="2000" i="1" spc="-25" dirty="0">
                <a:latin typeface="Arial"/>
                <a:cs typeface="Arial"/>
              </a:rPr>
              <a:t>America’s</a:t>
            </a:r>
            <a:r>
              <a:rPr sz="2000" i="1" spc="-35" dirty="0">
                <a:latin typeface="Arial"/>
                <a:cs typeface="Arial"/>
              </a:rPr>
              <a:t> </a:t>
            </a:r>
            <a:r>
              <a:rPr sz="2000" i="1" spc="-20" dirty="0">
                <a:latin typeface="Arial"/>
                <a:cs typeface="Arial"/>
              </a:rPr>
              <a:t>Arctic</a:t>
            </a:r>
            <a:r>
              <a:rPr sz="2000" i="1" spc="-265" dirty="0">
                <a:latin typeface="Arial"/>
                <a:cs typeface="Arial"/>
              </a:rPr>
              <a:t> </a:t>
            </a:r>
            <a:r>
              <a:rPr sz="2000" i="1" spc="-10" dirty="0">
                <a:latin typeface="Arial"/>
                <a:cs typeface="Arial"/>
              </a:rPr>
              <a:t>Warriors</a:t>
            </a:r>
            <a:endParaRPr sz="2000" dirty="0">
              <a:latin typeface="Arial"/>
              <a:cs typeface="Arial"/>
            </a:endParaRPr>
          </a:p>
          <a:p>
            <a:pPr marL="12700" marR="452120" indent="-1905" algn="ctr">
              <a:lnSpc>
                <a:spcPct val="100000"/>
              </a:lnSpc>
              <a:spcBef>
                <a:spcPts val="975"/>
              </a:spcBef>
              <a:tabLst>
                <a:tab pos="2747645" algn="l"/>
              </a:tabLst>
            </a:pPr>
            <a:r>
              <a:rPr sz="2800" b="1" dirty="0">
                <a:solidFill>
                  <a:srgbClr val="0A2C83"/>
                </a:solidFill>
                <a:latin typeface="Arial"/>
                <a:cs typeface="Arial"/>
              </a:rPr>
              <a:t>“Alaska</a:t>
            </a:r>
            <a:r>
              <a:rPr sz="2800" b="1" spc="-100" dirty="0">
                <a:solidFill>
                  <a:srgbClr val="0A2C83"/>
                </a:solidFill>
                <a:latin typeface="Arial"/>
                <a:cs typeface="Arial"/>
              </a:rPr>
              <a:t> </a:t>
            </a:r>
            <a:r>
              <a:rPr sz="2800" b="1" dirty="0">
                <a:solidFill>
                  <a:srgbClr val="0A2C83"/>
                </a:solidFill>
                <a:latin typeface="Arial"/>
                <a:cs typeface="Arial"/>
              </a:rPr>
              <a:t>is</a:t>
            </a:r>
            <a:r>
              <a:rPr sz="2800" b="1" spc="-110" dirty="0">
                <a:solidFill>
                  <a:srgbClr val="0A2C83"/>
                </a:solidFill>
                <a:latin typeface="Arial"/>
                <a:cs typeface="Arial"/>
              </a:rPr>
              <a:t> </a:t>
            </a:r>
            <a:r>
              <a:rPr sz="2800" b="1" dirty="0">
                <a:solidFill>
                  <a:srgbClr val="0A2C83"/>
                </a:solidFill>
                <a:latin typeface="Arial"/>
                <a:cs typeface="Arial"/>
              </a:rPr>
              <a:t>the</a:t>
            </a:r>
            <a:r>
              <a:rPr sz="2800" b="1" spc="-85" dirty="0">
                <a:solidFill>
                  <a:srgbClr val="0A2C83"/>
                </a:solidFill>
                <a:latin typeface="Arial"/>
                <a:cs typeface="Arial"/>
              </a:rPr>
              <a:t> </a:t>
            </a:r>
            <a:r>
              <a:rPr sz="2800" b="1" dirty="0">
                <a:solidFill>
                  <a:srgbClr val="0A2C83"/>
                </a:solidFill>
                <a:latin typeface="Arial"/>
                <a:cs typeface="Arial"/>
              </a:rPr>
              <a:t>most</a:t>
            </a:r>
            <a:r>
              <a:rPr sz="2800" b="1" spc="-85" dirty="0">
                <a:solidFill>
                  <a:srgbClr val="0A2C83"/>
                </a:solidFill>
                <a:latin typeface="Arial"/>
                <a:cs typeface="Arial"/>
              </a:rPr>
              <a:t> </a:t>
            </a:r>
            <a:r>
              <a:rPr sz="2800" b="1" spc="-10" dirty="0">
                <a:solidFill>
                  <a:srgbClr val="0A2C83"/>
                </a:solidFill>
                <a:latin typeface="Arial"/>
                <a:cs typeface="Arial"/>
              </a:rPr>
              <a:t>central </a:t>
            </a:r>
            <a:r>
              <a:rPr sz="2800" b="1" dirty="0">
                <a:solidFill>
                  <a:srgbClr val="0A2C83"/>
                </a:solidFill>
                <a:latin typeface="Arial"/>
                <a:cs typeface="Arial"/>
              </a:rPr>
              <a:t>place</a:t>
            </a:r>
            <a:r>
              <a:rPr sz="2800" b="1" spc="-90" dirty="0">
                <a:solidFill>
                  <a:srgbClr val="0A2C83"/>
                </a:solidFill>
                <a:latin typeface="Arial"/>
                <a:cs typeface="Arial"/>
              </a:rPr>
              <a:t> </a:t>
            </a:r>
            <a:r>
              <a:rPr sz="2800" b="1" dirty="0">
                <a:solidFill>
                  <a:srgbClr val="0A2C83"/>
                </a:solidFill>
                <a:latin typeface="Arial"/>
                <a:cs typeface="Arial"/>
              </a:rPr>
              <a:t>in</a:t>
            </a:r>
            <a:r>
              <a:rPr sz="2800" b="1" spc="-100" dirty="0">
                <a:solidFill>
                  <a:srgbClr val="0A2C83"/>
                </a:solidFill>
                <a:latin typeface="Arial"/>
                <a:cs typeface="Arial"/>
              </a:rPr>
              <a:t> </a:t>
            </a:r>
            <a:r>
              <a:rPr sz="2800" b="1" dirty="0">
                <a:solidFill>
                  <a:srgbClr val="0A2C83"/>
                </a:solidFill>
                <a:latin typeface="Arial"/>
                <a:cs typeface="Arial"/>
              </a:rPr>
              <a:t>the</a:t>
            </a:r>
            <a:r>
              <a:rPr sz="2800" b="1" spc="-80" dirty="0">
                <a:solidFill>
                  <a:srgbClr val="0A2C83"/>
                </a:solidFill>
                <a:latin typeface="Arial"/>
                <a:cs typeface="Arial"/>
              </a:rPr>
              <a:t> </a:t>
            </a:r>
            <a:r>
              <a:rPr sz="2800" b="1" dirty="0">
                <a:solidFill>
                  <a:srgbClr val="0A2C83"/>
                </a:solidFill>
                <a:latin typeface="Arial"/>
                <a:cs typeface="Arial"/>
              </a:rPr>
              <a:t>world</a:t>
            </a:r>
            <a:r>
              <a:rPr sz="2800" b="1" spc="-95" dirty="0">
                <a:solidFill>
                  <a:srgbClr val="0A2C83"/>
                </a:solidFill>
                <a:latin typeface="Arial"/>
                <a:cs typeface="Arial"/>
              </a:rPr>
              <a:t> </a:t>
            </a:r>
            <a:r>
              <a:rPr sz="2800" b="1" dirty="0">
                <a:solidFill>
                  <a:srgbClr val="0A2C83"/>
                </a:solidFill>
                <a:latin typeface="Arial"/>
                <a:cs typeface="Arial"/>
              </a:rPr>
              <a:t>…</a:t>
            </a:r>
            <a:r>
              <a:rPr sz="2800" b="1" spc="-95" dirty="0">
                <a:solidFill>
                  <a:srgbClr val="0A2C83"/>
                </a:solidFill>
                <a:latin typeface="Arial"/>
                <a:cs typeface="Arial"/>
              </a:rPr>
              <a:t> </a:t>
            </a:r>
            <a:r>
              <a:rPr sz="2800" b="1" dirty="0">
                <a:solidFill>
                  <a:srgbClr val="A6A6A6"/>
                </a:solidFill>
                <a:latin typeface="Arial"/>
                <a:cs typeface="Arial"/>
              </a:rPr>
              <a:t>and</a:t>
            </a:r>
            <a:r>
              <a:rPr sz="2800" b="1" spc="-65" dirty="0">
                <a:solidFill>
                  <a:srgbClr val="A6A6A6"/>
                </a:solidFill>
                <a:latin typeface="Arial"/>
                <a:cs typeface="Arial"/>
              </a:rPr>
              <a:t> </a:t>
            </a:r>
            <a:r>
              <a:rPr sz="2800" b="1" dirty="0">
                <a:solidFill>
                  <a:srgbClr val="A6A6A6"/>
                </a:solidFill>
                <a:latin typeface="Arial"/>
                <a:cs typeface="Arial"/>
              </a:rPr>
              <a:t>that</a:t>
            </a:r>
            <a:r>
              <a:rPr sz="2800" b="1" spc="-80" dirty="0">
                <a:solidFill>
                  <a:srgbClr val="A6A6A6"/>
                </a:solidFill>
                <a:latin typeface="Arial"/>
                <a:cs typeface="Arial"/>
              </a:rPr>
              <a:t> </a:t>
            </a:r>
            <a:r>
              <a:rPr sz="2800" b="1" spc="-25" dirty="0">
                <a:solidFill>
                  <a:srgbClr val="A6A6A6"/>
                </a:solidFill>
                <a:latin typeface="Arial"/>
                <a:cs typeface="Arial"/>
              </a:rPr>
              <a:t>is </a:t>
            </a:r>
            <a:r>
              <a:rPr sz="2800" b="1" dirty="0">
                <a:solidFill>
                  <a:srgbClr val="A6A6A6"/>
                </a:solidFill>
                <a:latin typeface="Arial"/>
                <a:cs typeface="Arial"/>
              </a:rPr>
              <a:t>true</a:t>
            </a:r>
            <a:r>
              <a:rPr sz="2800" b="1" spc="-85" dirty="0">
                <a:solidFill>
                  <a:srgbClr val="A6A6A6"/>
                </a:solidFill>
                <a:latin typeface="Arial"/>
                <a:cs typeface="Arial"/>
              </a:rPr>
              <a:t> </a:t>
            </a:r>
            <a:r>
              <a:rPr sz="2800" b="1" dirty="0">
                <a:solidFill>
                  <a:srgbClr val="A6A6A6"/>
                </a:solidFill>
                <a:latin typeface="Arial"/>
                <a:cs typeface="Arial"/>
              </a:rPr>
              <a:t>either</a:t>
            </a:r>
            <a:r>
              <a:rPr sz="2800" b="1" spc="-90" dirty="0">
                <a:solidFill>
                  <a:srgbClr val="A6A6A6"/>
                </a:solidFill>
                <a:latin typeface="Arial"/>
                <a:cs typeface="Arial"/>
              </a:rPr>
              <a:t> </a:t>
            </a:r>
            <a:r>
              <a:rPr sz="2800" b="1" dirty="0">
                <a:solidFill>
                  <a:srgbClr val="A6A6A6"/>
                </a:solidFill>
                <a:latin typeface="Arial"/>
                <a:cs typeface="Arial"/>
              </a:rPr>
              <a:t>of</a:t>
            </a:r>
            <a:r>
              <a:rPr sz="2800" b="1" spc="-70" dirty="0">
                <a:solidFill>
                  <a:srgbClr val="A6A6A6"/>
                </a:solidFill>
                <a:latin typeface="Arial"/>
                <a:cs typeface="Arial"/>
              </a:rPr>
              <a:t> </a:t>
            </a:r>
            <a:r>
              <a:rPr sz="2800" b="1" spc="-25" dirty="0">
                <a:solidFill>
                  <a:srgbClr val="A6A6A6"/>
                </a:solidFill>
                <a:latin typeface="Arial"/>
                <a:cs typeface="Arial"/>
              </a:rPr>
              <a:t>Europe,</a:t>
            </a:r>
            <a:r>
              <a:rPr sz="2800" b="1" spc="-155" dirty="0">
                <a:solidFill>
                  <a:srgbClr val="A6A6A6"/>
                </a:solidFill>
                <a:latin typeface="Arial"/>
                <a:cs typeface="Arial"/>
              </a:rPr>
              <a:t> </a:t>
            </a:r>
            <a:r>
              <a:rPr sz="2800" b="1" dirty="0">
                <a:solidFill>
                  <a:srgbClr val="A6A6A6"/>
                </a:solidFill>
                <a:latin typeface="Arial"/>
                <a:cs typeface="Arial"/>
              </a:rPr>
              <a:t>Asia</a:t>
            </a:r>
            <a:r>
              <a:rPr sz="2800" b="1" spc="-65" dirty="0">
                <a:solidFill>
                  <a:srgbClr val="A6A6A6"/>
                </a:solidFill>
                <a:latin typeface="Arial"/>
                <a:cs typeface="Arial"/>
              </a:rPr>
              <a:t> </a:t>
            </a:r>
            <a:r>
              <a:rPr sz="2800" b="1" spc="-25" dirty="0">
                <a:solidFill>
                  <a:srgbClr val="A6A6A6"/>
                </a:solidFill>
                <a:latin typeface="Arial"/>
                <a:cs typeface="Arial"/>
              </a:rPr>
              <a:t>or </a:t>
            </a:r>
            <a:r>
              <a:rPr sz="2800" b="1" spc="-20" dirty="0">
                <a:solidFill>
                  <a:srgbClr val="A6A6A6"/>
                </a:solidFill>
                <a:latin typeface="Arial"/>
                <a:cs typeface="Arial"/>
              </a:rPr>
              <a:t>North</a:t>
            </a:r>
            <a:r>
              <a:rPr sz="2800" b="1" spc="-135" dirty="0">
                <a:solidFill>
                  <a:srgbClr val="A6A6A6"/>
                </a:solidFill>
                <a:latin typeface="Arial"/>
                <a:cs typeface="Arial"/>
              </a:rPr>
              <a:t> </a:t>
            </a:r>
            <a:r>
              <a:rPr sz="2800" b="1" spc="-10" dirty="0">
                <a:solidFill>
                  <a:srgbClr val="A6A6A6"/>
                </a:solidFill>
                <a:latin typeface="Arial"/>
                <a:cs typeface="Arial"/>
              </a:rPr>
              <a:t>America.</a:t>
            </a:r>
            <a:r>
              <a:rPr sz="2800" b="1" dirty="0">
                <a:solidFill>
                  <a:srgbClr val="A6A6A6"/>
                </a:solidFill>
                <a:latin typeface="Arial"/>
                <a:cs typeface="Arial"/>
              </a:rPr>
              <a:t>	I</a:t>
            </a:r>
            <a:r>
              <a:rPr sz="2800" b="1" spc="-80" dirty="0">
                <a:solidFill>
                  <a:srgbClr val="A6A6A6"/>
                </a:solidFill>
                <a:latin typeface="Arial"/>
                <a:cs typeface="Arial"/>
              </a:rPr>
              <a:t> </a:t>
            </a:r>
            <a:r>
              <a:rPr sz="2800" b="1" dirty="0">
                <a:solidFill>
                  <a:srgbClr val="A6A6A6"/>
                </a:solidFill>
                <a:latin typeface="Arial"/>
                <a:cs typeface="Arial"/>
              </a:rPr>
              <a:t>believe</a:t>
            </a:r>
            <a:r>
              <a:rPr sz="2800" b="1" spc="-55" dirty="0">
                <a:solidFill>
                  <a:srgbClr val="A6A6A6"/>
                </a:solidFill>
                <a:latin typeface="Arial"/>
                <a:cs typeface="Arial"/>
              </a:rPr>
              <a:t> </a:t>
            </a:r>
            <a:r>
              <a:rPr sz="2800" b="1" dirty="0">
                <a:solidFill>
                  <a:srgbClr val="A6A6A6"/>
                </a:solidFill>
                <a:latin typeface="Arial"/>
                <a:cs typeface="Arial"/>
              </a:rPr>
              <a:t>in</a:t>
            </a:r>
            <a:r>
              <a:rPr sz="2800" b="1" spc="-90" dirty="0">
                <a:solidFill>
                  <a:srgbClr val="A6A6A6"/>
                </a:solidFill>
                <a:latin typeface="Arial"/>
                <a:cs typeface="Arial"/>
              </a:rPr>
              <a:t> </a:t>
            </a:r>
            <a:r>
              <a:rPr sz="2800" b="1" spc="-25" dirty="0">
                <a:solidFill>
                  <a:srgbClr val="A6A6A6"/>
                </a:solidFill>
                <a:latin typeface="Arial"/>
                <a:cs typeface="Arial"/>
              </a:rPr>
              <a:t>the </a:t>
            </a:r>
            <a:r>
              <a:rPr sz="2800" b="1" dirty="0">
                <a:solidFill>
                  <a:srgbClr val="A6A6A6"/>
                </a:solidFill>
                <a:latin typeface="Arial"/>
                <a:cs typeface="Arial"/>
              </a:rPr>
              <a:t>future,</a:t>
            </a:r>
            <a:r>
              <a:rPr sz="2800" b="1" spc="-100" dirty="0">
                <a:solidFill>
                  <a:srgbClr val="A6A6A6"/>
                </a:solidFill>
                <a:latin typeface="Arial"/>
                <a:cs typeface="Arial"/>
              </a:rPr>
              <a:t> </a:t>
            </a:r>
            <a:r>
              <a:rPr sz="2800" b="1" dirty="0">
                <a:solidFill>
                  <a:srgbClr val="A6A6A6"/>
                </a:solidFill>
                <a:latin typeface="Arial"/>
                <a:cs typeface="Arial"/>
              </a:rPr>
              <a:t>that</a:t>
            </a:r>
            <a:r>
              <a:rPr sz="2800" b="1" spc="-100" dirty="0">
                <a:solidFill>
                  <a:srgbClr val="A6A6A6"/>
                </a:solidFill>
                <a:latin typeface="Arial"/>
                <a:cs typeface="Arial"/>
              </a:rPr>
              <a:t> </a:t>
            </a:r>
            <a:r>
              <a:rPr sz="2800" b="1" dirty="0">
                <a:solidFill>
                  <a:srgbClr val="A6A6A6"/>
                </a:solidFill>
                <a:latin typeface="Arial"/>
                <a:cs typeface="Arial"/>
              </a:rPr>
              <a:t>he</a:t>
            </a:r>
            <a:r>
              <a:rPr sz="2800" b="1" spc="-95" dirty="0">
                <a:solidFill>
                  <a:srgbClr val="A6A6A6"/>
                </a:solidFill>
                <a:latin typeface="Arial"/>
                <a:cs typeface="Arial"/>
              </a:rPr>
              <a:t> </a:t>
            </a:r>
            <a:r>
              <a:rPr sz="2800" b="1" dirty="0">
                <a:solidFill>
                  <a:srgbClr val="A6A6A6"/>
                </a:solidFill>
                <a:latin typeface="Arial"/>
                <a:cs typeface="Arial"/>
              </a:rPr>
              <a:t>who</a:t>
            </a:r>
            <a:r>
              <a:rPr sz="2800" b="1" spc="-95" dirty="0">
                <a:solidFill>
                  <a:srgbClr val="A6A6A6"/>
                </a:solidFill>
                <a:latin typeface="Arial"/>
                <a:cs typeface="Arial"/>
              </a:rPr>
              <a:t> </a:t>
            </a:r>
            <a:r>
              <a:rPr sz="2800" b="1" spc="-10" dirty="0">
                <a:solidFill>
                  <a:srgbClr val="A6A6A6"/>
                </a:solidFill>
                <a:latin typeface="Arial"/>
                <a:cs typeface="Arial"/>
              </a:rPr>
              <a:t>holds </a:t>
            </a:r>
            <a:r>
              <a:rPr sz="2800" b="1" dirty="0">
                <a:solidFill>
                  <a:srgbClr val="A6A6A6"/>
                </a:solidFill>
                <a:latin typeface="Arial"/>
                <a:cs typeface="Arial"/>
              </a:rPr>
              <a:t>Alaska</a:t>
            </a:r>
            <a:r>
              <a:rPr sz="2800" b="1" spc="-100" dirty="0">
                <a:solidFill>
                  <a:srgbClr val="A6A6A6"/>
                </a:solidFill>
                <a:latin typeface="Arial"/>
                <a:cs typeface="Arial"/>
              </a:rPr>
              <a:t> </a:t>
            </a:r>
            <a:r>
              <a:rPr sz="2800" b="1" dirty="0">
                <a:solidFill>
                  <a:srgbClr val="A6A6A6"/>
                </a:solidFill>
                <a:latin typeface="Arial"/>
                <a:cs typeface="Arial"/>
              </a:rPr>
              <a:t>will</a:t>
            </a:r>
            <a:r>
              <a:rPr sz="2800" b="1" spc="-140" dirty="0">
                <a:solidFill>
                  <a:srgbClr val="A6A6A6"/>
                </a:solidFill>
                <a:latin typeface="Arial"/>
                <a:cs typeface="Arial"/>
              </a:rPr>
              <a:t> </a:t>
            </a:r>
            <a:r>
              <a:rPr sz="2800" b="1" dirty="0">
                <a:solidFill>
                  <a:srgbClr val="A6A6A6"/>
                </a:solidFill>
                <a:latin typeface="Arial"/>
                <a:cs typeface="Arial"/>
              </a:rPr>
              <a:t>hold</a:t>
            </a:r>
            <a:r>
              <a:rPr sz="2800" b="1" spc="-90" dirty="0">
                <a:solidFill>
                  <a:srgbClr val="A6A6A6"/>
                </a:solidFill>
                <a:latin typeface="Arial"/>
                <a:cs typeface="Arial"/>
              </a:rPr>
              <a:t> </a:t>
            </a:r>
            <a:r>
              <a:rPr sz="2800" b="1" dirty="0">
                <a:solidFill>
                  <a:srgbClr val="A6A6A6"/>
                </a:solidFill>
                <a:latin typeface="Arial"/>
                <a:cs typeface="Arial"/>
              </a:rPr>
              <a:t>the</a:t>
            </a:r>
            <a:r>
              <a:rPr sz="2800" b="1" spc="-100" dirty="0">
                <a:solidFill>
                  <a:srgbClr val="A6A6A6"/>
                </a:solidFill>
                <a:latin typeface="Arial"/>
                <a:cs typeface="Arial"/>
              </a:rPr>
              <a:t> </a:t>
            </a:r>
            <a:r>
              <a:rPr sz="2800" b="1" dirty="0">
                <a:solidFill>
                  <a:srgbClr val="A6A6A6"/>
                </a:solidFill>
                <a:latin typeface="Arial"/>
                <a:cs typeface="Arial"/>
              </a:rPr>
              <a:t>world,</a:t>
            </a:r>
            <a:r>
              <a:rPr sz="2800" b="1" spc="-120" dirty="0">
                <a:solidFill>
                  <a:srgbClr val="A6A6A6"/>
                </a:solidFill>
                <a:latin typeface="Arial"/>
                <a:cs typeface="Arial"/>
              </a:rPr>
              <a:t> </a:t>
            </a:r>
            <a:r>
              <a:rPr sz="2800" b="1" dirty="0">
                <a:solidFill>
                  <a:srgbClr val="A6A6A6"/>
                </a:solidFill>
                <a:latin typeface="Arial"/>
                <a:cs typeface="Arial"/>
              </a:rPr>
              <a:t>and</a:t>
            </a:r>
            <a:r>
              <a:rPr sz="2800" b="1" spc="-80" dirty="0">
                <a:solidFill>
                  <a:srgbClr val="A6A6A6"/>
                </a:solidFill>
                <a:latin typeface="Arial"/>
                <a:cs typeface="Arial"/>
              </a:rPr>
              <a:t> </a:t>
            </a:r>
            <a:r>
              <a:rPr sz="2800" b="1" spc="-50" dirty="0">
                <a:solidFill>
                  <a:srgbClr val="A6A6A6"/>
                </a:solidFill>
                <a:latin typeface="Arial"/>
                <a:cs typeface="Arial"/>
              </a:rPr>
              <a:t>I </a:t>
            </a:r>
            <a:r>
              <a:rPr sz="2800" b="1" dirty="0">
                <a:solidFill>
                  <a:srgbClr val="A6A6A6"/>
                </a:solidFill>
                <a:latin typeface="Arial"/>
                <a:cs typeface="Arial"/>
              </a:rPr>
              <a:t>think</a:t>
            </a:r>
            <a:r>
              <a:rPr sz="2800" b="1" spc="-70" dirty="0">
                <a:solidFill>
                  <a:srgbClr val="A6A6A6"/>
                </a:solidFill>
                <a:latin typeface="Arial"/>
                <a:cs typeface="Arial"/>
              </a:rPr>
              <a:t> </a:t>
            </a:r>
            <a:r>
              <a:rPr sz="2800" b="1" dirty="0">
                <a:solidFill>
                  <a:srgbClr val="A6A6A6"/>
                </a:solidFill>
                <a:latin typeface="Arial"/>
                <a:cs typeface="Arial"/>
              </a:rPr>
              <a:t>it</a:t>
            </a:r>
            <a:r>
              <a:rPr sz="2800" b="1" spc="-95" dirty="0">
                <a:solidFill>
                  <a:srgbClr val="A6A6A6"/>
                </a:solidFill>
                <a:latin typeface="Arial"/>
                <a:cs typeface="Arial"/>
              </a:rPr>
              <a:t> </a:t>
            </a:r>
            <a:r>
              <a:rPr sz="2800" b="1" dirty="0">
                <a:solidFill>
                  <a:srgbClr val="A6A6A6"/>
                </a:solidFill>
                <a:latin typeface="Arial"/>
                <a:cs typeface="Arial"/>
              </a:rPr>
              <a:t>is</a:t>
            </a:r>
            <a:r>
              <a:rPr sz="2800" b="1" spc="-85" dirty="0">
                <a:solidFill>
                  <a:srgbClr val="A6A6A6"/>
                </a:solidFill>
                <a:latin typeface="Arial"/>
                <a:cs typeface="Arial"/>
              </a:rPr>
              <a:t> </a:t>
            </a:r>
            <a:r>
              <a:rPr sz="2800" b="1" dirty="0">
                <a:solidFill>
                  <a:srgbClr val="0A2C83"/>
                </a:solidFill>
                <a:latin typeface="Arial"/>
                <a:cs typeface="Arial"/>
              </a:rPr>
              <a:t>the</a:t>
            </a:r>
            <a:r>
              <a:rPr sz="2800" b="1" spc="-75" dirty="0">
                <a:solidFill>
                  <a:srgbClr val="0A2C83"/>
                </a:solidFill>
                <a:latin typeface="Arial"/>
                <a:cs typeface="Arial"/>
              </a:rPr>
              <a:t> </a:t>
            </a:r>
            <a:r>
              <a:rPr sz="2800" b="1" dirty="0">
                <a:solidFill>
                  <a:srgbClr val="0A2C83"/>
                </a:solidFill>
                <a:latin typeface="Arial"/>
                <a:cs typeface="Arial"/>
              </a:rPr>
              <a:t>most</a:t>
            </a:r>
            <a:r>
              <a:rPr sz="2800" b="1" spc="-65" dirty="0">
                <a:solidFill>
                  <a:srgbClr val="0A2C83"/>
                </a:solidFill>
                <a:latin typeface="Arial"/>
                <a:cs typeface="Arial"/>
              </a:rPr>
              <a:t> </a:t>
            </a:r>
            <a:r>
              <a:rPr sz="2800" b="1" spc="-10" dirty="0">
                <a:solidFill>
                  <a:srgbClr val="0A2C83"/>
                </a:solidFill>
                <a:latin typeface="Arial"/>
                <a:cs typeface="Arial"/>
              </a:rPr>
              <a:t>important </a:t>
            </a:r>
            <a:r>
              <a:rPr sz="2800" b="1" dirty="0">
                <a:solidFill>
                  <a:srgbClr val="0A2C83"/>
                </a:solidFill>
                <a:latin typeface="Arial"/>
                <a:cs typeface="Arial"/>
              </a:rPr>
              <a:t>strategic</a:t>
            </a:r>
            <a:r>
              <a:rPr sz="2800" b="1" spc="-95" dirty="0">
                <a:solidFill>
                  <a:srgbClr val="0A2C83"/>
                </a:solidFill>
                <a:latin typeface="Arial"/>
                <a:cs typeface="Arial"/>
              </a:rPr>
              <a:t> </a:t>
            </a:r>
            <a:r>
              <a:rPr sz="2800" b="1" dirty="0">
                <a:solidFill>
                  <a:srgbClr val="0A2C83"/>
                </a:solidFill>
                <a:latin typeface="Arial"/>
                <a:cs typeface="Arial"/>
              </a:rPr>
              <a:t>place</a:t>
            </a:r>
            <a:r>
              <a:rPr sz="2800" b="1" spc="-100" dirty="0">
                <a:solidFill>
                  <a:srgbClr val="0A2C83"/>
                </a:solidFill>
                <a:latin typeface="Arial"/>
                <a:cs typeface="Arial"/>
              </a:rPr>
              <a:t> </a:t>
            </a:r>
            <a:r>
              <a:rPr sz="2800" b="1" dirty="0">
                <a:solidFill>
                  <a:srgbClr val="0A2C83"/>
                </a:solidFill>
                <a:latin typeface="Arial"/>
                <a:cs typeface="Arial"/>
              </a:rPr>
              <a:t>in</a:t>
            </a:r>
            <a:r>
              <a:rPr sz="2800" b="1" spc="-114" dirty="0">
                <a:solidFill>
                  <a:srgbClr val="0A2C83"/>
                </a:solidFill>
                <a:latin typeface="Arial"/>
                <a:cs typeface="Arial"/>
              </a:rPr>
              <a:t> </a:t>
            </a:r>
            <a:r>
              <a:rPr sz="2800" b="1" dirty="0">
                <a:solidFill>
                  <a:srgbClr val="0A2C83"/>
                </a:solidFill>
                <a:latin typeface="Arial"/>
                <a:cs typeface="Arial"/>
              </a:rPr>
              <a:t>the</a:t>
            </a:r>
            <a:r>
              <a:rPr sz="2800" b="1" spc="-85" dirty="0">
                <a:solidFill>
                  <a:srgbClr val="0A2C83"/>
                </a:solidFill>
                <a:latin typeface="Arial"/>
                <a:cs typeface="Arial"/>
              </a:rPr>
              <a:t> </a:t>
            </a:r>
            <a:r>
              <a:rPr sz="2800" b="1" spc="-10" dirty="0">
                <a:solidFill>
                  <a:srgbClr val="0A2C83"/>
                </a:solidFill>
                <a:latin typeface="Arial"/>
                <a:cs typeface="Arial"/>
              </a:rPr>
              <a:t>world”</a:t>
            </a:r>
            <a:endParaRPr sz="2800" dirty="0">
              <a:latin typeface="Arial"/>
              <a:cs typeface="Arial"/>
            </a:endParaRPr>
          </a:p>
        </p:txBody>
      </p:sp>
      <p:sp>
        <p:nvSpPr>
          <p:cNvPr id="5" name="object 5"/>
          <p:cNvSpPr txBox="1">
            <a:spLocks noGrp="1"/>
          </p:cNvSpPr>
          <p:nvPr>
            <p:ph type="title"/>
          </p:nvPr>
        </p:nvSpPr>
        <p:spPr>
          <a:prstGeom prst="rect">
            <a:avLst/>
          </a:prstGeom>
        </p:spPr>
        <p:txBody>
          <a:bodyPr vert="horz" wrap="square" lIns="0" tIns="472444" rIns="0" bIns="0" rtlCol="0">
            <a:spAutoFit/>
          </a:bodyPr>
          <a:lstStyle/>
          <a:p>
            <a:pPr marL="2275840">
              <a:lnSpc>
                <a:spcPct val="100000"/>
              </a:lnSpc>
              <a:spcBef>
                <a:spcPts val="100"/>
              </a:spcBef>
            </a:pPr>
            <a:r>
              <a:rPr b="0" dirty="0">
                <a:latin typeface="Arial"/>
                <a:cs typeface="Arial"/>
              </a:rPr>
              <a:t>Strategic</a:t>
            </a:r>
            <a:r>
              <a:rPr b="0" spc="-110" dirty="0">
                <a:latin typeface="Arial"/>
                <a:cs typeface="Arial"/>
              </a:rPr>
              <a:t> </a:t>
            </a:r>
            <a:r>
              <a:rPr b="0" spc="-10" dirty="0">
                <a:latin typeface="Arial"/>
                <a:cs typeface="Arial"/>
              </a:rPr>
              <a:t>Significance</a:t>
            </a:r>
          </a:p>
        </p:txBody>
      </p:sp>
      <p:pic>
        <p:nvPicPr>
          <p:cNvPr id="6" name="object 6"/>
          <p:cNvPicPr/>
          <p:nvPr/>
        </p:nvPicPr>
        <p:blipFill>
          <a:blip r:embed="rId3" cstate="print"/>
          <a:stretch>
            <a:fillRect/>
          </a:stretch>
        </p:blipFill>
        <p:spPr>
          <a:xfrm>
            <a:off x="121920" y="100584"/>
            <a:ext cx="1194814" cy="914397"/>
          </a:xfrm>
          <a:prstGeom prst="rect">
            <a:avLst/>
          </a:prstGeom>
        </p:spPr>
      </p:pic>
      <p:sp>
        <p:nvSpPr>
          <p:cNvPr id="7" name="object 7"/>
          <p:cNvSpPr txBox="1"/>
          <p:nvPr/>
        </p:nvSpPr>
        <p:spPr>
          <a:xfrm>
            <a:off x="3767509" y="6534484"/>
            <a:ext cx="2087880" cy="196215"/>
          </a:xfrm>
          <a:prstGeom prst="rect">
            <a:avLst/>
          </a:prstGeom>
        </p:spPr>
        <p:txBody>
          <a:bodyPr vert="horz" wrap="square" lIns="0" tIns="0" rIns="0" bIns="0" rtlCol="0">
            <a:spAutoFit/>
          </a:bodyPr>
          <a:lstStyle/>
          <a:p>
            <a:pPr marL="12700">
              <a:lnSpc>
                <a:spcPts val="1425"/>
              </a:lnSpc>
            </a:pPr>
            <a:r>
              <a:rPr sz="1200" b="1" i="1" spc="-10" dirty="0">
                <a:latin typeface="Arial"/>
                <a:cs typeface="Arial"/>
              </a:rPr>
              <a:t>Agile</a:t>
            </a:r>
            <a:r>
              <a:rPr sz="1200" b="1" i="1" spc="-65" dirty="0">
                <a:latin typeface="Arial"/>
                <a:cs typeface="Arial"/>
              </a:rPr>
              <a:t> </a:t>
            </a:r>
            <a:r>
              <a:rPr sz="1200" b="1" i="1" dirty="0">
                <a:latin typeface="Arial"/>
                <a:cs typeface="Arial"/>
              </a:rPr>
              <a:t>Arctic</a:t>
            </a:r>
            <a:r>
              <a:rPr sz="1200" b="1" i="1" spc="-35" dirty="0">
                <a:latin typeface="Arial"/>
                <a:cs typeface="Arial"/>
              </a:rPr>
              <a:t> </a:t>
            </a:r>
            <a:r>
              <a:rPr sz="1200" b="1" i="1" dirty="0">
                <a:latin typeface="Arial"/>
                <a:cs typeface="Arial"/>
              </a:rPr>
              <a:t>Combat</a:t>
            </a:r>
            <a:r>
              <a:rPr sz="1200" b="1" i="1" spc="-20" dirty="0">
                <a:latin typeface="Arial"/>
                <a:cs typeface="Arial"/>
              </a:rPr>
              <a:t> </a:t>
            </a:r>
            <a:r>
              <a:rPr sz="1200" b="1" i="1" spc="-10" dirty="0">
                <a:latin typeface="Arial"/>
                <a:cs typeface="Arial"/>
              </a:rPr>
              <a:t>Support</a:t>
            </a:r>
            <a:endParaRPr sz="12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15100" y="6450685"/>
            <a:ext cx="344423" cy="374198"/>
          </a:xfrm>
          <a:prstGeom prst="rect">
            <a:avLst/>
          </a:prstGeom>
        </p:spPr>
      </p:pic>
      <p:pic>
        <p:nvPicPr>
          <p:cNvPr id="3" name="object 3"/>
          <p:cNvPicPr/>
          <p:nvPr/>
        </p:nvPicPr>
        <p:blipFill>
          <a:blip r:embed="rId3" cstate="print"/>
          <a:stretch>
            <a:fillRect/>
          </a:stretch>
        </p:blipFill>
        <p:spPr>
          <a:xfrm>
            <a:off x="6912864" y="6455664"/>
            <a:ext cx="374902" cy="397761"/>
          </a:xfrm>
          <a:prstGeom prst="rect">
            <a:avLst/>
          </a:prstGeom>
        </p:spPr>
      </p:pic>
      <p:grpSp>
        <p:nvGrpSpPr>
          <p:cNvPr id="4" name="object 4"/>
          <p:cNvGrpSpPr/>
          <p:nvPr/>
        </p:nvGrpSpPr>
        <p:grpSpPr>
          <a:xfrm>
            <a:off x="117347" y="6446520"/>
            <a:ext cx="1209040" cy="401320"/>
            <a:chOff x="117347" y="6446520"/>
            <a:chExt cx="1209040" cy="401320"/>
          </a:xfrm>
        </p:grpSpPr>
        <p:pic>
          <p:nvPicPr>
            <p:cNvPr id="5" name="object 5"/>
            <p:cNvPicPr/>
            <p:nvPr/>
          </p:nvPicPr>
          <p:blipFill>
            <a:blip r:embed="rId4" cstate="print"/>
            <a:stretch>
              <a:fillRect/>
            </a:stretch>
          </p:blipFill>
          <p:spPr>
            <a:xfrm>
              <a:off x="556260" y="6446520"/>
              <a:ext cx="411478" cy="400810"/>
            </a:xfrm>
            <a:prstGeom prst="rect">
              <a:avLst/>
            </a:prstGeom>
          </p:spPr>
        </p:pic>
        <p:pic>
          <p:nvPicPr>
            <p:cNvPr id="6" name="object 6"/>
            <p:cNvPicPr/>
            <p:nvPr/>
          </p:nvPicPr>
          <p:blipFill>
            <a:blip r:embed="rId5" cstate="print"/>
            <a:stretch>
              <a:fillRect/>
            </a:stretch>
          </p:blipFill>
          <p:spPr>
            <a:xfrm>
              <a:off x="117347" y="6446520"/>
              <a:ext cx="435851" cy="394714"/>
            </a:xfrm>
            <a:prstGeom prst="rect">
              <a:avLst/>
            </a:prstGeom>
          </p:spPr>
        </p:pic>
        <p:pic>
          <p:nvPicPr>
            <p:cNvPr id="7" name="object 7"/>
            <p:cNvPicPr/>
            <p:nvPr/>
          </p:nvPicPr>
          <p:blipFill>
            <a:blip r:embed="rId6" cstate="print"/>
            <a:stretch>
              <a:fillRect/>
            </a:stretch>
          </p:blipFill>
          <p:spPr>
            <a:xfrm>
              <a:off x="996695" y="6446520"/>
              <a:ext cx="329181" cy="393190"/>
            </a:xfrm>
            <a:prstGeom prst="rect">
              <a:avLst/>
            </a:prstGeom>
          </p:spPr>
        </p:pic>
      </p:grpSp>
      <p:pic>
        <p:nvPicPr>
          <p:cNvPr id="8" name="object 8"/>
          <p:cNvPicPr/>
          <p:nvPr/>
        </p:nvPicPr>
        <p:blipFill>
          <a:blip r:embed="rId7" cstate="print"/>
          <a:stretch>
            <a:fillRect/>
          </a:stretch>
        </p:blipFill>
        <p:spPr>
          <a:xfrm>
            <a:off x="6062472" y="6455664"/>
            <a:ext cx="396238" cy="380997"/>
          </a:xfrm>
          <a:prstGeom prst="rect">
            <a:avLst/>
          </a:prstGeom>
        </p:spPr>
      </p:pic>
      <p:pic>
        <p:nvPicPr>
          <p:cNvPr id="9" name="object 9"/>
          <p:cNvPicPr/>
          <p:nvPr/>
        </p:nvPicPr>
        <p:blipFill>
          <a:blip r:embed="rId8" cstate="print"/>
          <a:stretch>
            <a:fillRect/>
          </a:stretch>
        </p:blipFill>
        <p:spPr>
          <a:xfrm>
            <a:off x="8602980" y="6455664"/>
            <a:ext cx="400799" cy="393189"/>
          </a:xfrm>
          <a:prstGeom prst="rect">
            <a:avLst/>
          </a:prstGeom>
        </p:spPr>
      </p:pic>
      <p:pic>
        <p:nvPicPr>
          <p:cNvPr id="10" name="object 10"/>
          <p:cNvPicPr/>
          <p:nvPr/>
        </p:nvPicPr>
        <p:blipFill>
          <a:blip r:embed="rId9" cstate="print"/>
          <a:stretch>
            <a:fillRect/>
          </a:stretch>
        </p:blipFill>
        <p:spPr>
          <a:xfrm>
            <a:off x="3102864" y="6446519"/>
            <a:ext cx="402334" cy="402334"/>
          </a:xfrm>
          <a:prstGeom prst="rect">
            <a:avLst/>
          </a:prstGeom>
        </p:spPr>
      </p:pic>
      <p:grpSp>
        <p:nvGrpSpPr>
          <p:cNvPr id="11" name="object 11"/>
          <p:cNvGrpSpPr/>
          <p:nvPr/>
        </p:nvGrpSpPr>
        <p:grpSpPr>
          <a:xfrm>
            <a:off x="88771" y="6384415"/>
            <a:ext cx="8933180" cy="473709"/>
            <a:chOff x="88771" y="6384415"/>
            <a:chExt cx="8933180" cy="473709"/>
          </a:xfrm>
        </p:grpSpPr>
        <p:pic>
          <p:nvPicPr>
            <p:cNvPr id="12" name="object 12"/>
            <p:cNvPicPr/>
            <p:nvPr/>
          </p:nvPicPr>
          <p:blipFill>
            <a:blip r:embed="rId10" cstate="print"/>
            <a:stretch>
              <a:fillRect/>
            </a:stretch>
          </p:blipFill>
          <p:spPr>
            <a:xfrm>
              <a:off x="1386839" y="6446519"/>
              <a:ext cx="329181" cy="393190"/>
            </a:xfrm>
            <a:prstGeom prst="rect">
              <a:avLst/>
            </a:prstGeom>
          </p:spPr>
        </p:pic>
        <p:sp>
          <p:nvSpPr>
            <p:cNvPr id="13" name="object 13"/>
            <p:cNvSpPr/>
            <p:nvPr/>
          </p:nvSpPr>
          <p:spPr>
            <a:xfrm>
              <a:off x="117346" y="6412990"/>
              <a:ext cx="8876030" cy="11430"/>
            </a:xfrm>
            <a:custGeom>
              <a:avLst/>
              <a:gdLst/>
              <a:ahLst/>
              <a:cxnLst/>
              <a:rect l="l" t="t" r="r" b="b"/>
              <a:pathLst>
                <a:path w="8876030" h="11429">
                  <a:moveTo>
                    <a:pt x="0" y="0"/>
                  </a:moveTo>
                  <a:lnTo>
                    <a:pt x="8876017" y="11315"/>
                  </a:lnTo>
                </a:path>
              </a:pathLst>
            </a:custGeom>
            <a:ln w="57150">
              <a:solidFill>
                <a:srgbClr val="001F5F"/>
              </a:solidFill>
            </a:ln>
          </p:spPr>
          <p:txBody>
            <a:bodyPr wrap="square" lIns="0" tIns="0" rIns="0" bIns="0" rtlCol="0"/>
            <a:lstStyle/>
            <a:p>
              <a:endParaRPr/>
            </a:p>
          </p:txBody>
        </p:sp>
        <p:pic>
          <p:nvPicPr>
            <p:cNvPr id="14" name="object 14"/>
            <p:cNvPicPr/>
            <p:nvPr/>
          </p:nvPicPr>
          <p:blipFill>
            <a:blip r:embed="rId11" cstate="print"/>
            <a:stretch>
              <a:fillRect/>
            </a:stretch>
          </p:blipFill>
          <p:spPr>
            <a:xfrm>
              <a:off x="1780032" y="6455663"/>
              <a:ext cx="422145" cy="402334"/>
            </a:xfrm>
            <a:prstGeom prst="rect">
              <a:avLst/>
            </a:prstGeom>
          </p:spPr>
        </p:pic>
      </p:grpSp>
      <p:pic>
        <p:nvPicPr>
          <p:cNvPr id="15" name="object 15"/>
          <p:cNvPicPr/>
          <p:nvPr/>
        </p:nvPicPr>
        <p:blipFill>
          <a:blip r:embed="rId12" cstate="print"/>
          <a:stretch>
            <a:fillRect/>
          </a:stretch>
        </p:blipFill>
        <p:spPr>
          <a:xfrm>
            <a:off x="249168" y="1236279"/>
            <a:ext cx="8554211" cy="4828019"/>
          </a:xfrm>
          <a:prstGeom prst="rect">
            <a:avLst/>
          </a:prstGeom>
        </p:spPr>
      </p:pic>
      <p:pic>
        <p:nvPicPr>
          <p:cNvPr id="16" name="object 16"/>
          <p:cNvPicPr/>
          <p:nvPr/>
        </p:nvPicPr>
        <p:blipFill>
          <a:blip r:embed="rId13" cstate="print"/>
          <a:stretch>
            <a:fillRect/>
          </a:stretch>
        </p:blipFill>
        <p:spPr>
          <a:xfrm>
            <a:off x="121920" y="100584"/>
            <a:ext cx="1194814" cy="914397"/>
          </a:xfrm>
          <a:prstGeom prst="rect">
            <a:avLst/>
          </a:prstGeom>
        </p:spPr>
      </p:pic>
      <p:sp>
        <p:nvSpPr>
          <p:cNvPr id="17" name="object 17"/>
          <p:cNvSpPr txBox="1">
            <a:spLocks noGrp="1"/>
          </p:cNvSpPr>
          <p:nvPr>
            <p:ph type="title"/>
          </p:nvPr>
        </p:nvSpPr>
        <p:spPr>
          <a:prstGeom prst="rect">
            <a:avLst/>
          </a:prstGeom>
        </p:spPr>
        <p:txBody>
          <a:bodyPr vert="horz" wrap="square" lIns="0" tIns="525816" rIns="0" bIns="0" rtlCol="0">
            <a:spAutoFit/>
          </a:bodyPr>
          <a:lstStyle/>
          <a:p>
            <a:pPr marL="1481455">
              <a:lnSpc>
                <a:spcPct val="100000"/>
              </a:lnSpc>
              <a:spcBef>
                <a:spcPts val="100"/>
              </a:spcBef>
            </a:pPr>
            <a:r>
              <a:rPr b="0" dirty="0">
                <a:latin typeface="Arial"/>
                <a:cs typeface="Arial"/>
              </a:rPr>
              <a:t>Alaska’s</a:t>
            </a:r>
            <a:r>
              <a:rPr b="0" spc="-40" dirty="0">
                <a:latin typeface="Arial"/>
                <a:cs typeface="Arial"/>
              </a:rPr>
              <a:t> </a:t>
            </a:r>
            <a:r>
              <a:rPr b="0" dirty="0">
                <a:latin typeface="Arial"/>
                <a:cs typeface="Arial"/>
              </a:rPr>
              <a:t>Strategic</a:t>
            </a:r>
            <a:r>
              <a:rPr b="0" spc="-20" dirty="0">
                <a:latin typeface="Arial"/>
                <a:cs typeface="Arial"/>
              </a:rPr>
              <a:t> </a:t>
            </a:r>
            <a:r>
              <a:rPr b="0" spc="-10" dirty="0">
                <a:latin typeface="Arial"/>
                <a:cs typeface="Arial"/>
              </a:rPr>
              <a:t>Location</a:t>
            </a:r>
          </a:p>
        </p:txBody>
      </p:sp>
      <p:sp>
        <p:nvSpPr>
          <p:cNvPr id="18" name="object 18"/>
          <p:cNvSpPr txBox="1"/>
          <p:nvPr/>
        </p:nvSpPr>
        <p:spPr>
          <a:xfrm>
            <a:off x="3767509" y="6534484"/>
            <a:ext cx="2087880" cy="196215"/>
          </a:xfrm>
          <a:prstGeom prst="rect">
            <a:avLst/>
          </a:prstGeom>
        </p:spPr>
        <p:txBody>
          <a:bodyPr vert="horz" wrap="square" lIns="0" tIns="0" rIns="0" bIns="0" rtlCol="0">
            <a:spAutoFit/>
          </a:bodyPr>
          <a:lstStyle/>
          <a:p>
            <a:pPr marL="12700">
              <a:lnSpc>
                <a:spcPts val="1425"/>
              </a:lnSpc>
            </a:pPr>
            <a:r>
              <a:rPr sz="1200" b="1" i="1" spc="-10" dirty="0">
                <a:latin typeface="Arial"/>
                <a:cs typeface="Arial"/>
              </a:rPr>
              <a:t>Agile</a:t>
            </a:r>
            <a:r>
              <a:rPr sz="1200" b="1" i="1" spc="-65" dirty="0">
                <a:latin typeface="Arial"/>
                <a:cs typeface="Arial"/>
              </a:rPr>
              <a:t> </a:t>
            </a:r>
            <a:r>
              <a:rPr sz="1200" b="1" i="1" dirty="0">
                <a:latin typeface="Arial"/>
                <a:cs typeface="Arial"/>
              </a:rPr>
              <a:t>Arctic</a:t>
            </a:r>
            <a:r>
              <a:rPr sz="1200" b="1" i="1" spc="-35" dirty="0">
                <a:latin typeface="Arial"/>
                <a:cs typeface="Arial"/>
              </a:rPr>
              <a:t> </a:t>
            </a:r>
            <a:r>
              <a:rPr sz="1200" b="1" i="1" dirty="0">
                <a:latin typeface="Arial"/>
                <a:cs typeface="Arial"/>
              </a:rPr>
              <a:t>Combat</a:t>
            </a:r>
            <a:r>
              <a:rPr sz="1200" b="1" i="1" spc="-20" dirty="0">
                <a:latin typeface="Arial"/>
                <a:cs typeface="Arial"/>
              </a:rPr>
              <a:t> </a:t>
            </a:r>
            <a:r>
              <a:rPr sz="1200" b="1" i="1" spc="-10" dirty="0">
                <a:latin typeface="Arial"/>
                <a:cs typeface="Arial"/>
              </a:rPr>
              <a:t>Support</a:t>
            </a:r>
            <a:endParaRPr sz="1200">
              <a:latin typeface="Arial"/>
              <a:cs typeface="Arial"/>
            </a:endParaRPr>
          </a:p>
        </p:txBody>
      </p:sp>
    </p:spTree>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9"/>
          <p:cNvPicPr/>
          <p:nvPr/>
        </p:nvPicPr>
        <p:blipFill>
          <a:blip r:embed="rId2" cstate="print"/>
          <a:stretch>
            <a:fillRect/>
          </a:stretch>
        </p:blipFill>
        <p:spPr>
          <a:xfrm>
            <a:off x="121920" y="100584"/>
            <a:ext cx="1194814" cy="914397"/>
          </a:xfrm>
          <a:prstGeom prst="rect">
            <a:avLst/>
          </a:prstGeom>
        </p:spPr>
      </p:pic>
      <p:sp>
        <p:nvSpPr>
          <p:cNvPr id="30" name="object 30"/>
          <p:cNvSpPr txBox="1"/>
          <p:nvPr/>
        </p:nvSpPr>
        <p:spPr>
          <a:xfrm>
            <a:off x="611631" y="1331856"/>
            <a:ext cx="2392680" cy="1946910"/>
          </a:xfrm>
          <a:prstGeom prst="rect">
            <a:avLst/>
          </a:prstGeom>
        </p:spPr>
        <p:txBody>
          <a:bodyPr vert="horz" wrap="square" lIns="0" tIns="13335" rIns="0" bIns="0" rtlCol="0">
            <a:spAutoFit/>
          </a:bodyPr>
          <a:lstStyle/>
          <a:p>
            <a:pPr marL="299085" indent="-286385">
              <a:lnSpc>
                <a:spcPct val="100000"/>
              </a:lnSpc>
              <a:spcBef>
                <a:spcPts val="105"/>
              </a:spcBef>
              <a:buFont typeface="Wingdings"/>
              <a:buChar char=""/>
              <a:tabLst>
                <a:tab pos="299085" algn="l"/>
              </a:tabLst>
            </a:pPr>
            <a:r>
              <a:rPr sz="1400" dirty="0">
                <a:latin typeface="Arial"/>
                <a:cs typeface="Arial"/>
              </a:rPr>
              <a:t>Joint</a:t>
            </a:r>
            <a:r>
              <a:rPr sz="1400" spc="-55" dirty="0">
                <a:latin typeface="Arial"/>
                <a:cs typeface="Arial"/>
              </a:rPr>
              <a:t> </a:t>
            </a:r>
            <a:r>
              <a:rPr sz="1400" spc="-10" dirty="0">
                <a:latin typeface="Arial"/>
                <a:cs typeface="Arial"/>
              </a:rPr>
              <a:t>Operations</a:t>
            </a:r>
            <a:endParaRPr sz="1400">
              <a:latin typeface="Arial"/>
              <a:cs typeface="Arial"/>
            </a:endParaRPr>
          </a:p>
          <a:p>
            <a:pPr marL="299085" marR="5080" indent="-287020">
              <a:lnSpc>
                <a:spcPct val="100000"/>
              </a:lnSpc>
              <a:buFont typeface="Wingdings"/>
              <a:buChar char=""/>
              <a:tabLst>
                <a:tab pos="307975" algn="l"/>
              </a:tabLst>
            </a:pPr>
            <a:r>
              <a:rPr sz="1400" dirty="0">
                <a:latin typeface="Arial"/>
                <a:cs typeface="Arial"/>
              </a:rPr>
              <a:t>World</a:t>
            </a:r>
            <a:r>
              <a:rPr sz="1400" spc="-105" dirty="0">
                <a:latin typeface="Arial"/>
                <a:cs typeface="Arial"/>
              </a:rPr>
              <a:t> </a:t>
            </a:r>
            <a:r>
              <a:rPr sz="1400" dirty="0">
                <a:latin typeface="Arial"/>
                <a:cs typeface="Arial"/>
              </a:rPr>
              <a:t>Class</a:t>
            </a:r>
            <a:r>
              <a:rPr sz="1400" spc="-75" dirty="0">
                <a:latin typeface="Arial"/>
                <a:cs typeface="Arial"/>
              </a:rPr>
              <a:t> </a:t>
            </a:r>
            <a:r>
              <a:rPr sz="1400" dirty="0">
                <a:latin typeface="Arial"/>
                <a:cs typeface="Arial"/>
              </a:rPr>
              <a:t>Drop</a:t>
            </a:r>
            <a:r>
              <a:rPr sz="1400" spc="-50" dirty="0">
                <a:latin typeface="Arial"/>
                <a:cs typeface="Arial"/>
              </a:rPr>
              <a:t> </a:t>
            </a:r>
            <a:r>
              <a:rPr sz="1400" dirty="0">
                <a:latin typeface="Arial"/>
                <a:cs typeface="Arial"/>
              </a:rPr>
              <a:t>Zones</a:t>
            </a:r>
            <a:r>
              <a:rPr sz="1400" spc="-70" dirty="0">
                <a:latin typeface="Arial"/>
                <a:cs typeface="Arial"/>
              </a:rPr>
              <a:t> </a:t>
            </a:r>
            <a:r>
              <a:rPr sz="1400" spc="-50" dirty="0">
                <a:latin typeface="Arial"/>
                <a:cs typeface="Arial"/>
              </a:rPr>
              <a:t>&amp; 	</a:t>
            </a:r>
            <a:r>
              <a:rPr sz="1400" dirty="0">
                <a:latin typeface="Arial"/>
                <a:cs typeface="Arial"/>
              </a:rPr>
              <a:t>Live</a:t>
            </a:r>
            <a:r>
              <a:rPr sz="1400" spc="-50" dirty="0">
                <a:latin typeface="Arial"/>
                <a:cs typeface="Arial"/>
              </a:rPr>
              <a:t> </a:t>
            </a:r>
            <a:r>
              <a:rPr sz="1400" dirty="0">
                <a:latin typeface="Arial"/>
                <a:cs typeface="Arial"/>
              </a:rPr>
              <a:t>Fire</a:t>
            </a:r>
            <a:r>
              <a:rPr sz="1400" spc="-75" dirty="0">
                <a:latin typeface="Arial"/>
                <a:cs typeface="Arial"/>
              </a:rPr>
              <a:t> </a:t>
            </a:r>
            <a:r>
              <a:rPr sz="1400" spc="-10" dirty="0">
                <a:latin typeface="Arial"/>
                <a:cs typeface="Arial"/>
              </a:rPr>
              <a:t>Ranges</a:t>
            </a:r>
            <a:endParaRPr sz="1400">
              <a:latin typeface="Arial"/>
              <a:cs typeface="Arial"/>
            </a:endParaRPr>
          </a:p>
          <a:p>
            <a:pPr marL="299085" indent="-286385">
              <a:lnSpc>
                <a:spcPct val="100000"/>
              </a:lnSpc>
              <a:buFont typeface="Wingdings"/>
              <a:buChar char=""/>
              <a:tabLst>
                <a:tab pos="299085" algn="l"/>
              </a:tabLst>
            </a:pPr>
            <a:r>
              <a:rPr sz="1400" spc="-20" dirty="0">
                <a:latin typeface="Arial"/>
                <a:cs typeface="Arial"/>
              </a:rPr>
              <a:t>Four</a:t>
            </a:r>
            <a:r>
              <a:rPr sz="1400" spc="-85" dirty="0">
                <a:latin typeface="Arial"/>
                <a:cs typeface="Arial"/>
              </a:rPr>
              <a:t> </a:t>
            </a:r>
            <a:r>
              <a:rPr sz="1400" spc="-10" dirty="0">
                <a:latin typeface="Arial"/>
                <a:cs typeface="Arial"/>
              </a:rPr>
              <a:t>Airfields</a:t>
            </a:r>
            <a:endParaRPr sz="1400">
              <a:latin typeface="Arial"/>
              <a:cs typeface="Arial"/>
            </a:endParaRPr>
          </a:p>
          <a:p>
            <a:pPr marL="299085" indent="-286385">
              <a:lnSpc>
                <a:spcPct val="100000"/>
              </a:lnSpc>
              <a:buFont typeface="Wingdings"/>
              <a:buChar char=""/>
              <a:tabLst>
                <a:tab pos="299085" algn="l"/>
              </a:tabLst>
            </a:pPr>
            <a:r>
              <a:rPr sz="1400" spc="-10" dirty="0">
                <a:latin typeface="Arial"/>
                <a:cs typeface="Arial"/>
              </a:rPr>
              <a:t>Deep</a:t>
            </a:r>
            <a:r>
              <a:rPr sz="1400" spc="-65" dirty="0">
                <a:latin typeface="Arial"/>
                <a:cs typeface="Arial"/>
              </a:rPr>
              <a:t> </a:t>
            </a:r>
            <a:r>
              <a:rPr sz="1400" dirty="0">
                <a:latin typeface="Arial"/>
                <a:cs typeface="Arial"/>
              </a:rPr>
              <a:t>Water</a:t>
            </a:r>
            <a:r>
              <a:rPr sz="1400" spc="-100" dirty="0">
                <a:latin typeface="Arial"/>
                <a:cs typeface="Arial"/>
              </a:rPr>
              <a:t> </a:t>
            </a:r>
            <a:r>
              <a:rPr sz="1400" spc="-20" dirty="0">
                <a:latin typeface="Arial"/>
                <a:cs typeface="Arial"/>
              </a:rPr>
              <a:t>Port</a:t>
            </a:r>
            <a:endParaRPr sz="1400">
              <a:latin typeface="Arial"/>
              <a:cs typeface="Arial"/>
            </a:endParaRPr>
          </a:p>
          <a:p>
            <a:pPr marL="299085" indent="-286385">
              <a:lnSpc>
                <a:spcPct val="100000"/>
              </a:lnSpc>
              <a:buFont typeface="Wingdings"/>
              <a:buChar char=""/>
              <a:tabLst>
                <a:tab pos="299085" algn="l"/>
              </a:tabLst>
            </a:pPr>
            <a:r>
              <a:rPr sz="1400" dirty="0">
                <a:latin typeface="Arial"/>
                <a:cs typeface="Arial"/>
              </a:rPr>
              <a:t>Alaska</a:t>
            </a:r>
            <a:r>
              <a:rPr sz="1400" spc="-60" dirty="0">
                <a:latin typeface="Arial"/>
                <a:cs typeface="Arial"/>
              </a:rPr>
              <a:t> </a:t>
            </a:r>
            <a:r>
              <a:rPr sz="1400" spc="-10" dirty="0">
                <a:latin typeface="Arial"/>
                <a:cs typeface="Arial"/>
              </a:rPr>
              <a:t>Railway</a:t>
            </a:r>
            <a:endParaRPr sz="1400">
              <a:latin typeface="Arial"/>
              <a:cs typeface="Arial"/>
            </a:endParaRPr>
          </a:p>
          <a:p>
            <a:pPr marL="299085" indent="-286385">
              <a:lnSpc>
                <a:spcPct val="100000"/>
              </a:lnSpc>
              <a:buFont typeface="Wingdings"/>
              <a:buChar char=""/>
              <a:tabLst>
                <a:tab pos="299085" algn="l"/>
              </a:tabLst>
            </a:pPr>
            <a:r>
              <a:rPr sz="1400" dirty="0">
                <a:latin typeface="Arial"/>
                <a:cs typeface="Arial"/>
              </a:rPr>
              <a:t>Key</a:t>
            </a:r>
            <a:r>
              <a:rPr sz="1400" spc="-50" dirty="0">
                <a:latin typeface="Arial"/>
                <a:cs typeface="Arial"/>
              </a:rPr>
              <a:t> </a:t>
            </a:r>
            <a:r>
              <a:rPr sz="1400" dirty="0">
                <a:latin typeface="Arial"/>
                <a:cs typeface="Arial"/>
              </a:rPr>
              <a:t>Logistics</a:t>
            </a:r>
            <a:r>
              <a:rPr sz="1400" spc="-90" dirty="0">
                <a:latin typeface="Arial"/>
                <a:cs typeface="Arial"/>
              </a:rPr>
              <a:t> </a:t>
            </a:r>
            <a:r>
              <a:rPr sz="1400" spc="-25" dirty="0">
                <a:latin typeface="Arial"/>
                <a:cs typeface="Arial"/>
              </a:rPr>
              <a:t>Hub</a:t>
            </a:r>
            <a:endParaRPr sz="1400">
              <a:latin typeface="Arial"/>
              <a:cs typeface="Arial"/>
            </a:endParaRPr>
          </a:p>
          <a:p>
            <a:pPr marL="299085" indent="-286385">
              <a:lnSpc>
                <a:spcPct val="100000"/>
              </a:lnSpc>
              <a:buFont typeface="Wingdings"/>
              <a:buChar char=""/>
              <a:tabLst>
                <a:tab pos="299085" algn="l"/>
              </a:tabLst>
            </a:pPr>
            <a:r>
              <a:rPr sz="1400" dirty="0">
                <a:latin typeface="Arial"/>
                <a:cs typeface="Arial"/>
              </a:rPr>
              <a:t>Arctic</a:t>
            </a:r>
            <a:r>
              <a:rPr sz="1400" spc="-110" dirty="0">
                <a:latin typeface="Arial"/>
                <a:cs typeface="Arial"/>
              </a:rPr>
              <a:t> </a:t>
            </a:r>
            <a:r>
              <a:rPr sz="1400" spc="-10" dirty="0">
                <a:latin typeface="Arial"/>
                <a:cs typeface="Arial"/>
              </a:rPr>
              <a:t>Access</a:t>
            </a:r>
            <a:endParaRPr sz="1400">
              <a:latin typeface="Arial"/>
              <a:cs typeface="Arial"/>
            </a:endParaRPr>
          </a:p>
          <a:p>
            <a:pPr marL="160020">
              <a:lnSpc>
                <a:spcPct val="100000"/>
              </a:lnSpc>
            </a:pPr>
            <a:r>
              <a:rPr sz="1400" b="1" u="sng" dirty="0">
                <a:uFill>
                  <a:solidFill>
                    <a:srgbClr val="000000"/>
                  </a:solidFill>
                </a:uFill>
                <a:latin typeface="Arial"/>
                <a:cs typeface="Arial"/>
              </a:rPr>
              <a:t>Global</a:t>
            </a:r>
            <a:r>
              <a:rPr sz="1400" b="1" u="sng" spc="-100" dirty="0">
                <a:uFill>
                  <a:solidFill>
                    <a:srgbClr val="000000"/>
                  </a:solidFill>
                </a:uFill>
                <a:latin typeface="Arial"/>
                <a:cs typeface="Arial"/>
              </a:rPr>
              <a:t> </a:t>
            </a:r>
            <a:r>
              <a:rPr sz="1400" b="1" u="sng" dirty="0">
                <a:uFill>
                  <a:solidFill>
                    <a:srgbClr val="000000"/>
                  </a:solidFill>
                </a:uFill>
                <a:latin typeface="Arial"/>
                <a:cs typeface="Arial"/>
              </a:rPr>
              <a:t>Reach</a:t>
            </a:r>
            <a:r>
              <a:rPr sz="1400" b="1" u="sng" spc="-80" dirty="0">
                <a:uFill>
                  <a:solidFill>
                    <a:srgbClr val="000000"/>
                  </a:solidFill>
                </a:uFill>
                <a:latin typeface="Arial"/>
                <a:cs typeface="Arial"/>
              </a:rPr>
              <a:t> </a:t>
            </a:r>
            <a:r>
              <a:rPr sz="1400" b="1" u="sng" spc="-10" dirty="0">
                <a:uFill>
                  <a:solidFill>
                    <a:srgbClr val="000000"/>
                  </a:solidFill>
                </a:uFill>
                <a:latin typeface="Arial"/>
                <a:cs typeface="Arial"/>
              </a:rPr>
              <a:t>Capability</a:t>
            </a:r>
            <a:endParaRPr sz="1400">
              <a:latin typeface="Arial"/>
              <a:cs typeface="Arial"/>
            </a:endParaRPr>
          </a:p>
        </p:txBody>
      </p:sp>
      <p:sp>
        <p:nvSpPr>
          <p:cNvPr id="31" name="object 31"/>
          <p:cNvSpPr txBox="1">
            <a:spLocks noGrp="1"/>
          </p:cNvSpPr>
          <p:nvPr>
            <p:ph type="title"/>
          </p:nvPr>
        </p:nvSpPr>
        <p:spPr>
          <a:prstGeom prst="rect">
            <a:avLst/>
          </a:prstGeom>
        </p:spPr>
        <p:txBody>
          <a:bodyPr vert="horz" wrap="square" lIns="0" tIns="525816" rIns="0" bIns="0" rtlCol="0">
            <a:spAutoFit/>
          </a:bodyPr>
          <a:lstStyle/>
          <a:p>
            <a:pPr marL="2402840">
              <a:lnSpc>
                <a:spcPct val="100000"/>
              </a:lnSpc>
              <a:spcBef>
                <a:spcPts val="100"/>
              </a:spcBef>
            </a:pPr>
            <a:r>
              <a:rPr b="0" dirty="0">
                <a:latin typeface="Arial"/>
                <a:cs typeface="Arial"/>
              </a:rPr>
              <a:t>Key</a:t>
            </a:r>
            <a:r>
              <a:rPr b="0" spc="-65" dirty="0">
                <a:latin typeface="Arial"/>
                <a:cs typeface="Arial"/>
              </a:rPr>
              <a:t> </a:t>
            </a:r>
            <a:r>
              <a:rPr b="0" dirty="0">
                <a:latin typeface="Arial"/>
                <a:cs typeface="Arial"/>
              </a:rPr>
              <a:t>JBER</a:t>
            </a:r>
            <a:r>
              <a:rPr b="0" spc="-45" dirty="0">
                <a:latin typeface="Arial"/>
                <a:cs typeface="Arial"/>
              </a:rPr>
              <a:t> </a:t>
            </a:r>
            <a:r>
              <a:rPr b="0" spc="-10" dirty="0">
                <a:latin typeface="Arial"/>
                <a:cs typeface="Arial"/>
              </a:rPr>
              <a:t>Attributes</a:t>
            </a:r>
          </a:p>
        </p:txBody>
      </p:sp>
      <p:grpSp>
        <p:nvGrpSpPr>
          <p:cNvPr id="32" name="object 32"/>
          <p:cNvGrpSpPr/>
          <p:nvPr/>
        </p:nvGrpSpPr>
        <p:grpSpPr>
          <a:xfrm>
            <a:off x="2976372" y="1402080"/>
            <a:ext cx="6019800" cy="2091055"/>
            <a:chOff x="2985516" y="1255776"/>
            <a:chExt cx="6019800" cy="2091055"/>
          </a:xfrm>
        </p:grpSpPr>
        <p:pic>
          <p:nvPicPr>
            <p:cNvPr id="33" name="object 33"/>
            <p:cNvPicPr/>
            <p:nvPr/>
          </p:nvPicPr>
          <p:blipFill>
            <a:blip r:embed="rId3" cstate="print"/>
            <a:stretch>
              <a:fillRect/>
            </a:stretch>
          </p:blipFill>
          <p:spPr>
            <a:xfrm>
              <a:off x="4985004" y="1255776"/>
              <a:ext cx="1933954" cy="963155"/>
            </a:xfrm>
            <a:prstGeom prst="rect">
              <a:avLst/>
            </a:prstGeom>
          </p:spPr>
        </p:pic>
        <p:pic>
          <p:nvPicPr>
            <p:cNvPr id="34" name="object 34"/>
            <p:cNvPicPr/>
            <p:nvPr/>
          </p:nvPicPr>
          <p:blipFill>
            <a:blip r:embed="rId4" cstate="print"/>
            <a:stretch>
              <a:fillRect/>
            </a:stretch>
          </p:blipFill>
          <p:spPr>
            <a:xfrm>
              <a:off x="2985516" y="1857755"/>
              <a:ext cx="2045206" cy="1362453"/>
            </a:xfrm>
            <a:prstGeom prst="rect">
              <a:avLst/>
            </a:prstGeom>
          </p:spPr>
        </p:pic>
        <p:pic>
          <p:nvPicPr>
            <p:cNvPr id="35" name="object 35"/>
            <p:cNvPicPr/>
            <p:nvPr/>
          </p:nvPicPr>
          <p:blipFill>
            <a:blip r:embed="rId5" cstate="print"/>
            <a:stretch>
              <a:fillRect/>
            </a:stretch>
          </p:blipFill>
          <p:spPr>
            <a:xfrm>
              <a:off x="5239511" y="2246376"/>
              <a:ext cx="1796794" cy="1100327"/>
            </a:xfrm>
            <a:prstGeom prst="rect">
              <a:avLst/>
            </a:prstGeom>
          </p:spPr>
        </p:pic>
        <p:pic>
          <p:nvPicPr>
            <p:cNvPr id="36" name="object 36"/>
            <p:cNvPicPr/>
            <p:nvPr/>
          </p:nvPicPr>
          <p:blipFill>
            <a:blip r:embed="rId6" cstate="print"/>
            <a:stretch>
              <a:fillRect/>
            </a:stretch>
          </p:blipFill>
          <p:spPr>
            <a:xfrm>
              <a:off x="7007352" y="1671827"/>
              <a:ext cx="1997962" cy="1331974"/>
            </a:xfrm>
            <a:prstGeom prst="rect">
              <a:avLst/>
            </a:prstGeom>
          </p:spPr>
        </p:pic>
      </p:grpSp>
      <p:sp>
        <p:nvSpPr>
          <p:cNvPr id="59" name="object 59"/>
          <p:cNvSpPr txBox="1"/>
          <p:nvPr/>
        </p:nvSpPr>
        <p:spPr>
          <a:xfrm>
            <a:off x="3767509" y="6534484"/>
            <a:ext cx="2087880" cy="196215"/>
          </a:xfrm>
          <a:prstGeom prst="rect">
            <a:avLst/>
          </a:prstGeom>
        </p:spPr>
        <p:txBody>
          <a:bodyPr vert="horz" wrap="square" lIns="0" tIns="0" rIns="0" bIns="0" rtlCol="0">
            <a:spAutoFit/>
          </a:bodyPr>
          <a:lstStyle/>
          <a:p>
            <a:pPr marL="12700">
              <a:lnSpc>
                <a:spcPts val="1425"/>
              </a:lnSpc>
            </a:pPr>
            <a:r>
              <a:rPr sz="1200" b="1" i="1" spc="-10" dirty="0">
                <a:latin typeface="Arial"/>
                <a:cs typeface="Arial"/>
              </a:rPr>
              <a:t>Agile</a:t>
            </a:r>
            <a:r>
              <a:rPr sz="1200" b="1" i="1" spc="-65" dirty="0">
                <a:latin typeface="Arial"/>
                <a:cs typeface="Arial"/>
              </a:rPr>
              <a:t> </a:t>
            </a:r>
            <a:r>
              <a:rPr sz="1200" b="1" i="1" dirty="0">
                <a:latin typeface="Arial"/>
                <a:cs typeface="Arial"/>
              </a:rPr>
              <a:t>Arctic</a:t>
            </a:r>
            <a:r>
              <a:rPr sz="1200" b="1" i="1" spc="-35" dirty="0">
                <a:latin typeface="Arial"/>
                <a:cs typeface="Arial"/>
              </a:rPr>
              <a:t> </a:t>
            </a:r>
            <a:r>
              <a:rPr sz="1200" b="1" i="1" dirty="0">
                <a:latin typeface="Arial"/>
                <a:cs typeface="Arial"/>
              </a:rPr>
              <a:t>Combat</a:t>
            </a:r>
            <a:r>
              <a:rPr sz="1200" b="1" i="1" spc="-20" dirty="0">
                <a:latin typeface="Arial"/>
                <a:cs typeface="Arial"/>
              </a:rPr>
              <a:t> </a:t>
            </a:r>
            <a:r>
              <a:rPr sz="1200" b="1" i="1" spc="-10" dirty="0">
                <a:latin typeface="Arial"/>
                <a:cs typeface="Arial"/>
              </a:rPr>
              <a:t>Support</a:t>
            </a:r>
            <a:endParaRPr sz="120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p:nvPr/>
        </p:nvSpPr>
        <p:spPr>
          <a:xfrm>
            <a:off x="248367" y="6325227"/>
            <a:ext cx="8615045" cy="11430"/>
          </a:xfrm>
          <a:custGeom>
            <a:avLst/>
            <a:gdLst/>
            <a:ahLst/>
            <a:cxnLst/>
            <a:rect l="l" t="t" r="r" b="b"/>
            <a:pathLst>
              <a:path w="8615045" h="11429">
                <a:moveTo>
                  <a:pt x="0" y="0"/>
                </a:moveTo>
                <a:lnTo>
                  <a:pt x="8614956" y="10985"/>
                </a:lnTo>
              </a:path>
            </a:pathLst>
          </a:custGeom>
          <a:ln w="57150">
            <a:solidFill>
              <a:srgbClr val="001F5F"/>
            </a:solidFill>
          </a:ln>
        </p:spPr>
        <p:txBody>
          <a:bodyPr wrap="square" lIns="0" tIns="0" rIns="0" bIns="0" rtlCol="0"/>
          <a:lstStyle/>
          <a:p>
            <a:endParaRPr/>
          </a:p>
        </p:txBody>
      </p:sp>
      <p:pic>
        <p:nvPicPr>
          <p:cNvPr id="19" name="object 19"/>
          <p:cNvPicPr/>
          <p:nvPr/>
        </p:nvPicPr>
        <p:blipFill>
          <a:blip r:embed="rId2" cstate="print"/>
          <a:stretch>
            <a:fillRect/>
          </a:stretch>
        </p:blipFill>
        <p:spPr>
          <a:xfrm>
            <a:off x="6341097" y="1325613"/>
            <a:ext cx="675980" cy="210040"/>
          </a:xfrm>
          <a:prstGeom prst="rect">
            <a:avLst/>
          </a:prstGeom>
        </p:spPr>
      </p:pic>
      <p:pic>
        <p:nvPicPr>
          <p:cNvPr id="20" name="object 20"/>
          <p:cNvPicPr/>
          <p:nvPr/>
        </p:nvPicPr>
        <p:blipFill>
          <a:blip r:embed="rId3" cstate="print"/>
          <a:stretch>
            <a:fillRect/>
          </a:stretch>
        </p:blipFill>
        <p:spPr>
          <a:xfrm>
            <a:off x="4990617" y="1528258"/>
            <a:ext cx="474803" cy="464447"/>
          </a:xfrm>
          <a:prstGeom prst="rect">
            <a:avLst/>
          </a:prstGeom>
        </p:spPr>
      </p:pic>
      <p:pic>
        <p:nvPicPr>
          <p:cNvPr id="21" name="object 21"/>
          <p:cNvPicPr/>
          <p:nvPr/>
        </p:nvPicPr>
        <p:blipFill>
          <a:blip r:embed="rId4" cstate="print"/>
          <a:stretch>
            <a:fillRect/>
          </a:stretch>
        </p:blipFill>
        <p:spPr>
          <a:xfrm>
            <a:off x="7840980" y="1506070"/>
            <a:ext cx="502919" cy="517710"/>
          </a:xfrm>
          <a:prstGeom prst="rect">
            <a:avLst/>
          </a:prstGeom>
        </p:spPr>
      </p:pic>
      <p:grpSp>
        <p:nvGrpSpPr>
          <p:cNvPr id="22" name="object 22"/>
          <p:cNvGrpSpPr/>
          <p:nvPr/>
        </p:nvGrpSpPr>
        <p:grpSpPr>
          <a:xfrm>
            <a:off x="5219141" y="2529662"/>
            <a:ext cx="1109980" cy="951865"/>
            <a:chOff x="5219141" y="2529662"/>
            <a:chExt cx="1109980" cy="951865"/>
          </a:xfrm>
        </p:grpSpPr>
        <p:pic>
          <p:nvPicPr>
            <p:cNvPr id="23" name="object 23"/>
            <p:cNvPicPr/>
            <p:nvPr/>
          </p:nvPicPr>
          <p:blipFill>
            <a:blip r:embed="rId5" cstate="print"/>
            <a:stretch>
              <a:fillRect/>
            </a:stretch>
          </p:blipFill>
          <p:spPr>
            <a:xfrm>
              <a:off x="5536425" y="2529662"/>
              <a:ext cx="476288" cy="468896"/>
            </a:xfrm>
            <a:prstGeom prst="rect">
              <a:avLst/>
            </a:prstGeom>
          </p:spPr>
        </p:pic>
        <p:pic>
          <p:nvPicPr>
            <p:cNvPr id="24" name="object 24"/>
            <p:cNvPicPr/>
            <p:nvPr/>
          </p:nvPicPr>
          <p:blipFill>
            <a:blip r:embed="rId6" cstate="print"/>
            <a:stretch>
              <a:fillRect/>
            </a:stretch>
          </p:blipFill>
          <p:spPr>
            <a:xfrm>
              <a:off x="5219141" y="3037763"/>
              <a:ext cx="1109370" cy="443746"/>
            </a:xfrm>
            <a:prstGeom prst="rect">
              <a:avLst/>
            </a:prstGeom>
          </p:spPr>
        </p:pic>
      </p:grpSp>
      <p:grpSp>
        <p:nvGrpSpPr>
          <p:cNvPr id="25" name="object 25"/>
          <p:cNvGrpSpPr/>
          <p:nvPr/>
        </p:nvGrpSpPr>
        <p:grpSpPr>
          <a:xfrm>
            <a:off x="5766741" y="2285597"/>
            <a:ext cx="2000885" cy="701675"/>
            <a:chOff x="5766741" y="2285597"/>
            <a:chExt cx="2000885" cy="701675"/>
          </a:xfrm>
        </p:grpSpPr>
        <p:pic>
          <p:nvPicPr>
            <p:cNvPr id="26" name="object 26"/>
            <p:cNvPicPr/>
            <p:nvPr/>
          </p:nvPicPr>
          <p:blipFill>
            <a:blip r:embed="rId7" cstate="print"/>
            <a:stretch>
              <a:fillRect/>
            </a:stretch>
          </p:blipFill>
          <p:spPr>
            <a:xfrm>
              <a:off x="7323268" y="2520786"/>
              <a:ext cx="443746" cy="465936"/>
            </a:xfrm>
            <a:prstGeom prst="rect">
              <a:avLst/>
            </a:prstGeom>
          </p:spPr>
        </p:pic>
        <p:sp>
          <p:nvSpPr>
            <p:cNvPr id="27" name="object 27"/>
            <p:cNvSpPr/>
            <p:nvPr/>
          </p:nvSpPr>
          <p:spPr>
            <a:xfrm>
              <a:off x="5773091" y="2414285"/>
              <a:ext cx="0" cy="88900"/>
            </a:xfrm>
            <a:custGeom>
              <a:avLst/>
              <a:gdLst/>
              <a:ahLst/>
              <a:cxnLst/>
              <a:rect l="l" t="t" r="r" b="b"/>
              <a:pathLst>
                <a:path h="88900">
                  <a:moveTo>
                    <a:pt x="0" y="0"/>
                  </a:moveTo>
                  <a:lnTo>
                    <a:pt x="0" y="88747"/>
                  </a:lnTo>
                </a:path>
              </a:pathLst>
            </a:custGeom>
            <a:ln w="12700">
              <a:solidFill>
                <a:srgbClr val="000000"/>
              </a:solidFill>
            </a:ln>
          </p:spPr>
          <p:txBody>
            <a:bodyPr wrap="square" lIns="0" tIns="0" rIns="0" bIns="0" rtlCol="0"/>
            <a:lstStyle/>
            <a:p>
              <a:endParaRPr/>
            </a:p>
          </p:txBody>
        </p:sp>
        <p:sp>
          <p:nvSpPr>
            <p:cNvPr id="28" name="object 28"/>
            <p:cNvSpPr/>
            <p:nvPr/>
          </p:nvSpPr>
          <p:spPr>
            <a:xfrm>
              <a:off x="7545143" y="2411327"/>
              <a:ext cx="0" cy="88900"/>
            </a:xfrm>
            <a:custGeom>
              <a:avLst/>
              <a:gdLst/>
              <a:ahLst/>
              <a:cxnLst/>
              <a:rect l="l" t="t" r="r" b="b"/>
              <a:pathLst>
                <a:path h="88900">
                  <a:moveTo>
                    <a:pt x="0" y="0"/>
                  </a:moveTo>
                  <a:lnTo>
                    <a:pt x="0" y="88747"/>
                  </a:lnTo>
                </a:path>
              </a:pathLst>
            </a:custGeom>
            <a:ln w="12700">
              <a:solidFill>
                <a:srgbClr val="000000"/>
              </a:solidFill>
            </a:ln>
          </p:spPr>
          <p:txBody>
            <a:bodyPr wrap="square" lIns="0" tIns="0" rIns="0" bIns="0" rtlCol="0"/>
            <a:lstStyle/>
            <a:p>
              <a:endParaRPr/>
            </a:p>
          </p:txBody>
        </p:sp>
        <p:sp>
          <p:nvSpPr>
            <p:cNvPr id="29" name="object 29"/>
            <p:cNvSpPr/>
            <p:nvPr/>
          </p:nvSpPr>
          <p:spPr>
            <a:xfrm>
              <a:off x="6682784" y="2285597"/>
              <a:ext cx="0" cy="133350"/>
            </a:xfrm>
            <a:custGeom>
              <a:avLst/>
              <a:gdLst/>
              <a:ahLst/>
              <a:cxnLst/>
              <a:rect l="l" t="t" r="r" b="b"/>
              <a:pathLst>
                <a:path h="133350">
                  <a:moveTo>
                    <a:pt x="0" y="0"/>
                  </a:moveTo>
                  <a:lnTo>
                    <a:pt x="0" y="133121"/>
                  </a:lnTo>
                </a:path>
              </a:pathLst>
            </a:custGeom>
            <a:ln w="12700">
              <a:solidFill>
                <a:srgbClr val="000000"/>
              </a:solidFill>
            </a:ln>
          </p:spPr>
          <p:txBody>
            <a:bodyPr wrap="square" lIns="0" tIns="0" rIns="0" bIns="0" rtlCol="0"/>
            <a:lstStyle/>
            <a:p>
              <a:endParaRPr/>
            </a:p>
          </p:txBody>
        </p:sp>
        <p:sp>
          <p:nvSpPr>
            <p:cNvPr id="30" name="object 30"/>
            <p:cNvSpPr/>
            <p:nvPr/>
          </p:nvSpPr>
          <p:spPr>
            <a:xfrm>
              <a:off x="5770129" y="2417244"/>
              <a:ext cx="1775460" cy="0"/>
            </a:xfrm>
            <a:custGeom>
              <a:avLst/>
              <a:gdLst/>
              <a:ahLst/>
              <a:cxnLst/>
              <a:rect l="l" t="t" r="r" b="b"/>
              <a:pathLst>
                <a:path w="1775459">
                  <a:moveTo>
                    <a:pt x="1775015" y="0"/>
                  </a:moveTo>
                  <a:lnTo>
                    <a:pt x="0" y="0"/>
                  </a:lnTo>
                </a:path>
              </a:pathLst>
            </a:custGeom>
            <a:ln w="12700">
              <a:solidFill>
                <a:srgbClr val="000000"/>
              </a:solidFill>
            </a:ln>
          </p:spPr>
          <p:txBody>
            <a:bodyPr wrap="square" lIns="0" tIns="0" rIns="0" bIns="0" rtlCol="0"/>
            <a:lstStyle/>
            <a:p>
              <a:endParaRPr/>
            </a:p>
          </p:txBody>
        </p:sp>
      </p:grpSp>
      <p:sp>
        <p:nvSpPr>
          <p:cNvPr id="31" name="object 31"/>
          <p:cNvSpPr txBox="1"/>
          <p:nvPr/>
        </p:nvSpPr>
        <p:spPr>
          <a:xfrm>
            <a:off x="5219141" y="3037751"/>
            <a:ext cx="1109980" cy="383540"/>
          </a:xfrm>
          <a:prstGeom prst="rect">
            <a:avLst/>
          </a:prstGeom>
          <a:ln w="28575">
            <a:solidFill>
              <a:srgbClr val="000000"/>
            </a:solidFill>
          </a:ln>
        </p:spPr>
        <p:txBody>
          <a:bodyPr vert="horz" wrap="square" lIns="0" tIns="53340" rIns="0" bIns="0" rtlCol="0">
            <a:spAutoFit/>
          </a:bodyPr>
          <a:lstStyle/>
          <a:p>
            <a:pPr marL="8890" algn="ctr">
              <a:lnSpc>
                <a:spcPct val="100000"/>
              </a:lnSpc>
              <a:spcBef>
                <a:spcPts val="420"/>
              </a:spcBef>
            </a:pPr>
            <a:r>
              <a:rPr sz="1050" b="1" spc="-20" dirty="0">
                <a:solidFill>
                  <a:srgbClr val="FFFFFF"/>
                </a:solidFill>
                <a:latin typeface="Arial"/>
                <a:cs typeface="Arial"/>
              </a:rPr>
              <a:t>673d</a:t>
            </a:r>
            <a:endParaRPr sz="1050">
              <a:latin typeface="Arial"/>
              <a:cs typeface="Arial"/>
            </a:endParaRPr>
          </a:p>
          <a:p>
            <a:pPr marL="13970" algn="ctr">
              <a:lnSpc>
                <a:spcPct val="100000"/>
              </a:lnSpc>
              <a:spcBef>
                <a:spcPts val="10"/>
              </a:spcBef>
            </a:pPr>
            <a:r>
              <a:rPr sz="1050" b="1" dirty="0">
                <a:solidFill>
                  <a:srgbClr val="FFFFFF"/>
                </a:solidFill>
                <a:latin typeface="Arial"/>
                <a:cs typeface="Arial"/>
              </a:rPr>
              <a:t>Air</a:t>
            </a:r>
            <a:r>
              <a:rPr sz="1050" b="1" spc="-20" dirty="0">
                <a:solidFill>
                  <a:srgbClr val="FFFFFF"/>
                </a:solidFill>
                <a:latin typeface="Arial"/>
                <a:cs typeface="Arial"/>
              </a:rPr>
              <a:t> </a:t>
            </a:r>
            <a:r>
              <a:rPr sz="1050" b="1" dirty="0">
                <a:solidFill>
                  <a:srgbClr val="FFFFFF"/>
                </a:solidFill>
                <a:latin typeface="Arial"/>
                <a:cs typeface="Arial"/>
              </a:rPr>
              <a:t>Base </a:t>
            </a:r>
            <a:r>
              <a:rPr sz="1050" b="1" spc="-20" dirty="0">
                <a:solidFill>
                  <a:srgbClr val="FFFFFF"/>
                </a:solidFill>
                <a:latin typeface="Arial"/>
                <a:cs typeface="Arial"/>
              </a:rPr>
              <a:t>Wing</a:t>
            </a:r>
            <a:endParaRPr sz="1050">
              <a:latin typeface="Arial"/>
              <a:cs typeface="Arial"/>
            </a:endParaRPr>
          </a:p>
        </p:txBody>
      </p:sp>
      <p:sp>
        <p:nvSpPr>
          <p:cNvPr id="32" name="object 32"/>
          <p:cNvSpPr txBox="1"/>
          <p:nvPr/>
        </p:nvSpPr>
        <p:spPr>
          <a:xfrm>
            <a:off x="5569699" y="1574850"/>
            <a:ext cx="2219325" cy="603885"/>
          </a:xfrm>
          <a:prstGeom prst="rect">
            <a:avLst/>
          </a:prstGeom>
          <a:solidFill>
            <a:srgbClr val="3A2DDF"/>
          </a:solidFill>
          <a:ln w="28575">
            <a:solidFill>
              <a:srgbClr val="000000"/>
            </a:solidFill>
          </a:ln>
        </p:spPr>
        <p:txBody>
          <a:bodyPr vert="horz" wrap="square" lIns="0" tIns="106680" rIns="0" bIns="0" rtlCol="0">
            <a:spAutoFit/>
          </a:bodyPr>
          <a:lstStyle/>
          <a:p>
            <a:pPr marL="287020" marR="260985" indent="-1905" algn="ctr">
              <a:lnSpc>
                <a:spcPct val="101400"/>
              </a:lnSpc>
              <a:spcBef>
                <a:spcPts val="840"/>
              </a:spcBef>
            </a:pPr>
            <a:r>
              <a:rPr sz="1050" b="1" dirty="0">
                <a:solidFill>
                  <a:srgbClr val="FFFFFF"/>
                </a:solidFill>
                <a:latin typeface="Arial"/>
                <a:cs typeface="Arial"/>
              </a:rPr>
              <a:t>ALASKA</a:t>
            </a:r>
            <a:r>
              <a:rPr sz="1050" b="1" spc="-75" dirty="0">
                <a:solidFill>
                  <a:srgbClr val="FFFFFF"/>
                </a:solidFill>
                <a:latin typeface="Arial"/>
                <a:cs typeface="Arial"/>
              </a:rPr>
              <a:t> </a:t>
            </a:r>
            <a:r>
              <a:rPr sz="1050" b="1" spc="-10" dirty="0">
                <a:solidFill>
                  <a:srgbClr val="FFFFFF"/>
                </a:solidFill>
                <a:latin typeface="Arial"/>
                <a:cs typeface="Arial"/>
              </a:rPr>
              <a:t>COMMAND </a:t>
            </a:r>
            <a:r>
              <a:rPr sz="1050" b="1" dirty="0">
                <a:solidFill>
                  <a:srgbClr val="FFFFFF"/>
                </a:solidFill>
                <a:latin typeface="Arial"/>
                <a:cs typeface="Arial"/>
              </a:rPr>
              <a:t>ALASKA</a:t>
            </a:r>
            <a:r>
              <a:rPr sz="1050" b="1" spc="30" dirty="0">
                <a:solidFill>
                  <a:srgbClr val="FFFFFF"/>
                </a:solidFill>
                <a:latin typeface="Arial"/>
                <a:cs typeface="Arial"/>
              </a:rPr>
              <a:t> </a:t>
            </a:r>
            <a:r>
              <a:rPr sz="1050" b="1" dirty="0">
                <a:solidFill>
                  <a:srgbClr val="FFFFFF"/>
                </a:solidFill>
                <a:latin typeface="Arial"/>
                <a:cs typeface="Arial"/>
              </a:rPr>
              <a:t>NORAD</a:t>
            </a:r>
            <a:r>
              <a:rPr sz="1050" b="1" spc="45" dirty="0">
                <a:solidFill>
                  <a:srgbClr val="FFFFFF"/>
                </a:solidFill>
                <a:latin typeface="Arial"/>
                <a:cs typeface="Arial"/>
              </a:rPr>
              <a:t> </a:t>
            </a:r>
            <a:r>
              <a:rPr sz="1050" b="1" spc="-10" dirty="0">
                <a:solidFill>
                  <a:srgbClr val="FFFFFF"/>
                </a:solidFill>
                <a:latin typeface="Arial"/>
                <a:cs typeface="Arial"/>
              </a:rPr>
              <a:t>REGION </a:t>
            </a:r>
            <a:r>
              <a:rPr sz="1050" b="1" spc="-30" dirty="0">
                <a:solidFill>
                  <a:srgbClr val="FFFFFF"/>
                </a:solidFill>
                <a:latin typeface="Arial"/>
                <a:cs typeface="Arial"/>
              </a:rPr>
              <a:t>11TH</a:t>
            </a:r>
            <a:r>
              <a:rPr sz="1050" b="1" spc="-45" dirty="0">
                <a:solidFill>
                  <a:srgbClr val="FFFFFF"/>
                </a:solidFill>
                <a:latin typeface="Arial"/>
                <a:cs typeface="Arial"/>
              </a:rPr>
              <a:t> </a:t>
            </a:r>
            <a:r>
              <a:rPr sz="1050" b="1" dirty="0">
                <a:solidFill>
                  <a:srgbClr val="FFFFFF"/>
                </a:solidFill>
                <a:latin typeface="Arial"/>
                <a:cs typeface="Arial"/>
              </a:rPr>
              <a:t>AIR</a:t>
            </a:r>
            <a:r>
              <a:rPr sz="1050" b="1" spc="-60" dirty="0">
                <a:solidFill>
                  <a:srgbClr val="FFFFFF"/>
                </a:solidFill>
                <a:latin typeface="Arial"/>
                <a:cs typeface="Arial"/>
              </a:rPr>
              <a:t> </a:t>
            </a:r>
            <a:r>
              <a:rPr sz="1050" b="1" spc="-10" dirty="0">
                <a:solidFill>
                  <a:srgbClr val="FFFFFF"/>
                </a:solidFill>
                <a:latin typeface="Arial"/>
                <a:cs typeface="Arial"/>
              </a:rPr>
              <a:t>FORCE</a:t>
            </a:r>
            <a:endParaRPr sz="1050">
              <a:latin typeface="Arial"/>
              <a:cs typeface="Arial"/>
            </a:endParaRPr>
          </a:p>
        </p:txBody>
      </p:sp>
      <p:sp>
        <p:nvSpPr>
          <p:cNvPr id="33" name="object 33"/>
          <p:cNvSpPr txBox="1"/>
          <p:nvPr/>
        </p:nvSpPr>
        <p:spPr>
          <a:xfrm>
            <a:off x="6991197" y="3037751"/>
            <a:ext cx="1109980" cy="382905"/>
          </a:xfrm>
          <a:prstGeom prst="rect">
            <a:avLst/>
          </a:prstGeom>
          <a:solidFill>
            <a:srgbClr val="3333CC"/>
          </a:solidFill>
          <a:ln w="28575">
            <a:solidFill>
              <a:srgbClr val="000000"/>
            </a:solidFill>
          </a:ln>
        </p:spPr>
        <p:txBody>
          <a:bodyPr vert="horz" wrap="square" lIns="0" tIns="50800" rIns="0" bIns="0" rtlCol="0">
            <a:spAutoFit/>
          </a:bodyPr>
          <a:lstStyle/>
          <a:p>
            <a:pPr marL="404495" marR="376555" indent="-2540" algn="ctr">
              <a:lnSpc>
                <a:spcPct val="101000"/>
              </a:lnSpc>
              <a:spcBef>
                <a:spcPts val="400"/>
              </a:spcBef>
            </a:pPr>
            <a:r>
              <a:rPr sz="1050" b="1" spc="-25" dirty="0">
                <a:solidFill>
                  <a:srgbClr val="FFFFFF"/>
                </a:solidFill>
                <a:latin typeface="Arial"/>
                <a:cs typeface="Arial"/>
              </a:rPr>
              <a:t>3d </a:t>
            </a:r>
            <a:r>
              <a:rPr sz="1050" b="1" spc="-15" dirty="0">
                <a:solidFill>
                  <a:srgbClr val="FFFFFF"/>
                </a:solidFill>
                <a:latin typeface="Arial"/>
                <a:cs typeface="Arial"/>
              </a:rPr>
              <a:t>Wing</a:t>
            </a:r>
            <a:endParaRPr sz="1050">
              <a:latin typeface="Arial"/>
              <a:cs typeface="Arial"/>
            </a:endParaRPr>
          </a:p>
        </p:txBody>
      </p:sp>
      <p:grpSp>
        <p:nvGrpSpPr>
          <p:cNvPr id="34" name="object 34"/>
          <p:cNvGrpSpPr/>
          <p:nvPr/>
        </p:nvGrpSpPr>
        <p:grpSpPr>
          <a:xfrm>
            <a:off x="141648" y="198488"/>
            <a:ext cx="8615680" cy="943610"/>
            <a:chOff x="141648" y="198488"/>
            <a:chExt cx="8615680" cy="943610"/>
          </a:xfrm>
        </p:grpSpPr>
        <p:pic>
          <p:nvPicPr>
            <p:cNvPr id="35" name="object 35"/>
            <p:cNvPicPr/>
            <p:nvPr/>
          </p:nvPicPr>
          <p:blipFill>
            <a:blip r:embed="rId8" cstate="print"/>
            <a:stretch>
              <a:fillRect/>
            </a:stretch>
          </p:blipFill>
          <p:spPr>
            <a:xfrm>
              <a:off x="252806" y="198488"/>
              <a:ext cx="1159662" cy="887496"/>
            </a:xfrm>
            <a:prstGeom prst="rect">
              <a:avLst/>
            </a:prstGeom>
          </p:spPr>
        </p:pic>
        <p:sp>
          <p:nvSpPr>
            <p:cNvPr id="36" name="object 36"/>
            <p:cNvSpPr/>
            <p:nvPr/>
          </p:nvSpPr>
          <p:spPr>
            <a:xfrm>
              <a:off x="141648" y="1091321"/>
              <a:ext cx="8615680" cy="50800"/>
            </a:xfrm>
            <a:custGeom>
              <a:avLst/>
              <a:gdLst/>
              <a:ahLst/>
              <a:cxnLst/>
              <a:rect l="l" t="t" r="r" b="b"/>
              <a:pathLst>
                <a:path w="8615680" h="50800">
                  <a:moveTo>
                    <a:pt x="8615172" y="0"/>
                  </a:moveTo>
                  <a:lnTo>
                    <a:pt x="0" y="0"/>
                  </a:lnTo>
                  <a:lnTo>
                    <a:pt x="0" y="50292"/>
                  </a:lnTo>
                  <a:lnTo>
                    <a:pt x="8615172" y="50292"/>
                  </a:lnTo>
                  <a:lnTo>
                    <a:pt x="8615172" y="0"/>
                  </a:lnTo>
                  <a:close/>
                </a:path>
              </a:pathLst>
            </a:custGeom>
            <a:solidFill>
              <a:srgbClr val="001F5F"/>
            </a:solidFill>
          </p:spPr>
          <p:txBody>
            <a:bodyPr wrap="square" lIns="0" tIns="0" rIns="0" bIns="0" rtlCol="0"/>
            <a:lstStyle/>
            <a:p>
              <a:endParaRPr/>
            </a:p>
          </p:txBody>
        </p:sp>
      </p:grpSp>
      <p:sp>
        <p:nvSpPr>
          <p:cNvPr id="37" name="object 37"/>
          <p:cNvSpPr txBox="1">
            <a:spLocks noGrp="1"/>
          </p:cNvSpPr>
          <p:nvPr>
            <p:ph type="title"/>
          </p:nvPr>
        </p:nvSpPr>
        <p:spPr>
          <a:xfrm>
            <a:off x="2474384" y="606181"/>
            <a:ext cx="4116070" cy="574040"/>
          </a:xfrm>
          <a:prstGeom prst="rect">
            <a:avLst/>
          </a:prstGeom>
        </p:spPr>
        <p:txBody>
          <a:bodyPr vert="horz" wrap="square" lIns="0" tIns="12700" rIns="0" bIns="0" rtlCol="0">
            <a:spAutoFit/>
          </a:bodyPr>
          <a:lstStyle/>
          <a:p>
            <a:pPr marL="12700">
              <a:lnSpc>
                <a:spcPct val="100000"/>
              </a:lnSpc>
              <a:spcBef>
                <a:spcPts val="100"/>
              </a:spcBef>
            </a:pPr>
            <a:r>
              <a:rPr b="0" dirty="0">
                <a:latin typeface="Arial"/>
                <a:cs typeface="Arial"/>
              </a:rPr>
              <a:t>Joint</a:t>
            </a:r>
            <a:r>
              <a:rPr b="0" spc="-90" dirty="0">
                <a:latin typeface="Arial"/>
                <a:cs typeface="Arial"/>
              </a:rPr>
              <a:t> </a:t>
            </a:r>
            <a:r>
              <a:rPr b="0" dirty="0">
                <a:latin typeface="Arial"/>
                <a:cs typeface="Arial"/>
              </a:rPr>
              <a:t>Base</a:t>
            </a:r>
            <a:r>
              <a:rPr b="0" spc="-45" dirty="0">
                <a:latin typeface="Arial"/>
                <a:cs typeface="Arial"/>
              </a:rPr>
              <a:t> </a:t>
            </a:r>
            <a:r>
              <a:rPr b="0" spc="-10" dirty="0">
                <a:latin typeface="Arial"/>
                <a:cs typeface="Arial"/>
              </a:rPr>
              <a:t>Structure</a:t>
            </a:r>
          </a:p>
        </p:txBody>
      </p:sp>
      <p:pic>
        <p:nvPicPr>
          <p:cNvPr id="38" name="object 38"/>
          <p:cNvPicPr/>
          <p:nvPr/>
        </p:nvPicPr>
        <p:blipFill>
          <a:blip r:embed="rId9" cstate="print"/>
          <a:stretch>
            <a:fillRect/>
          </a:stretch>
        </p:blipFill>
        <p:spPr>
          <a:xfrm>
            <a:off x="1947940" y="1290116"/>
            <a:ext cx="495501" cy="230745"/>
          </a:xfrm>
          <a:prstGeom prst="rect">
            <a:avLst/>
          </a:prstGeom>
        </p:spPr>
      </p:pic>
      <p:pic>
        <p:nvPicPr>
          <p:cNvPr id="39" name="object 39"/>
          <p:cNvPicPr/>
          <p:nvPr/>
        </p:nvPicPr>
        <p:blipFill>
          <a:blip r:embed="rId10" cstate="print"/>
          <a:stretch>
            <a:fillRect/>
          </a:stretch>
        </p:blipFill>
        <p:spPr>
          <a:xfrm>
            <a:off x="3433038" y="1520863"/>
            <a:ext cx="425998" cy="532498"/>
          </a:xfrm>
          <a:prstGeom prst="rect">
            <a:avLst/>
          </a:prstGeom>
        </p:spPr>
      </p:pic>
      <p:sp>
        <p:nvSpPr>
          <p:cNvPr id="40" name="object 40"/>
          <p:cNvSpPr txBox="1"/>
          <p:nvPr/>
        </p:nvSpPr>
        <p:spPr>
          <a:xfrm>
            <a:off x="1086319" y="1585201"/>
            <a:ext cx="2219325" cy="384175"/>
          </a:xfrm>
          <a:prstGeom prst="rect">
            <a:avLst/>
          </a:prstGeom>
          <a:solidFill>
            <a:srgbClr val="009242"/>
          </a:solidFill>
          <a:ln w="28575">
            <a:solidFill>
              <a:srgbClr val="000000"/>
            </a:solidFill>
          </a:ln>
        </p:spPr>
        <p:txBody>
          <a:bodyPr vert="horz" wrap="square" lIns="0" tIns="53975" rIns="0" bIns="0" rtlCol="0">
            <a:spAutoFit/>
          </a:bodyPr>
          <a:lstStyle/>
          <a:p>
            <a:pPr marL="271145">
              <a:lnSpc>
                <a:spcPct val="100000"/>
              </a:lnSpc>
              <a:spcBef>
                <a:spcPts val="425"/>
              </a:spcBef>
            </a:pPr>
            <a:r>
              <a:rPr sz="1050" b="1" dirty="0">
                <a:solidFill>
                  <a:srgbClr val="FFFFFF"/>
                </a:solidFill>
                <a:latin typeface="Arial"/>
                <a:cs typeface="Arial"/>
              </a:rPr>
              <a:t>11th</a:t>
            </a:r>
            <a:r>
              <a:rPr sz="1050" b="1" spc="-25" dirty="0">
                <a:solidFill>
                  <a:srgbClr val="FFFFFF"/>
                </a:solidFill>
                <a:latin typeface="Arial"/>
                <a:cs typeface="Arial"/>
              </a:rPr>
              <a:t> </a:t>
            </a:r>
            <a:r>
              <a:rPr sz="1050" b="1" dirty="0">
                <a:solidFill>
                  <a:srgbClr val="FFFFFF"/>
                </a:solidFill>
                <a:latin typeface="Arial"/>
                <a:cs typeface="Arial"/>
              </a:rPr>
              <a:t>AIRBORNE</a:t>
            </a:r>
            <a:r>
              <a:rPr sz="1050" b="1" spc="50" dirty="0">
                <a:solidFill>
                  <a:srgbClr val="FFFFFF"/>
                </a:solidFill>
                <a:latin typeface="Arial"/>
                <a:cs typeface="Arial"/>
              </a:rPr>
              <a:t> </a:t>
            </a:r>
            <a:r>
              <a:rPr sz="1050" b="1" spc="-10" dirty="0">
                <a:solidFill>
                  <a:srgbClr val="FFFFFF"/>
                </a:solidFill>
                <a:latin typeface="Arial"/>
                <a:cs typeface="Arial"/>
              </a:rPr>
              <a:t>DIVISION</a:t>
            </a:r>
            <a:endParaRPr sz="1050">
              <a:latin typeface="Arial"/>
              <a:cs typeface="Arial"/>
            </a:endParaRPr>
          </a:p>
          <a:p>
            <a:pPr marL="458470">
              <a:lnSpc>
                <a:spcPct val="100000"/>
              </a:lnSpc>
              <a:spcBef>
                <a:spcPts val="10"/>
              </a:spcBef>
            </a:pPr>
            <a:r>
              <a:rPr sz="1050" b="1" dirty="0">
                <a:solidFill>
                  <a:srgbClr val="FFFFFF"/>
                </a:solidFill>
                <a:latin typeface="Arial"/>
                <a:cs typeface="Arial"/>
              </a:rPr>
              <a:t>U.S.</a:t>
            </a:r>
            <a:r>
              <a:rPr sz="1050" b="1" spc="-10" dirty="0">
                <a:solidFill>
                  <a:srgbClr val="FFFFFF"/>
                </a:solidFill>
                <a:latin typeface="Arial"/>
                <a:cs typeface="Arial"/>
              </a:rPr>
              <a:t> </a:t>
            </a:r>
            <a:r>
              <a:rPr sz="1050" b="1" dirty="0">
                <a:solidFill>
                  <a:srgbClr val="FFFFFF"/>
                </a:solidFill>
                <a:latin typeface="Arial"/>
                <a:cs typeface="Arial"/>
              </a:rPr>
              <a:t>ARMY</a:t>
            </a:r>
            <a:r>
              <a:rPr sz="1050" b="1" spc="50" dirty="0">
                <a:solidFill>
                  <a:srgbClr val="FFFFFF"/>
                </a:solidFill>
                <a:latin typeface="Arial"/>
                <a:cs typeface="Arial"/>
              </a:rPr>
              <a:t> </a:t>
            </a:r>
            <a:r>
              <a:rPr sz="1050" b="1" spc="-10" dirty="0">
                <a:solidFill>
                  <a:srgbClr val="FFFFFF"/>
                </a:solidFill>
                <a:latin typeface="Arial"/>
                <a:cs typeface="Arial"/>
              </a:rPr>
              <a:t>ALASKA</a:t>
            </a:r>
            <a:endParaRPr sz="1050">
              <a:latin typeface="Arial"/>
              <a:cs typeface="Arial"/>
            </a:endParaRPr>
          </a:p>
        </p:txBody>
      </p:sp>
      <p:grpSp>
        <p:nvGrpSpPr>
          <p:cNvPr id="41" name="object 41"/>
          <p:cNvGrpSpPr/>
          <p:nvPr/>
        </p:nvGrpSpPr>
        <p:grpSpPr>
          <a:xfrm>
            <a:off x="865809" y="2032656"/>
            <a:ext cx="2809240" cy="1121410"/>
            <a:chOff x="865809" y="2032656"/>
            <a:chExt cx="2809240" cy="1121410"/>
          </a:xfrm>
        </p:grpSpPr>
        <p:sp>
          <p:nvSpPr>
            <p:cNvPr id="42" name="object 42"/>
            <p:cNvSpPr/>
            <p:nvPr/>
          </p:nvSpPr>
          <p:spPr>
            <a:xfrm>
              <a:off x="2192004" y="2032656"/>
              <a:ext cx="0" cy="399415"/>
            </a:xfrm>
            <a:custGeom>
              <a:avLst/>
              <a:gdLst/>
              <a:ahLst/>
              <a:cxnLst/>
              <a:rect l="l" t="t" r="r" b="b"/>
              <a:pathLst>
                <a:path h="399414">
                  <a:moveTo>
                    <a:pt x="0" y="0"/>
                  </a:moveTo>
                  <a:lnTo>
                    <a:pt x="0" y="399376"/>
                  </a:lnTo>
                </a:path>
              </a:pathLst>
            </a:custGeom>
            <a:ln w="12700">
              <a:solidFill>
                <a:srgbClr val="000000"/>
              </a:solidFill>
            </a:ln>
          </p:spPr>
          <p:txBody>
            <a:bodyPr wrap="square" lIns="0" tIns="0" rIns="0" bIns="0" rtlCol="0"/>
            <a:lstStyle/>
            <a:p>
              <a:endParaRPr/>
            </a:p>
          </p:txBody>
        </p:sp>
        <p:sp>
          <p:nvSpPr>
            <p:cNvPr id="43" name="object 43"/>
            <p:cNvSpPr/>
            <p:nvPr/>
          </p:nvSpPr>
          <p:spPr>
            <a:xfrm>
              <a:off x="1082626" y="2432034"/>
              <a:ext cx="2380615" cy="0"/>
            </a:xfrm>
            <a:custGeom>
              <a:avLst/>
              <a:gdLst/>
              <a:ahLst/>
              <a:cxnLst/>
              <a:rect l="l" t="t" r="r" b="b"/>
              <a:pathLst>
                <a:path w="2380615">
                  <a:moveTo>
                    <a:pt x="2379992" y="0"/>
                  </a:moveTo>
                  <a:lnTo>
                    <a:pt x="0" y="0"/>
                  </a:lnTo>
                </a:path>
              </a:pathLst>
            </a:custGeom>
            <a:ln w="12700">
              <a:solidFill>
                <a:srgbClr val="000000"/>
              </a:solidFill>
            </a:ln>
          </p:spPr>
          <p:txBody>
            <a:bodyPr wrap="square" lIns="0" tIns="0" rIns="0" bIns="0" rtlCol="0"/>
            <a:lstStyle/>
            <a:p>
              <a:endParaRPr/>
            </a:p>
          </p:txBody>
        </p:sp>
        <p:pic>
          <p:nvPicPr>
            <p:cNvPr id="44" name="object 44"/>
            <p:cNvPicPr/>
            <p:nvPr/>
          </p:nvPicPr>
          <p:blipFill>
            <a:blip r:embed="rId11" cstate="print"/>
            <a:stretch>
              <a:fillRect/>
            </a:stretch>
          </p:blipFill>
          <p:spPr>
            <a:xfrm>
              <a:off x="1965312" y="2528277"/>
              <a:ext cx="432384" cy="615327"/>
            </a:xfrm>
            <a:prstGeom prst="rect">
              <a:avLst/>
            </a:prstGeom>
          </p:spPr>
        </p:pic>
        <p:sp>
          <p:nvSpPr>
            <p:cNvPr id="45" name="object 45"/>
            <p:cNvSpPr/>
            <p:nvPr/>
          </p:nvSpPr>
          <p:spPr>
            <a:xfrm>
              <a:off x="2197061" y="2429168"/>
              <a:ext cx="0" cy="88900"/>
            </a:xfrm>
            <a:custGeom>
              <a:avLst/>
              <a:gdLst/>
              <a:ahLst/>
              <a:cxnLst/>
              <a:rect l="l" t="t" r="r" b="b"/>
              <a:pathLst>
                <a:path h="88900">
                  <a:moveTo>
                    <a:pt x="0" y="0"/>
                  </a:moveTo>
                  <a:lnTo>
                    <a:pt x="0" y="88747"/>
                  </a:lnTo>
                </a:path>
              </a:pathLst>
            </a:custGeom>
            <a:ln w="12700">
              <a:solidFill>
                <a:srgbClr val="000000"/>
              </a:solidFill>
            </a:ln>
          </p:spPr>
          <p:txBody>
            <a:bodyPr wrap="square" lIns="0" tIns="0" rIns="0" bIns="0" rtlCol="0"/>
            <a:lstStyle/>
            <a:p>
              <a:endParaRPr/>
            </a:p>
          </p:txBody>
        </p:sp>
        <p:sp>
          <p:nvSpPr>
            <p:cNvPr id="46" name="object 46"/>
            <p:cNvSpPr/>
            <p:nvPr/>
          </p:nvSpPr>
          <p:spPr>
            <a:xfrm>
              <a:off x="1078989" y="2429168"/>
              <a:ext cx="0" cy="88900"/>
            </a:xfrm>
            <a:custGeom>
              <a:avLst/>
              <a:gdLst/>
              <a:ahLst/>
              <a:cxnLst/>
              <a:rect l="l" t="t" r="r" b="b"/>
              <a:pathLst>
                <a:path h="88900">
                  <a:moveTo>
                    <a:pt x="0" y="0"/>
                  </a:moveTo>
                  <a:lnTo>
                    <a:pt x="0" y="88747"/>
                  </a:lnTo>
                </a:path>
              </a:pathLst>
            </a:custGeom>
            <a:ln w="12700">
              <a:solidFill>
                <a:srgbClr val="000000"/>
              </a:solidFill>
            </a:ln>
          </p:spPr>
          <p:txBody>
            <a:bodyPr wrap="square" lIns="0" tIns="0" rIns="0" bIns="0" rtlCol="0"/>
            <a:lstStyle/>
            <a:p>
              <a:endParaRPr/>
            </a:p>
          </p:txBody>
        </p:sp>
        <p:pic>
          <p:nvPicPr>
            <p:cNvPr id="47" name="object 47"/>
            <p:cNvPicPr/>
            <p:nvPr/>
          </p:nvPicPr>
          <p:blipFill>
            <a:blip r:embed="rId11" cstate="print"/>
            <a:stretch>
              <a:fillRect/>
            </a:stretch>
          </p:blipFill>
          <p:spPr>
            <a:xfrm>
              <a:off x="865809" y="2538628"/>
              <a:ext cx="425995" cy="615334"/>
            </a:xfrm>
            <a:prstGeom prst="rect">
              <a:avLst/>
            </a:prstGeom>
          </p:spPr>
        </p:pic>
        <p:pic>
          <p:nvPicPr>
            <p:cNvPr id="48" name="object 48"/>
            <p:cNvPicPr/>
            <p:nvPr/>
          </p:nvPicPr>
          <p:blipFill>
            <a:blip r:embed="rId11" cstate="print"/>
            <a:stretch>
              <a:fillRect/>
            </a:stretch>
          </p:blipFill>
          <p:spPr>
            <a:xfrm>
              <a:off x="3242666" y="2528277"/>
              <a:ext cx="432383" cy="615327"/>
            </a:xfrm>
            <a:prstGeom prst="rect">
              <a:avLst/>
            </a:prstGeom>
          </p:spPr>
        </p:pic>
        <p:sp>
          <p:nvSpPr>
            <p:cNvPr id="49" name="object 49"/>
            <p:cNvSpPr/>
            <p:nvPr/>
          </p:nvSpPr>
          <p:spPr>
            <a:xfrm>
              <a:off x="3457242" y="2422418"/>
              <a:ext cx="0" cy="88900"/>
            </a:xfrm>
            <a:custGeom>
              <a:avLst/>
              <a:gdLst/>
              <a:ahLst/>
              <a:cxnLst/>
              <a:rect l="l" t="t" r="r" b="b"/>
              <a:pathLst>
                <a:path h="88900">
                  <a:moveTo>
                    <a:pt x="0" y="0"/>
                  </a:moveTo>
                  <a:lnTo>
                    <a:pt x="0" y="88747"/>
                  </a:lnTo>
                </a:path>
              </a:pathLst>
            </a:custGeom>
            <a:ln w="12700">
              <a:solidFill>
                <a:srgbClr val="000000"/>
              </a:solidFill>
            </a:ln>
          </p:spPr>
          <p:txBody>
            <a:bodyPr wrap="square" lIns="0" tIns="0" rIns="0" bIns="0" rtlCol="0"/>
            <a:lstStyle/>
            <a:p>
              <a:endParaRPr/>
            </a:p>
          </p:txBody>
        </p:sp>
      </p:grpSp>
      <p:sp>
        <p:nvSpPr>
          <p:cNvPr id="50" name="object 50"/>
          <p:cNvSpPr/>
          <p:nvPr/>
        </p:nvSpPr>
        <p:spPr>
          <a:xfrm>
            <a:off x="7570290" y="3498522"/>
            <a:ext cx="0" cy="133350"/>
          </a:xfrm>
          <a:custGeom>
            <a:avLst/>
            <a:gdLst/>
            <a:ahLst/>
            <a:cxnLst/>
            <a:rect l="l" t="t" r="r" b="b"/>
            <a:pathLst>
              <a:path h="133350">
                <a:moveTo>
                  <a:pt x="0" y="0"/>
                </a:moveTo>
                <a:lnTo>
                  <a:pt x="0" y="133121"/>
                </a:lnTo>
              </a:path>
            </a:pathLst>
          </a:custGeom>
          <a:ln w="12700">
            <a:solidFill>
              <a:srgbClr val="000000"/>
            </a:solidFill>
          </a:ln>
        </p:spPr>
        <p:txBody>
          <a:bodyPr wrap="square" lIns="0" tIns="0" rIns="0" bIns="0" rtlCol="0"/>
          <a:lstStyle/>
          <a:p>
            <a:endParaRPr/>
          </a:p>
        </p:txBody>
      </p:sp>
      <p:graphicFrame>
        <p:nvGraphicFramePr>
          <p:cNvPr id="51" name="object 51"/>
          <p:cNvGraphicFramePr>
            <a:graphicFrameLocks noGrp="1"/>
          </p:cNvGraphicFramePr>
          <p:nvPr/>
        </p:nvGraphicFramePr>
        <p:xfrm>
          <a:off x="6394106" y="3617360"/>
          <a:ext cx="2302510" cy="492125"/>
        </p:xfrm>
        <a:graphic>
          <a:graphicData uri="http://schemas.openxmlformats.org/drawingml/2006/table">
            <a:tbl>
              <a:tblPr firstRow="1" bandRow="1">
                <a:tableStyleId>{2D5ABB26-0587-4C30-8999-92F81FD0307C}</a:tableStyleId>
              </a:tblPr>
              <a:tblGrid>
                <a:gridCol w="487680">
                  <a:extLst>
                    <a:ext uri="{9D8B030D-6E8A-4147-A177-3AD203B41FA5}">
                      <a16:colId xmlns:a16="http://schemas.microsoft.com/office/drawing/2014/main" val="20000"/>
                    </a:ext>
                  </a:extLst>
                </a:gridCol>
                <a:gridCol w="488950">
                  <a:extLst>
                    <a:ext uri="{9D8B030D-6E8A-4147-A177-3AD203B41FA5}">
                      <a16:colId xmlns:a16="http://schemas.microsoft.com/office/drawing/2014/main" val="20001"/>
                    </a:ext>
                  </a:extLst>
                </a:gridCol>
                <a:gridCol w="349250">
                  <a:extLst>
                    <a:ext uri="{9D8B030D-6E8A-4147-A177-3AD203B41FA5}">
                      <a16:colId xmlns:a16="http://schemas.microsoft.com/office/drawing/2014/main" val="20002"/>
                    </a:ext>
                  </a:extLst>
                </a:gridCol>
                <a:gridCol w="488950">
                  <a:extLst>
                    <a:ext uri="{9D8B030D-6E8A-4147-A177-3AD203B41FA5}">
                      <a16:colId xmlns:a16="http://schemas.microsoft.com/office/drawing/2014/main" val="20003"/>
                    </a:ext>
                  </a:extLst>
                </a:gridCol>
                <a:gridCol w="487680">
                  <a:extLst>
                    <a:ext uri="{9D8B030D-6E8A-4147-A177-3AD203B41FA5}">
                      <a16:colId xmlns:a16="http://schemas.microsoft.com/office/drawing/2014/main" val="20004"/>
                    </a:ext>
                  </a:extLst>
                </a:gridCol>
              </a:tblGrid>
              <a:tr h="117475">
                <a:tc>
                  <a:txBody>
                    <a:bodyPr/>
                    <a:lstStyle/>
                    <a:p>
                      <a:pPr>
                        <a:lnSpc>
                          <a:spcPct val="100000"/>
                        </a:lnSpc>
                      </a:pPr>
                      <a:endParaRPr sz="600">
                        <a:latin typeface="Times New Roman"/>
                        <a:cs typeface="Times New Roman"/>
                      </a:endParaRPr>
                    </a:p>
                  </a:txBody>
                  <a:tcPr marL="0" marR="0" marT="0" marB="0">
                    <a:lnR w="12700">
                      <a:solidFill>
                        <a:srgbClr val="000000"/>
                      </a:solidFill>
                      <a:prstDash val="solid"/>
                    </a:lnR>
                    <a:lnB w="28575">
                      <a:solidFill>
                        <a:srgbClr val="000000"/>
                      </a:solidFill>
                      <a:prstDash val="solid"/>
                    </a:lnB>
                  </a:tcPr>
                </a:tc>
                <a:tc gridSpan="3">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B w="28575">
                      <a:solidFill>
                        <a:srgbClr val="000000"/>
                      </a:solidFill>
                      <a:prstDash val="solid"/>
                    </a:lnB>
                  </a:tcPr>
                </a:tc>
                <a:extLst>
                  <a:ext uri="{0D108BD9-81ED-4DB2-BD59-A6C34878D82A}">
                    <a16:rowId xmlns:a16="http://schemas.microsoft.com/office/drawing/2014/main" val="10000"/>
                  </a:ext>
                </a:extLst>
              </a:tr>
              <a:tr h="374650">
                <a:tc gridSpan="2">
                  <a:txBody>
                    <a:bodyPr/>
                    <a:lstStyle/>
                    <a:p>
                      <a:pPr marL="301625" marR="109220" indent="-252095">
                        <a:lnSpc>
                          <a:spcPct val="102099"/>
                        </a:lnSpc>
                        <a:spcBef>
                          <a:spcPts val="515"/>
                        </a:spcBef>
                      </a:pPr>
                      <a:r>
                        <a:rPr sz="950" b="1" dirty="0">
                          <a:solidFill>
                            <a:srgbClr val="FFFFFF"/>
                          </a:solidFill>
                          <a:latin typeface="Arial"/>
                          <a:cs typeface="Arial"/>
                        </a:rPr>
                        <a:t>3d</a:t>
                      </a:r>
                      <a:r>
                        <a:rPr sz="950" b="1" spc="-10" dirty="0">
                          <a:solidFill>
                            <a:srgbClr val="FFFFFF"/>
                          </a:solidFill>
                          <a:latin typeface="Arial"/>
                          <a:cs typeface="Arial"/>
                        </a:rPr>
                        <a:t> Operations Group</a:t>
                      </a:r>
                      <a:endParaRPr sz="950">
                        <a:latin typeface="Arial"/>
                        <a:cs typeface="Arial"/>
                      </a:endParaRPr>
                    </a:p>
                  </a:txBody>
                  <a:tcPr marL="0" marR="0" marT="65405"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3333CC"/>
                    </a:solidFill>
                  </a:tcPr>
                </a:tc>
                <a:tc hMerge="1">
                  <a:txBody>
                    <a:bodyPr/>
                    <a:lstStyle/>
                    <a:p>
                      <a:endParaRPr/>
                    </a:p>
                  </a:txBody>
                  <a:tcPr marL="0" marR="0" marT="0" marB="0"/>
                </a:tc>
                <a:tc>
                  <a:txBody>
                    <a:bodyPr/>
                    <a:lstStyle/>
                    <a:p>
                      <a:pPr>
                        <a:lnSpc>
                          <a:spcPct val="100000"/>
                        </a:lnSpc>
                      </a:pPr>
                      <a:endParaRPr sz="1000">
                        <a:latin typeface="Times New Roman"/>
                        <a:cs typeface="Times New Roman"/>
                      </a:endParaRPr>
                    </a:p>
                  </a:txBody>
                  <a:tcPr marL="0" marR="0" marT="0" marB="0">
                    <a:lnL w="28575">
                      <a:solidFill>
                        <a:srgbClr val="000000"/>
                      </a:solidFill>
                      <a:prstDash val="solid"/>
                    </a:lnL>
                    <a:lnR w="28575">
                      <a:solidFill>
                        <a:srgbClr val="000000"/>
                      </a:solidFill>
                      <a:prstDash val="solid"/>
                    </a:lnR>
                  </a:tcPr>
                </a:tc>
                <a:tc gridSpan="2">
                  <a:txBody>
                    <a:bodyPr/>
                    <a:lstStyle/>
                    <a:p>
                      <a:pPr marL="301625" marR="64769" indent="-300355">
                        <a:lnSpc>
                          <a:spcPct val="102099"/>
                        </a:lnSpc>
                        <a:spcBef>
                          <a:spcPts val="520"/>
                        </a:spcBef>
                      </a:pPr>
                      <a:r>
                        <a:rPr sz="950" b="1" dirty="0">
                          <a:solidFill>
                            <a:srgbClr val="FFFFFF"/>
                          </a:solidFill>
                          <a:latin typeface="Arial"/>
                          <a:cs typeface="Arial"/>
                        </a:rPr>
                        <a:t>3d</a:t>
                      </a:r>
                      <a:r>
                        <a:rPr sz="950" b="1" spc="-15" dirty="0">
                          <a:solidFill>
                            <a:srgbClr val="FFFFFF"/>
                          </a:solidFill>
                          <a:latin typeface="Arial"/>
                          <a:cs typeface="Arial"/>
                        </a:rPr>
                        <a:t> </a:t>
                      </a:r>
                      <a:r>
                        <a:rPr sz="950" b="1" spc="-10" dirty="0">
                          <a:solidFill>
                            <a:srgbClr val="FFFFFF"/>
                          </a:solidFill>
                          <a:latin typeface="Arial"/>
                          <a:cs typeface="Arial"/>
                        </a:rPr>
                        <a:t>Maintenance Group</a:t>
                      </a:r>
                      <a:endParaRPr sz="950">
                        <a:latin typeface="Arial"/>
                        <a:cs typeface="Arial"/>
                      </a:endParaRPr>
                    </a:p>
                  </a:txBody>
                  <a:tcPr marL="0" marR="0" marT="6604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3333CC"/>
                    </a:solidFill>
                  </a:tcPr>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pic>
        <p:nvPicPr>
          <p:cNvPr id="52" name="object 52"/>
          <p:cNvPicPr/>
          <p:nvPr/>
        </p:nvPicPr>
        <p:blipFill>
          <a:blip r:embed="rId11" cstate="print"/>
          <a:stretch>
            <a:fillRect/>
          </a:stretch>
        </p:blipFill>
        <p:spPr>
          <a:xfrm>
            <a:off x="504266" y="1435074"/>
            <a:ext cx="425996" cy="615327"/>
          </a:xfrm>
          <a:prstGeom prst="rect">
            <a:avLst/>
          </a:prstGeom>
        </p:spPr>
      </p:pic>
      <p:sp>
        <p:nvSpPr>
          <p:cNvPr id="53" name="object 53"/>
          <p:cNvSpPr txBox="1"/>
          <p:nvPr/>
        </p:nvSpPr>
        <p:spPr>
          <a:xfrm>
            <a:off x="1726590" y="3162896"/>
            <a:ext cx="901065" cy="368935"/>
          </a:xfrm>
          <a:prstGeom prst="rect">
            <a:avLst/>
          </a:prstGeom>
          <a:solidFill>
            <a:srgbClr val="009242"/>
          </a:solidFill>
          <a:ln w="28575">
            <a:solidFill>
              <a:srgbClr val="000000"/>
            </a:solidFill>
          </a:ln>
        </p:spPr>
        <p:txBody>
          <a:bodyPr vert="horz" wrap="square" lIns="0" tIns="65405" rIns="0" bIns="0" rtlCol="0">
            <a:spAutoFit/>
          </a:bodyPr>
          <a:lstStyle/>
          <a:p>
            <a:pPr marL="271145" marR="188595" indent="-109855">
              <a:lnSpc>
                <a:spcPct val="102099"/>
              </a:lnSpc>
              <a:spcBef>
                <a:spcPts val="515"/>
              </a:spcBef>
            </a:pPr>
            <a:r>
              <a:rPr sz="950" b="1" dirty="0">
                <a:solidFill>
                  <a:srgbClr val="FFFFFF"/>
                </a:solidFill>
                <a:latin typeface="Arial"/>
                <a:cs typeface="Arial"/>
              </a:rPr>
              <a:t>2/11</a:t>
            </a:r>
            <a:r>
              <a:rPr sz="950" b="1" spc="-20" dirty="0">
                <a:solidFill>
                  <a:srgbClr val="FFFFFF"/>
                </a:solidFill>
                <a:latin typeface="Arial"/>
                <a:cs typeface="Arial"/>
              </a:rPr>
              <a:t> IBCT (ABN)</a:t>
            </a:r>
            <a:endParaRPr sz="950">
              <a:latin typeface="Arial"/>
              <a:cs typeface="Arial"/>
            </a:endParaRPr>
          </a:p>
        </p:txBody>
      </p:sp>
      <p:sp>
        <p:nvSpPr>
          <p:cNvPr id="54" name="object 54"/>
          <p:cNvSpPr txBox="1"/>
          <p:nvPr/>
        </p:nvSpPr>
        <p:spPr>
          <a:xfrm>
            <a:off x="643928" y="3174669"/>
            <a:ext cx="887730" cy="339090"/>
          </a:xfrm>
          <a:prstGeom prst="rect">
            <a:avLst/>
          </a:prstGeom>
          <a:solidFill>
            <a:srgbClr val="009242"/>
          </a:solidFill>
          <a:ln w="28575">
            <a:solidFill>
              <a:srgbClr val="000000"/>
            </a:solidFill>
          </a:ln>
        </p:spPr>
        <p:txBody>
          <a:bodyPr vert="horz" wrap="square" lIns="0" tIns="68580" rIns="0" bIns="0" rtlCol="0">
            <a:spAutoFit/>
          </a:bodyPr>
          <a:lstStyle/>
          <a:p>
            <a:pPr marR="13970" algn="ctr">
              <a:lnSpc>
                <a:spcPct val="100000"/>
              </a:lnSpc>
              <a:spcBef>
                <a:spcPts val="540"/>
              </a:spcBef>
            </a:pPr>
            <a:r>
              <a:rPr sz="950" b="1" dirty="0">
                <a:solidFill>
                  <a:srgbClr val="FFFFFF"/>
                </a:solidFill>
                <a:latin typeface="Arial"/>
                <a:cs typeface="Arial"/>
              </a:rPr>
              <a:t>1/11</a:t>
            </a:r>
            <a:r>
              <a:rPr sz="950" b="1" spc="-20" dirty="0">
                <a:solidFill>
                  <a:srgbClr val="FFFFFF"/>
                </a:solidFill>
                <a:latin typeface="Arial"/>
                <a:cs typeface="Arial"/>
              </a:rPr>
              <a:t> IBCT</a:t>
            </a:r>
            <a:endParaRPr sz="950">
              <a:latin typeface="Arial"/>
              <a:cs typeface="Arial"/>
            </a:endParaRPr>
          </a:p>
          <a:p>
            <a:pPr marL="36830" algn="ctr">
              <a:lnSpc>
                <a:spcPct val="100000"/>
              </a:lnSpc>
              <a:spcBef>
                <a:spcPts val="30"/>
              </a:spcBef>
            </a:pPr>
            <a:r>
              <a:rPr sz="750" b="1" spc="-10" dirty="0">
                <a:solidFill>
                  <a:srgbClr val="FFFFFF"/>
                </a:solidFill>
                <a:latin typeface="Arial"/>
                <a:cs typeface="Arial"/>
              </a:rPr>
              <a:t>(AASLT)</a:t>
            </a:r>
            <a:endParaRPr sz="750">
              <a:latin typeface="Arial"/>
              <a:cs typeface="Arial"/>
            </a:endParaRPr>
          </a:p>
        </p:txBody>
      </p:sp>
      <p:sp>
        <p:nvSpPr>
          <p:cNvPr id="55" name="object 55"/>
          <p:cNvSpPr txBox="1"/>
          <p:nvPr/>
        </p:nvSpPr>
        <p:spPr>
          <a:xfrm>
            <a:off x="814552" y="3585319"/>
            <a:ext cx="535305" cy="299720"/>
          </a:xfrm>
          <a:prstGeom prst="rect">
            <a:avLst/>
          </a:prstGeom>
        </p:spPr>
        <p:txBody>
          <a:bodyPr vert="horz" wrap="square" lIns="0" tIns="12700" rIns="0" bIns="0" rtlCol="0">
            <a:spAutoFit/>
          </a:bodyPr>
          <a:lstStyle/>
          <a:p>
            <a:pPr marL="12700">
              <a:lnSpc>
                <a:spcPct val="100000"/>
              </a:lnSpc>
              <a:spcBef>
                <a:spcPts val="100"/>
              </a:spcBef>
            </a:pPr>
            <a:r>
              <a:rPr sz="1800" spc="-25" dirty="0">
                <a:latin typeface="Arial"/>
                <a:cs typeface="Arial"/>
              </a:rPr>
              <a:t>FWA</a:t>
            </a:r>
            <a:endParaRPr sz="1800">
              <a:latin typeface="Arial"/>
              <a:cs typeface="Arial"/>
            </a:endParaRPr>
          </a:p>
        </p:txBody>
      </p:sp>
      <p:sp>
        <p:nvSpPr>
          <p:cNvPr id="56" name="object 56"/>
          <p:cNvSpPr txBox="1"/>
          <p:nvPr/>
        </p:nvSpPr>
        <p:spPr>
          <a:xfrm>
            <a:off x="1879828" y="3581890"/>
            <a:ext cx="609600" cy="299720"/>
          </a:xfrm>
          <a:prstGeom prst="rect">
            <a:avLst/>
          </a:prstGeom>
        </p:spPr>
        <p:txBody>
          <a:bodyPr vert="horz" wrap="square" lIns="0" tIns="12700" rIns="0" bIns="0" rtlCol="0">
            <a:spAutoFit/>
          </a:bodyPr>
          <a:lstStyle/>
          <a:p>
            <a:pPr marL="12700">
              <a:lnSpc>
                <a:spcPct val="100000"/>
              </a:lnSpc>
              <a:spcBef>
                <a:spcPts val="100"/>
              </a:spcBef>
            </a:pPr>
            <a:r>
              <a:rPr sz="1800" spc="-20" dirty="0">
                <a:latin typeface="Arial"/>
                <a:cs typeface="Arial"/>
              </a:rPr>
              <a:t>JBER</a:t>
            </a:r>
            <a:endParaRPr sz="1800">
              <a:latin typeface="Arial"/>
              <a:cs typeface="Arial"/>
            </a:endParaRPr>
          </a:p>
        </p:txBody>
      </p:sp>
      <p:sp>
        <p:nvSpPr>
          <p:cNvPr id="57" name="object 57"/>
          <p:cNvSpPr txBox="1"/>
          <p:nvPr/>
        </p:nvSpPr>
        <p:spPr>
          <a:xfrm>
            <a:off x="3003943" y="3162896"/>
            <a:ext cx="950594" cy="219710"/>
          </a:xfrm>
          <a:prstGeom prst="rect">
            <a:avLst/>
          </a:prstGeom>
          <a:solidFill>
            <a:srgbClr val="009242"/>
          </a:solidFill>
          <a:ln w="28575">
            <a:solidFill>
              <a:srgbClr val="000000"/>
            </a:solidFill>
          </a:ln>
        </p:spPr>
        <p:txBody>
          <a:bodyPr vert="horz" wrap="square" lIns="0" tIns="68580" rIns="0" bIns="0" rtlCol="0">
            <a:spAutoFit/>
          </a:bodyPr>
          <a:lstStyle/>
          <a:p>
            <a:pPr marL="161290">
              <a:lnSpc>
                <a:spcPct val="100000"/>
              </a:lnSpc>
              <a:spcBef>
                <a:spcPts val="540"/>
              </a:spcBef>
            </a:pPr>
            <a:r>
              <a:rPr sz="950" b="1" dirty="0">
                <a:solidFill>
                  <a:srgbClr val="FFFFFF"/>
                </a:solidFill>
                <a:latin typeface="Arial"/>
                <a:cs typeface="Arial"/>
              </a:rPr>
              <a:t>17</a:t>
            </a:r>
            <a:r>
              <a:rPr sz="975" b="1" baseline="25641" dirty="0">
                <a:solidFill>
                  <a:srgbClr val="FFFFFF"/>
                </a:solidFill>
                <a:latin typeface="Arial"/>
                <a:cs typeface="Arial"/>
              </a:rPr>
              <a:t>TH</a:t>
            </a:r>
            <a:r>
              <a:rPr sz="975" b="1" spc="7" baseline="25641" dirty="0">
                <a:solidFill>
                  <a:srgbClr val="FFFFFF"/>
                </a:solidFill>
                <a:latin typeface="Arial"/>
                <a:cs typeface="Arial"/>
              </a:rPr>
              <a:t> </a:t>
            </a:r>
            <a:r>
              <a:rPr sz="950" b="1" spc="-20" dirty="0">
                <a:solidFill>
                  <a:srgbClr val="FFFFFF"/>
                </a:solidFill>
                <a:latin typeface="Arial"/>
                <a:cs typeface="Arial"/>
              </a:rPr>
              <a:t>CSSB</a:t>
            </a:r>
            <a:endParaRPr sz="950">
              <a:latin typeface="Arial"/>
              <a:cs typeface="Arial"/>
            </a:endParaRPr>
          </a:p>
        </p:txBody>
      </p:sp>
      <p:sp>
        <p:nvSpPr>
          <p:cNvPr id="58" name="object 58"/>
          <p:cNvSpPr txBox="1"/>
          <p:nvPr/>
        </p:nvSpPr>
        <p:spPr>
          <a:xfrm>
            <a:off x="2984047" y="3581893"/>
            <a:ext cx="118237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Arial"/>
                <a:cs typeface="Arial"/>
              </a:rPr>
              <a:t>JBER/FWA</a:t>
            </a:r>
            <a:endParaRPr sz="1800">
              <a:latin typeface="Arial"/>
              <a:cs typeface="Arial"/>
            </a:endParaRPr>
          </a:p>
        </p:txBody>
      </p:sp>
      <p:grpSp>
        <p:nvGrpSpPr>
          <p:cNvPr id="59" name="object 59"/>
          <p:cNvGrpSpPr/>
          <p:nvPr/>
        </p:nvGrpSpPr>
        <p:grpSpPr>
          <a:xfrm>
            <a:off x="301500" y="3451647"/>
            <a:ext cx="7185025" cy="2049145"/>
            <a:chOff x="301500" y="3451647"/>
            <a:chExt cx="7185025" cy="2049145"/>
          </a:xfrm>
        </p:grpSpPr>
        <p:sp>
          <p:nvSpPr>
            <p:cNvPr id="60" name="object 60"/>
            <p:cNvSpPr/>
            <p:nvPr/>
          </p:nvSpPr>
          <p:spPr>
            <a:xfrm>
              <a:off x="2151528" y="3832411"/>
              <a:ext cx="0" cy="399415"/>
            </a:xfrm>
            <a:custGeom>
              <a:avLst/>
              <a:gdLst/>
              <a:ahLst/>
              <a:cxnLst/>
              <a:rect l="l" t="t" r="r" b="b"/>
              <a:pathLst>
                <a:path h="399414">
                  <a:moveTo>
                    <a:pt x="0" y="0"/>
                  </a:moveTo>
                  <a:lnTo>
                    <a:pt x="0" y="399376"/>
                  </a:lnTo>
                </a:path>
              </a:pathLst>
            </a:custGeom>
            <a:ln w="12700">
              <a:solidFill>
                <a:srgbClr val="000000"/>
              </a:solidFill>
            </a:ln>
          </p:spPr>
          <p:txBody>
            <a:bodyPr wrap="square" lIns="0" tIns="0" rIns="0" bIns="0" rtlCol="0"/>
            <a:lstStyle/>
            <a:p>
              <a:endParaRPr/>
            </a:p>
          </p:txBody>
        </p:sp>
        <p:sp>
          <p:nvSpPr>
            <p:cNvPr id="61" name="object 61"/>
            <p:cNvSpPr/>
            <p:nvPr/>
          </p:nvSpPr>
          <p:spPr>
            <a:xfrm>
              <a:off x="307854" y="4224764"/>
              <a:ext cx="3790315" cy="0"/>
            </a:xfrm>
            <a:custGeom>
              <a:avLst/>
              <a:gdLst/>
              <a:ahLst/>
              <a:cxnLst/>
              <a:rect l="l" t="t" r="r" b="b"/>
              <a:pathLst>
                <a:path w="3790315">
                  <a:moveTo>
                    <a:pt x="3790086" y="0"/>
                  </a:moveTo>
                  <a:lnTo>
                    <a:pt x="0" y="0"/>
                  </a:lnTo>
                </a:path>
              </a:pathLst>
            </a:custGeom>
            <a:ln w="12700">
              <a:solidFill>
                <a:srgbClr val="000000"/>
              </a:solidFill>
            </a:ln>
          </p:spPr>
          <p:txBody>
            <a:bodyPr wrap="square" lIns="0" tIns="0" rIns="0" bIns="0" rtlCol="0"/>
            <a:lstStyle/>
            <a:p>
              <a:endParaRPr/>
            </a:p>
          </p:txBody>
        </p:sp>
        <p:sp>
          <p:nvSpPr>
            <p:cNvPr id="62" name="object 62"/>
            <p:cNvSpPr/>
            <p:nvPr/>
          </p:nvSpPr>
          <p:spPr>
            <a:xfrm>
              <a:off x="307850" y="4224764"/>
              <a:ext cx="0" cy="88900"/>
            </a:xfrm>
            <a:custGeom>
              <a:avLst/>
              <a:gdLst/>
              <a:ahLst/>
              <a:cxnLst/>
              <a:rect l="l" t="t" r="r" b="b"/>
              <a:pathLst>
                <a:path h="88900">
                  <a:moveTo>
                    <a:pt x="0" y="0"/>
                  </a:moveTo>
                  <a:lnTo>
                    <a:pt x="0" y="88747"/>
                  </a:lnTo>
                </a:path>
              </a:pathLst>
            </a:custGeom>
            <a:ln w="12700">
              <a:solidFill>
                <a:srgbClr val="000000"/>
              </a:solidFill>
            </a:ln>
          </p:spPr>
          <p:txBody>
            <a:bodyPr wrap="square" lIns="0" tIns="0" rIns="0" bIns="0" rtlCol="0"/>
            <a:lstStyle/>
            <a:p>
              <a:endParaRPr/>
            </a:p>
          </p:txBody>
        </p:sp>
        <p:sp>
          <p:nvSpPr>
            <p:cNvPr id="63" name="object 63"/>
            <p:cNvSpPr/>
            <p:nvPr/>
          </p:nvSpPr>
          <p:spPr>
            <a:xfrm>
              <a:off x="1921577" y="4229995"/>
              <a:ext cx="0" cy="88900"/>
            </a:xfrm>
            <a:custGeom>
              <a:avLst/>
              <a:gdLst/>
              <a:ahLst/>
              <a:cxnLst/>
              <a:rect l="l" t="t" r="r" b="b"/>
              <a:pathLst>
                <a:path h="88900">
                  <a:moveTo>
                    <a:pt x="0" y="0"/>
                  </a:moveTo>
                  <a:lnTo>
                    <a:pt x="0" y="88747"/>
                  </a:lnTo>
                </a:path>
              </a:pathLst>
            </a:custGeom>
            <a:ln w="12700">
              <a:solidFill>
                <a:srgbClr val="000000"/>
              </a:solidFill>
            </a:ln>
          </p:spPr>
          <p:txBody>
            <a:bodyPr wrap="square" lIns="0" tIns="0" rIns="0" bIns="0" rtlCol="0"/>
            <a:lstStyle/>
            <a:p>
              <a:endParaRPr/>
            </a:p>
          </p:txBody>
        </p:sp>
        <p:sp>
          <p:nvSpPr>
            <p:cNvPr id="64" name="object 64"/>
            <p:cNvSpPr/>
            <p:nvPr/>
          </p:nvSpPr>
          <p:spPr>
            <a:xfrm>
              <a:off x="2689411" y="4221275"/>
              <a:ext cx="0" cy="88900"/>
            </a:xfrm>
            <a:custGeom>
              <a:avLst/>
              <a:gdLst/>
              <a:ahLst/>
              <a:cxnLst/>
              <a:rect l="l" t="t" r="r" b="b"/>
              <a:pathLst>
                <a:path h="88900">
                  <a:moveTo>
                    <a:pt x="0" y="0"/>
                  </a:moveTo>
                  <a:lnTo>
                    <a:pt x="0" y="88747"/>
                  </a:lnTo>
                </a:path>
              </a:pathLst>
            </a:custGeom>
            <a:ln w="12700">
              <a:solidFill>
                <a:srgbClr val="000000"/>
              </a:solidFill>
            </a:ln>
          </p:spPr>
          <p:txBody>
            <a:bodyPr wrap="square" lIns="0" tIns="0" rIns="0" bIns="0" rtlCol="0"/>
            <a:lstStyle/>
            <a:p>
              <a:endParaRPr/>
            </a:p>
          </p:txBody>
        </p:sp>
        <p:sp>
          <p:nvSpPr>
            <p:cNvPr id="65" name="object 65"/>
            <p:cNvSpPr/>
            <p:nvPr/>
          </p:nvSpPr>
          <p:spPr>
            <a:xfrm>
              <a:off x="4086870" y="4235823"/>
              <a:ext cx="0" cy="88900"/>
            </a:xfrm>
            <a:custGeom>
              <a:avLst/>
              <a:gdLst/>
              <a:ahLst/>
              <a:cxnLst/>
              <a:rect l="l" t="t" r="r" b="b"/>
              <a:pathLst>
                <a:path h="88900">
                  <a:moveTo>
                    <a:pt x="0" y="0"/>
                  </a:moveTo>
                  <a:lnTo>
                    <a:pt x="0" y="88747"/>
                  </a:lnTo>
                </a:path>
              </a:pathLst>
            </a:custGeom>
            <a:ln w="12700">
              <a:solidFill>
                <a:srgbClr val="000000"/>
              </a:solidFill>
            </a:ln>
          </p:spPr>
          <p:txBody>
            <a:bodyPr wrap="square" lIns="0" tIns="0" rIns="0" bIns="0" rtlCol="0"/>
            <a:lstStyle/>
            <a:p>
              <a:endParaRPr/>
            </a:p>
          </p:txBody>
        </p:sp>
        <p:sp>
          <p:nvSpPr>
            <p:cNvPr id="66" name="object 66"/>
            <p:cNvSpPr/>
            <p:nvPr/>
          </p:nvSpPr>
          <p:spPr>
            <a:xfrm>
              <a:off x="5760289" y="3457997"/>
              <a:ext cx="0" cy="1496695"/>
            </a:xfrm>
            <a:custGeom>
              <a:avLst/>
              <a:gdLst/>
              <a:ahLst/>
              <a:cxnLst/>
              <a:rect l="l" t="t" r="r" b="b"/>
              <a:pathLst>
                <a:path h="1496695">
                  <a:moveTo>
                    <a:pt x="0" y="0"/>
                  </a:moveTo>
                  <a:lnTo>
                    <a:pt x="0" y="1496136"/>
                  </a:lnTo>
                </a:path>
              </a:pathLst>
            </a:custGeom>
            <a:ln w="12700">
              <a:solidFill>
                <a:srgbClr val="000000"/>
              </a:solidFill>
            </a:ln>
          </p:spPr>
          <p:txBody>
            <a:bodyPr wrap="square" lIns="0" tIns="0" rIns="0" bIns="0" rtlCol="0"/>
            <a:lstStyle/>
            <a:p>
              <a:endParaRPr/>
            </a:p>
          </p:txBody>
        </p:sp>
        <p:sp>
          <p:nvSpPr>
            <p:cNvPr id="67" name="object 67"/>
            <p:cNvSpPr/>
            <p:nvPr/>
          </p:nvSpPr>
          <p:spPr>
            <a:xfrm>
              <a:off x="4412608" y="4954139"/>
              <a:ext cx="2849245" cy="0"/>
            </a:xfrm>
            <a:custGeom>
              <a:avLst/>
              <a:gdLst/>
              <a:ahLst/>
              <a:cxnLst/>
              <a:rect l="l" t="t" r="r" b="b"/>
              <a:pathLst>
                <a:path w="2849245">
                  <a:moveTo>
                    <a:pt x="2848800" y="0"/>
                  </a:moveTo>
                  <a:lnTo>
                    <a:pt x="0" y="0"/>
                  </a:lnTo>
                </a:path>
              </a:pathLst>
            </a:custGeom>
            <a:ln w="12700">
              <a:solidFill>
                <a:srgbClr val="000000"/>
              </a:solidFill>
            </a:ln>
          </p:spPr>
          <p:txBody>
            <a:bodyPr wrap="square" lIns="0" tIns="0" rIns="0" bIns="0" rtlCol="0"/>
            <a:lstStyle/>
            <a:p>
              <a:endParaRPr/>
            </a:p>
          </p:txBody>
        </p:sp>
        <p:sp>
          <p:nvSpPr>
            <p:cNvPr id="68" name="object 68"/>
            <p:cNvSpPr/>
            <p:nvPr/>
          </p:nvSpPr>
          <p:spPr>
            <a:xfrm>
              <a:off x="4412615" y="4947717"/>
              <a:ext cx="0" cy="88900"/>
            </a:xfrm>
            <a:custGeom>
              <a:avLst/>
              <a:gdLst/>
              <a:ahLst/>
              <a:cxnLst/>
              <a:rect l="l" t="t" r="r" b="b"/>
              <a:pathLst>
                <a:path h="88900">
                  <a:moveTo>
                    <a:pt x="0" y="0"/>
                  </a:moveTo>
                  <a:lnTo>
                    <a:pt x="0" y="88747"/>
                  </a:lnTo>
                </a:path>
              </a:pathLst>
            </a:custGeom>
            <a:ln w="12700">
              <a:solidFill>
                <a:srgbClr val="000000"/>
              </a:solidFill>
            </a:ln>
          </p:spPr>
          <p:txBody>
            <a:bodyPr wrap="square" lIns="0" tIns="0" rIns="0" bIns="0" rtlCol="0"/>
            <a:lstStyle/>
            <a:p>
              <a:endParaRPr/>
            </a:p>
          </p:txBody>
        </p:sp>
        <p:sp>
          <p:nvSpPr>
            <p:cNvPr id="69" name="object 69"/>
            <p:cNvSpPr/>
            <p:nvPr/>
          </p:nvSpPr>
          <p:spPr>
            <a:xfrm>
              <a:off x="5366979" y="4947717"/>
              <a:ext cx="0" cy="88900"/>
            </a:xfrm>
            <a:custGeom>
              <a:avLst/>
              <a:gdLst/>
              <a:ahLst/>
              <a:cxnLst/>
              <a:rect l="l" t="t" r="r" b="b"/>
              <a:pathLst>
                <a:path h="88900">
                  <a:moveTo>
                    <a:pt x="0" y="0"/>
                  </a:moveTo>
                  <a:lnTo>
                    <a:pt x="0" y="88747"/>
                  </a:lnTo>
                </a:path>
              </a:pathLst>
            </a:custGeom>
            <a:ln w="12700">
              <a:solidFill>
                <a:srgbClr val="000000"/>
              </a:solidFill>
            </a:ln>
          </p:spPr>
          <p:txBody>
            <a:bodyPr wrap="square" lIns="0" tIns="0" rIns="0" bIns="0" rtlCol="0"/>
            <a:lstStyle/>
            <a:p>
              <a:endParaRPr/>
            </a:p>
          </p:txBody>
        </p:sp>
        <p:sp>
          <p:nvSpPr>
            <p:cNvPr id="70" name="object 70"/>
            <p:cNvSpPr/>
            <p:nvPr/>
          </p:nvSpPr>
          <p:spPr>
            <a:xfrm>
              <a:off x="6383770" y="4944255"/>
              <a:ext cx="0" cy="88900"/>
            </a:xfrm>
            <a:custGeom>
              <a:avLst/>
              <a:gdLst/>
              <a:ahLst/>
              <a:cxnLst/>
              <a:rect l="l" t="t" r="r" b="b"/>
              <a:pathLst>
                <a:path h="88900">
                  <a:moveTo>
                    <a:pt x="0" y="0"/>
                  </a:moveTo>
                  <a:lnTo>
                    <a:pt x="0" y="88747"/>
                  </a:lnTo>
                </a:path>
              </a:pathLst>
            </a:custGeom>
            <a:ln w="12700">
              <a:solidFill>
                <a:srgbClr val="000000"/>
              </a:solidFill>
            </a:ln>
          </p:spPr>
          <p:txBody>
            <a:bodyPr wrap="square" lIns="0" tIns="0" rIns="0" bIns="0" rtlCol="0"/>
            <a:lstStyle/>
            <a:p>
              <a:endParaRPr/>
            </a:p>
          </p:txBody>
        </p:sp>
        <p:sp>
          <p:nvSpPr>
            <p:cNvPr id="71" name="object 71"/>
            <p:cNvSpPr/>
            <p:nvPr/>
          </p:nvSpPr>
          <p:spPr>
            <a:xfrm>
              <a:off x="7479568" y="4944229"/>
              <a:ext cx="0" cy="88900"/>
            </a:xfrm>
            <a:custGeom>
              <a:avLst/>
              <a:gdLst/>
              <a:ahLst/>
              <a:cxnLst/>
              <a:rect l="l" t="t" r="r" b="b"/>
              <a:pathLst>
                <a:path h="88900">
                  <a:moveTo>
                    <a:pt x="0" y="0"/>
                  </a:moveTo>
                  <a:lnTo>
                    <a:pt x="0" y="88747"/>
                  </a:lnTo>
                </a:path>
              </a:pathLst>
            </a:custGeom>
            <a:ln w="12700">
              <a:solidFill>
                <a:srgbClr val="000000"/>
              </a:solidFill>
            </a:ln>
          </p:spPr>
          <p:txBody>
            <a:bodyPr wrap="square" lIns="0" tIns="0" rIns="0" bIns="0" rtlCol="0"/>
            <a:lstStyle/>
            <a:p>
              <a:endParaRPr/>
            </a:p>
          </p:txBody>
        </p:sp>
        <p:sp>
          <p:nvSpPr>
            <p:cNvPr id="72" name="object 72"/>
            <p:cNvSpPr/>
            <p:nvPr/>
          </p:nvSpPr>
          <p:spPr>
            <a:xfrm>
              <a:off x="3859034" y="5049545"/>
              <a:ext cx="852169" cy="436880"/>
            </a:xfrm>
            <a:custGeom>
              <a:avLst/>
              <a:gdLst/>
              <a:ahLst/>
              <a:cxnLst/>
              <a:rect l="l" t="t" r="r" b="b"/>
              <a:pathLst>
                <a:path w="852170" h="436879">
                  <a:moveTo>
                    <a:pt x="852106" y="0"/>
                  </a:moveTo>
                  <a:lnTo>
                    <a:pt x="0" y="0"/>
                  </a:lnTo>
                  <a:lnTo>
                    <a:pt x="0" y="436346"/>
                  </a:lnTo>
                  <a:lnTo>
                    <a:pt x="852106" y="436346"/>
                  </a:lnTo>
                  <a:lnTo>
                    <a:pt x="852106" y="0"/>
                  </a:lnTo>
                  <a:close/>
                </a:path>
              </a:pathLst>
            </a:custGeom>
            <a:solidFill>
              <a:srgbClr val="3333CC"/>
            </a:solidFill>
          </p:spPr>
          <p:txBody>
            <a:bodyPr wrap="square" lIns="0" tIns="0" rIns="0" bIns="0" rtlCol="0"/>
            <a:lstStyle/>
            <a:p>
              <a:endParaRPr/>
            </a:p>
          </p:txBody>
        </p:sp>
        <p:sp>
          <p:nvSpPr>
            <p:cNvPr id="73" name="object 73"/>
            <p:cNvSpPr/>
            <p:nvPr/>
          </p:nvSpPr>
          <p:spPr>
            <a:xfrm>
              <a:off x="3859034" y="5049545"/>
              <a:ext cx="852169" cy="436880"/>
            </a:xfrm>
            <a:custGeom>
              <a:avLst/>
              <a:gdLst/>
              <a:ahLst/>
              <a:cxnLst/>
              <a:rect l="l" t="t" r="r" b="b"/>
              <a:pathLst>
                <a:path w="852170" h="436879">
                  <a:moveTo>
                    <a:pt x="0" y="0"/>
                  </a:moveTo>
                  <a:lnTo>
                    <a:pt x="852106" y="0"/>
                  </a:lnTo>
                  <a:lnTo>
                    <a:pt x="852106" y="436346"/>
                  </a:lnTo>
                  <a:lnTo>
                    <a:pt x="0" y="436346"/>
                  </a:lnTo>
                  <a:lnTo>
                    <a:pt x="0" y="0"/>
                  </a:lnTo>
                  <a:close/>
                </a:path>
              </a:pathLst>
            </a:custGeom>
            <a:ln w="28575">
              <a:solidFill>
                <a:srgbClr val="000000"/>
              </a:solidFill>
            </a:ln>
          </p:spPr>
          <p:txBody>
            <a:bodyPr wrap="square" lIns="0" tIns="0" rIns="0" bIns="0" rtlCol="0"/>
            <a:lstStyle/>
            <a:p>
              <a:endParaRPr/>
            </a:p>
          </p:txBody>
        </p:sp>
      </p:grpSp>
      <p:sp>
        <p:nvSpPr>
          <p:cNvPr id="74" name="object 74"/>
          <p:cNvSpPr txBox="1"/>
          <p:nvPr/>
        </p:nvSpPr>
        <p:spPr>
          <a:xfrm>
            <a:off x="3896629" y="5102821"/>
            <a:ext cx="781685" cy="388620"/>
          </a:xfrm>
          <a:prstGeom prst="rect">
            <a:avLst/>
          </a:prstGeom>
        </p:spPr>
        <p:txBody>
          <a:bodyPr vert="horz" wrap="square" lIns="0" tIns="11430" rIns="0" bIns="0" rtlCol="0">
            <a:spAutoFit/>
          </a:bodyPr>
          <a:lstStyle/>
          <a:p>
            <a:pPr marL="12700">
              <a:lnSpc>
                <a:spcPct val="100000"/>
              </a:lnSpc>
              <a:spcBef>
                <a:spcPts val="90"/>
              </a:spcBef>
            </a:pPr>
            <a:r>
              <a:rPr sz="800" b="1" dirty="0">
                <a:solidFill>
                  <a:srgbClr val="FFFFFF"/>
                </a:solidFill>
                <a:latin typeface="Arial"/>
                <a:cs typeface="Arial"/>
              </a:rPr>
              <a:t>673d</a:t>
            </a:r>
            <a:r>
              <a:rPr sz="800" b="1" spc="-60" dirty="0">
                <a:solidFill>
                  <a:srgbClr val="FFFFFF"/>
                </a:solidFill>
                <a:latin typeface="Arial"/>
                <a:cs typeface="Arial"/>
              </a:rPr>
              <a:t> </a:t>
            </a:r>
            <a:r>
              <a:rPr sz="800" b="1" spc="-10" dirty="0">
                <a:solidFill>
                  <a:srgbClr val="FFFFFF"/>
                </a:solidFill>
                <a:latin typeface="Arial"/>
                <a:cs typeface="Arial"/>
              </a:rPr>
              <a:t>Logistics</a:t>
            </a:r>
            <a:endParaRPr sz="800">
              <a:latin typeface="Arial"/>
              <a:cs typeface="Arial"/>
            </a:endParaRPr>
          </a:p>
          <a:p>
            <a:pPr marL="264160" marR="5080">
              <a:lnSpc>
                <a:spcPts val="950"/>
              </a:lnSpc>
              <a:spcBef>
                <a:spcPts val="40"/>
              </a:spcBef>
            </a:pPr>
            <a:r>
              <a:rPr sz="800" b="1" spc="-20" dirty="0">
                <a:solidFill>
                  <a:srgbClr val="FFFFFF"/>
                </a:solidFill>
                <a:latin typeface="Arial"/>
                <a:cs typeface="Arial"/>
              </a:rPr>
              <a:t>Readiness </a:t>
            </a:r>
            <a:r>
              <a:rPr sz="800" b="1" spc="-10" dirty="0">
                <a:solidFill>
                  <a:srgbClr val="FFFFFF"/>
                </a:solidFill>
                <a:latin typeface="Arial"/>
                <a:cs typeface="Arial"/>
              </a:rPr>
              <a:t>Group</a:t>
            </a:r>
            <a:endParaRPr sz="800">
              <a:latin typeface="Arial"/>
              <a:cs typeface="Arial"/>
            </a:endParaRPr>
          </a:p>
        </p:txBody>
      </p:sp>
      <p:grpSp>
        <p:nvGrpSpPr>
          <p:cNvPr id="75" name="object 75"/>
          <p:cNvGrpSpPr/>
          <p:nvPr/>
        </p:nvGrpSpPr>
        <p:grpSpPr>
          <a:xfrm>
            <a:off x="4848605" y="5030279"/>
            <a:ext cx="880744" cy="342900"/>
            <a:chOff x="4848605" y="5030279"/>
            <a:chExt cx="880744" cy="342900"/>
          </a:xfrm>
        </p:grpSpPr>
        <p:sp>
          <p:nvSpPr>
            <p:cNvPr id="76" name="object 76"/>
            <p:cNvSpPr/>
            <p:nvPr/>
          </p:nvSpPr>
          <p:spPr>
            <a:xfrm>
              <a:off x="4862893" y="5044566"/>
              <a:ext cx="852169" cy="314325"/>
            </a:xfrm>
            <a:custGeom>
              <a:avLst/>
              <a:gdLst/>
              <a:ahLst/>
              <a:cxnLst/>
              <a:rect l="l" t="t" r="r" b="b"/>
              <a:pathLst>
                <a:path w="852170" h="314325">
                  <a:moveTo>
                    <a:pt x="852106" y="0"/>
                  </a:moveTo>
                  <a:lnTo>
                    <a:pt x="0" y="0"/>
                  </a:lnTo>
                  <a:lnTo>
                    <a:pt x="0" y="314121"/>
                  </a:lnTo>
                  <a:lnTo>
                    <a:pt x="852106" y="314121"/>
                  </a:lnTo>
                  <a:lnTo>
                    <a:pt x="852106" y="0"/>
                  </a:lnTo>
                  <a:close/>
                </a:path>
              </a:pathLst>
            </a:custGeom>
            <a:solidFill>
              <a:srgbClr val="3333CC"/>
            </a:solidFill>
          </p:spPr>
          <p:txBody>
            <a:bodyPr wrap="square" lIns="0" tIns="0" rIns="0" bIns="0" rtlCol="0"/>
            <a:lstStyle/>
            <a:p>
              <a:endParaRPr/>
            </a:p>
          </p:txBody>
        </p:sp>
        <p:sp>
          <p:nvSpPr>
            <p:cNvPr id="77" name="object 77"/>
            <p:cNvSpPr/>
            <p:nvPr/>
          </p:nvSpPr>
          <p:spPr>
            <a:xfrm>
              <a:off x="4862893" y="5044566"/>
              <a:ext cx="852169" cy="314325"/>
            </a:xfrm>
            <a:custGeom>
              <a:avLst/>
              <a:gdLst/>
              <a:ahLst/>
              <a:cxnLst/>
              <a:rect l="l" t="t" r="r" b="b"/>
              <a:pathLst>
                <a:path w="852170" h="314325">
                  <a:moveTo>
                    <a:pt x="0" y="0"/>
                  </a:moveTo>
                  <a:lnTo>
                    <a:pt x="852106" y="0"/>
                  </a:lnTo>
                  <a:lnTo>
                    <a:pt x="852106" y="314121"/>
                  </a:lnTo>
                  <a:lnTo>
                    <a:pt x="0" y="314121"/>
                  </a:lnTo>
                  <a:lnTo>
                    <a:pt x="0" y="0"/>
                  </a:lnTo>
                  <a:close/>
                </a:path>
              </a:pathLst>
            </a:custGeom>
            <a:ln w="28575">
              <a:solidFill>
                <a:srgbClr val="000000"/>
              </a:solidFill>
            </a:ln>
          </p:spPr>
          <p:txBody>
            <a:bodyPr wrap="square" lIns="0" tIns="0" rIns="0" bIns="0" rtlCol="0"/>
            <a:lstStyle/>
            <a:p>
              <a:endParaRPr/>
            </a:p>
          </p:txBody>
        </p:sp>
      </p:grpSp>
      <p:sp>
        <p:nvSpPr>
          <p:cNvPr id="78" name="object 78"/>
          <p:cNvSpPr txBox="1"/>
          <p:nvPr/>
        </p:nvSpPr>
        <p:spPr>
          <a:xfrm>
            <a:off x="4900481" y="5097847"/>
            <a:ext cx="653415" cy="268605"/>
          </a:xfrm>
          <a:prstGeom prst="rect">
            <a:avLst/>
          </a:prstGeom>
        </p:spPr>
        <p:txBody>
          <a:bodyPr vert="horz" wrap="square" lIns="0" tIns="11430" rIns="0" bIns="0" rtlCol="0">
            <a:spAutoFit/>
          </a:bodyPr>
          <a:lstStyle/>
          <a:p>
            <a:pPr marL="12700">
              <a:lnSpc>
                <a:spcPct val="100000"/>
              </a:lnSpc>
              <a:spcBef>
                <a:spcPts val="90"/>
              </a:spcBef>
            </a:pPr>
            <a:r>
              <a:rPr sz="800" b="1" dirty="0">
                <a:solidFill>
                  <a:srgbClr val="FFFFFF"/>
                </a:solidFill>
                <a:latin typeface="Arial"/>
                <a:cs typeface="Arial"/>
              </a:rPr>
              <a:t>673d</a:t>
            </a:r>
            <a:r>
              <a:rPr sz="800" b="1" spc="-50" dirty="0">
                <a:solidFill>
                  <a:srgbClr val="FFFFFF"/>
                </a:solidFill>
                <a:latin typeface="Arial"/>
                <a:cs typeface="Arial"/>
              </a:rPr>
              <a:t> </a:t>
            </a:r>
            <a:r>
              <a:rPr sz="800" b="1" spc="-10" dirty="0">
                <a:solidFill>
                  <a:srgbClr val="FFFFFF"/>
                </a:solidFill>
                <a:latin typeface="Arial"/>
                <a:cs typeface="Arial"/>
              </a:rPr>
              <a:t>Medical</a:t>
            </a:r>
            <a:endParaRPr sz="800">
              <a:latin typeface="Arial"/>
              <a:cs typeface="Arial"/>
            </a:endParaRPr>
          </a:p>
          <a:p>
            <a:pPr marL="264160">
              <a:lnSpc>
                <a:spcPct val="100000"/>
              </a:lnSpc>
            </a:pPr>
            <a:r>
              <a:rPr sz="800" b="1" spc="-10" dirty="0">
                <a:solidFill>
                  <a:srgbClr val="FFFFFF"/>
                </a:solidFill>
                <a:latin typeface="Arial"/>
                <a:cs typeface="Arial"/>
              </a:rPr>
              <a:t>Group</a:t>
            </a:r>
            <a:endParaRPr sz="800">
              <a:latin typeface="Arial"/>
              <a:cs typeface="Arial"/>
            </a:endParaRPr>
          </a:p>
        </p:txBody>
      </p:sp>
      <p:grpSp>
        <p:nvGrpSpPr>
          <p:cNvPr id="79" name="object 79"/>
          <p:cNvGrpSpPr/>
          <p:nvPr/>
        </p:nvGrpSpPr>
        <p:grpSpPr>
          <a:xfrm>
            <a:off x="5895251" y="5030279"/>
            <a:ext cx="977265" cy="465455"/>
            <a:chOff x="5895251" y="5030279"/>
            <a:chExt cx="977265" cy="465455"/>
          </a:xfrm>
        </p:grpSpPr>
        <p:sp>
          <p:nvSpPr>
            <p:cNvPr id="80" name="object 80"/>
            <p:cNvSpPr/>
            <p:nvPr/>
          </p:nvSpPr>
          <p:spPr>
            <a:xfrm>
              <a:off x="5909538" y="5044566"/>
              <a:ext cx="948690" cy="436880"/>
            </a:xfrm>
            <a:custGeom>
              <a:avLst/>
              <a:gdLst/>
              <a:ahLst/>
              <a:cxnLst/>
              <a:rect l="l" t="t" r="r" b="b"/>
              <a:pathLst>
                <a:path w="948690" h="436879">
                  <a:moveTo>
                    <a:pt x="948461" y="0"/>
                  </a:moveTo>
                  <a:lnTo>
                    <a:pt x="0" y="0"/>
                  </a:lnTo>
                  <a:lnTo>
                    <a:pt x="0" y="436346"/>
                  </a:lnTo>
                  <a:lnTo>
                    <a:pt x="948461" y="436346"/>
                  </a:lnTo>
                  <a:lnTo>
                    <a:pt x="948461" y="0"/>
                  </a:lnTo>
                  <a:close/>
                </a:path>
              </a:pathLst>
            </a:custGeom>
            <a:solidFill>
              <a:srgbClr val="3333CC"/>
            </a:solidFill>
          </p:spPr>
          <p:txBody>
            <a:bodyPr wrap="square" lIns="0" tIns="0" rIns="0" bIns="0" rtlCol="0"/>
            <a:lstStyle/>
            <a:p>
              <a:endParaRPr/>
            </a:p>
          </p:txBody>
        </p:sp>
        <p:sp>
          <p:nvSpPr>
            <p:cNvPr id="81" name="object 81"/>
            <p:cNvSpPr/>
            <p:nvPr/>
          </p:nvSpPr>
          <p:spPr>
            <a:xfrm>
              <a:off x="5909538" y="5044566"/>
              <a:ext cx="948690" cy="436880"/>
            </a:xfrm>
            <a:custGeom>
              <a:avLst/>
              <a:gdLst/>
              <a:ahLst/>
              <a:cxnLst/>
              <a:rect l="l" t="t" r="r" b="b"/>
              <a:pathLst>
                <a:path w="948690" h="436879">
                  <a:moveTo>
                    <a:pt x="0" y="0"/>
                  </a:moveTo>
                  <a:lnTo>
                    <a:pt x="948461" y="0"/>
                  </a:lnTo>
                  <a:lnTo>
                    <a:pt x="948461" y="436346"/>
                  </a:lnTo>
                  <a:lnTo>
                    <a:pt x="0" y="436346"/>
                  </a:lnTo>
                  <a:lnTo>
                    <a:pt x="0" y="0"/>
                  </a:lnTo>
                  <a:close/>
                </a:path>
              </a:pathLst>
            </a:custGeom>
            <a:ln w="28575">
              <a:solidFill>
                <a:srgbClr val="000000"/>
              </a:solidFill>
            </a:ln>
          </p:spPr>
          <p:txBody>
            <a:bodyPr wrap="square" lIns="0" tIns="0" rIns="0" bIns="0" rtlCol="0"/>
            <a:lstStyle/>
            <a:p>
              <a:endParaRPr/>
            </a:p>
          </p:txBody>
        </p:sp>
      </p:grpSp>
      <p:sp>
        <p:nvSpPr>
          <p:cNvPr id="82" name="object 82"/>
          <p:cNvSpPr txBox="1"/>
          <p:nvPr/>
        </p:nvSpPr>
        <p:spPr>
          <a:xfrm>
            <a:off x="5947133" y="5097847"/>
            <a:ext cx="855980" cy="388620"/>
          </a:xfrm>
          <a:prstGeom prst="rect">
            <a:avLst/>
          </a:prstGeom>
        </p:spPr>
        <p:txBody>
          <a:bodyPr vert="horz" wrap="square" lIns="0" tIns="11430" rIns="0" bIns="0" rtlCol="0">
            <a:spAutoFit/>
          </a:bodyPr>
          <a:lstStyle/>
          <a:p>
            <a:pPr marL="12700">
              <a:lnSpc>
                <a:spcPct val="100000"/>
              </a:lnSpc>
              <a:spcBef>
                <a:spcPts val="90"/>
              </a:spcBef>
            </a:pPr>
            <a:r>
              <a:rPr sz="800" b="1" dirty="0">
                <a:solidFill>
                  <a:srgbClr val="FFFFFF"/>
                </a:solidFill>
                <a:latin typeface="Arial"/>
                <a:cs typeface="Arial"/>
              </a:rPr>
              <a:t>673d</a:t>
            </a:r>
            <a:r>
              <a:rPr sz="800" b="1" spc="-60" dirty="0">
                <a:solidFill>
                  <a:srgbClr val="FFFFFF"/>
                </a:solidFill>
                <a:latin typeface="Arial"/>
                <a:cs typeface="Arial"/>
              </a:rPr>
              <a:t> </a:t>
            </a:r>
            <a:r>
              <a:rPr sz="800" b="1" spc="-10" dirty="0">
                <a:solidFill>
                  <a:srgbClr val="FFFFFF"/>
                </a:solidFill>
                <a:latin typeface="Arial"/>
                <a:cs typeface="Arial"/>
              </a:rPr>
              <a:t>Civil</a:t>
            </a:r>
            <a:endParaRPr sz="800">
              <a:latin typeface="Arial"/>
              <a:cs typeface="Arial"/>
            </a:endParaRPr>
          </a:p>
          <a:p>
            <a:pPr marL="264160" marR="5080">
              <a:lnSpc>
                <a:spcPts val="950"/>
              </a:lnSpc>
              <a:spcBef>
                <a:spcPts val="40"/>
              </a:spcBef>
            </a:pPr>
            <a:r>
              <a:rPr sz="800" b="1" spc="-20" dirty="0">
                <a:solidFill>
                  <a:srgbClr val="FFFFFF"/>
                </a:solidFill>
                <a:latin typeface="Arial"/>
                <a:cs typeface="Arial"/>
              </a:rPr>
              <a:t>Engineering </a:t>
            </a:r>
            <a:r>
              <a:rPr sz="800" b="1" spc="-10" dirty="0">
                <a:solidFill>
                  <a:srgbClr val="FFFFFF"/>
                </a:solidFill>
                <a:latin typeface="Arial"/>
                <a:cs typeface="Arial"/>
              </a:rPr>
              <a:t>Group</a:t>
            </a:r>
            <a:endParaRPr sz="800">
              <a:latin typeface="Arial"/>
              <a:cs typeface="Arial"/>
            </a:endParaRPr>
          </a:p>
        </p:txBody>
      </p:sp>
      <p:grpSp>
        <p:nvGrpSpPr>
          <p:cNvPr id="83" name="object 83"/>
          <p:cNvGrpSpPr/>
          <p:nvPr/>
        </p:nvGrpSpPr>
        <p:grpSpPr>
          <a:xfrm>
            <a:off x="6996112" y="5035257"/>
            <a:ext cx="880744" cy="465455"/>
            <a:chOff x="6996112" y="5035257"/>
            <a:chExt cx="880744" cy="465455"/>
          </a:xfrm>
        </p:grpSpPr>
        <p:sp>
          <p:nvSpPr>
            <p:cNvPr id="84" name="object 84"/>
            <p:cNvSpPr/>
            <p:nvPr/>
          </p:nvSpPr>
          <p:spPr>
            <a:xfrm>
              <a:off x="7010400" y="5049545"/>
              <a:ext cx="852169" cy="436880"/>
            </a:xfrm>
            <a:custGeom>
              <a:avLst/>
              <a:gdLst/>
              <a:ahLst/>
              <a:cxnLst/>
              <a:rect l="l" t="t" r="r" b="b"/>
              <a:pathLst>
                <a:path w="852170" h="436879">
                  <a:moveTo>
                    <a:pt x="852106" y="0"/>
                  </a:moveTo>
                  <a:lnTo>
                    <a:pt x="0" y="0"/>
                  </a:lnTo>
                  <a:lnTo>
                    <a:pt x="0" y="436346"/>
                  </a:lnTo>
                  <a:lnTo>
                    <a:pt x="852106" y="436346"/>
                  </a:lnTo>
                  <a:lnTo>
                    <a:pt x="852106" y="0"/>
                  </a:lnTo>
                  <a:close/>
                </a:path>
              </a:pathLst>
            </a:custGeom>
            <a:solidFill>
              <a:srgbClr val="3333CC"/>
            </a:solidFill>
          </p:spPr>
          <p:txBody>
            <a:bodyPr wrap="square" lIns="0" tIns="0" rIns="0" bIns="0" rtlCol="0"/>
            <a:lstStyle/>
            <a:p>
              <a:endParaRPr/>
            </a:p>
          </p:txBody>
        </p:sp>
        <p:sp>
          <p:nvSpPr>
            <p:cNvPr id="85" name="object 85"/>
            <p:cNvSpPr/>
            <p:nvPr/>
          </p:nvSpPr>
          <p:spPr>
            <a:xfrm>
              <a:off x="7010400" y="5049545"/>
              <a:ext cx="852169" cy="436880"/>
            </a:xfrm>
            <a:custGeom>
              <a:avLst/>
              <a:gdLst/>
              <a:ahLst/>
              <a:cxnLst/>
              <a:rect l="l" t="t" r="r" b="b"/>
              <a:pathLst>
                <a:path w="852170" h="436879">
                  <a:moveTo>
                    <a:pt x="0" y="0"/>
                  </a:moveTo>
                  <a:lnTo>
                    <a:pt x="852106" y="0"/>
                  </a:lnTo>
                  <a:lnTo>
                    <a:pt x="852106" y="436346"/>
                  </a:lnTo>
                  <a:lnTo>
                    <a:pt x="0" y="436346"/>
                  </a:lnTo>
                  <a:lnTo>
                    <a:pt x="0" y="0"/>
                  </a:lnTo>
                  <a:close/>
                </a:path>
              </a:pathLst>
            </a:custGeom>
            <a:ln w="28575">
              <a:solidFill>
                <a:srgbClr val="000000"/>
              </a:solidFill>
            </a:ln>
          </p:spPr>
          <p:txBody>
            <a:bodyPr wrap="square" lIns="0" tIns="0" rIns="0" bIns="0" rtlCol="0"/>
            <a:lstStyle/>
            <a:p>
              <a:endParaRPr/>
            </a:p>
          </p:txBody>
        </p:sp>
      </p:grpSp>
      <p:sp>
        <p:nvSpPr>
          <p:cNvPr id="86" name="object 86"/>
          <p:cNvSpPr txBox="1"/>
          <p:nvPr/>
        </p:nvSpPr>
        <p:spPr>
          <a:xfrm>
            <a:off x="7047992" y="5102820"/>
            <a:ext cx="661035" cy="388620"/>
          </a:xfrm>
          <a:prstGeom prst="rect">
            <a:avLst/>
          </a:prstGeom>
        </p:spPr>
        <p:txBody>
          <a:bodyPr vert="horz" wrap="square" lIns="0" tIns="11430" rIns="0" bIns="0" rtlCol="0">
            <a:spAutoFit/>
          </a:bodyPr>
          <a:lstStyle/>
          <a:p>
            <a:pPr marL="12700">
              <a:lnSpc>
                <a:spcPct val="100000"/>
              </a:lnSpc>
              <a:spcBef>
                <a:spcPts val="90"/>
              </a:spcBef>
            </a:pPr>
            <a:r>
              <a:rPr sz="800" b="1" dirty="0">
                <a:solidFill>
                  <a:srgbClr val="FFFFFF"/>
                </a:solidFill>
                <a:latin typeface="Arial"/>
                <a:cs typeface="Arial"/>
              </a:rPr>
              <a:t>673d</a:t>
            </a:r>
            <a:r>
              <a:rPr sz="800" b="1" spc="-60" dirty="0">
                <a:solidFill>
                  <a:srgbClr val="FFFFFF"/>
                </a:solidFill>
                <a:latin typeface="Arial"/>
                <a:cs typeface="Arial"/>
              </a:rPr>
              <a:t> </a:t>
            </a:r>
            <a:r>
              <a:rPr sz="800" b="1" spc="-10" dirty="0">
                <a:solidFill>
                  <a:srgbClr val="FFFFFF"/>
                </a:solidFill>
                <a:latin typeface="Arial"/>
                <a:cs typeface="Arial"/>
              </a:rPr>
              <a:t>Mission</a:t>
            </a:r>
            <a:endParaRPr sz="800">
              <a:latin typeface="Arial"/>
              <a:cs typeface="Arial"/>
            </a:endParaRPr>
          </a:p>
          <a:p>
            <a:pPr marL="263525" marR="5080">
              <a:lnSpc>
                <a:spcPts val="950"/>
              </a:lnSpc>
              <a:spcBef>
                <a:spcPts val="40"/>
              </a:spcBef>
            </a:pPr>
            <a:r>
              <a:rPr sz="800" b="1" spc="-20" dirty="0">
                <a:solidFill>
                  <a:srgbClr val="FFFFFF"/>
                </a:solidFill>
                <a:latin typeface="Arial"/>
                <a:cs typeface="Arial"/>
              </a:rPr>
              <a:t>Support </a:t>
            </a:r>
            <a:r>
              <a:rPr sz="800" b="1" spc="-10" dirty="0">
                <a:solidFill>
                  <a:srgbClr val="FFFFFF"/>
                </a:solidFill>
                <a:latin typeface="Arial"/>
                <a:cs typeface="Arial"/>
              </a:rPr>
              <a:t>Group</a:t>
            </a:r>
            <a:endParaRPr sz="800">
              <a:latin typeface="Arial"/>
              <a:cs typeface="Arial"/>
            </a:endParaRPr>
          </a:p>
        </p:txBody>
      </p:sp>
      <p:sp>
        <p:nvSpPr>
          <p:cNvPr id="87" name="object 87"/>
          <p:cNvSpPr txBox="1"/>
          <p:nvPr/>
        </p:nvSpPr>
        <p:spPr>
          <a:xfrm>
            <a:off x="140068" y="4323956"/>
            <a:ext cx="669925" cy="436880"/>
          </a:xfrm>
          <a:prstGeom prst="rect">
            <a:avLst/>
          </a:prstGeom>
          <a:solidFill>
            <a:srgbClr val="009242"/>
          </a:solidFill>
          <a:ln w="28575">
            <a:solidFill>
              <a:srgbClr val="000000"/>
            </a:solidFill>
          </a:ln>
        </p:spPr>
        <p:txBody>
          <a:bodyPr vert="horz" wrap="square" lIns="0" tIns="65405" rIns="0" bIns="0" rtlCol="0">
            <a:spAutoFit/>
          </a:bodyPr>
          <a:lstStyle/>
          <a:p>
            <a:pPr marL="271145" marR="156210" indent="-109855">
              <a:lnSpc>
                <a:spcPct val="99400"/>
              </a:lnSpc>
              <a:spcBef>
                <a:spcPts val="515"/>
              </a:spcBef>
            </a:pPr>
            <a:r>
              <a:rPr sz="800" spc="-10" dirty="0">
                <a:solidFill>
                  <a:srgbClr val="FFFFFF"/>
                </a:solidFill>
                <a:latin typeface="Arial"/>
                <a:cs typeface="Arial"/>
              </a:rPr>
              <a:t>1-501</a:t>
            </a:r>
            <a:r>
              <a:rPr sz="750" spc="-15" baseline="27777" dirty="0">
                <a:solidFill>
                  <a:srgbClr val="FFFFFF"/>
                </a:solidFill>
                <a:latin typeface="Arial"/>
                <a:cs typeface="Arial"/>
              </a:rPr>
              <a:t>ST</a:t>
            </a:r>
            <a:r>
              <a:rPr sz="750" spc="750" baseline="27777" dirty="0">
                <a:solidFill>
                  <a:srgbClr val="FFFFFF"/>
                </a:solidFill>
                <a:latin typeface="Arial"/>
                <a:cs typeface="Arial"/>
              </a:rPr>
              <a:t> </a:t>
            </a:r>
            <a:r>
              <a:rPr sz="800" spc="-25" dirty="0">
                <a:solidFill>
                  <a:srgbClr val="FFFFFF"/>
                </a:solidFill>
                <a:latin typeface="Arial"/>
                <a:cs typeface="Arial"/>
              </a:rPr>
              <a:t>PIR</a:t>
            </a:r>
            <a:r>
              <a:rPr sz="800" spc="500" dirty="0">
                <a:solidFill>
                  <a:srgbClr val="FFFFFF"/>
                </a:solidFill>
                <a:latin typeface="Arial"/>
                <a:cs typeface="Arial"/>
              </a:rPr>
              <a:t> </a:t>
            </a:r>
            <a:r>
              <a:rPr sz="800" spc="-25" dirty="0">
                <a:solidFill>
                  <a:srgbClr val="FFFFFF"/>
                </a:solidFill>
                <a:latin typeface="Arial"/>
                <a:cs typeface="Arial"/>
              </a:rPr>
              <a:t>ABN</a:t>
            </a:r>
            <a:endParaRPr sz="800">
              <a:latin typeface="Arial"/>
              <a:cs typeface="Arial"/>
            </a:endParaRPr>
          </a:p>
        </p:txBody>
      </p:sp>
      <p:sp>
        <p:nvSpPr>
          <p:cNvPr id="88" name="object 88"/>
          <p:cNvSpPr txBox="1"/>
          <p:nvPr/>
        </p:nvSpPr>
        <p:spPr>
          <a:xfrm>
            <a:off x="879843" y="4323956"/>
            <a:ext cx="669925" cy="436880"/>
          </a:xfrm>
          <a:prstGeom prst="rect">
            <a:avLst/>
          </a:prstGeom>
          <a:solidFill>
            <a:srgbClr val="009242"/>
          </a:solidFill>
          <a:ln w="28575">
            <a:solidFill>
              <a:srgbClr val="000000"/>
            </a:solidFill>
          </a:ln>
        </p:spPr>
        <p:txBody>
          <a:bodyPr vert="horz" wrap="square" lIns="0" tIns="72390" rIns="0" bIns="0" rtlCol="0">
            <a:spAutoFit/>
          </a:bodyPr>
          <a:lstStyle/>
          <a:p>
            <a:pPr marL="161290">
              <a:lnSpc>
                <a:spcPct val="100000"/>
              </a:lnSpc>
              <a:spcBef>
                <a:spcPts val="570"/>
              </a:spcBef>
            </a:pPr>
            <a:r>
              <a:rPr sz="500" dirty="0">
                <a:solidFill>
                  <a:srgbClr val="FFFFFF"/>
                </a:solidFill>
                <a:latin typeface="Arial"/>
                <a:cs typeface="Arial"/>
              </a:rPr>
              <a:t>3-</a:t>
            </a:r>
            <a:r>
              <a:rPr sz="500" spc="-10" dirty="0">
                <a:solidFill>
                  <a:srgbClr val="FFFFFF"/>
                </a:solidFill>
                <a:latin typeface="Arial"/>
                <a:cs typeface="Arial"/>
              </a:rPr>
              <a:t>509TH</a:t>
            </a:r>
            <a:endParaRPr sz="500">
              <a:latin typeface="Arial"/>
              <a:cs typeface="Arial"/>
            </a:endParaRPr>
          </a:p>
          <a:p>
            <a:pPr marL="271145" marR="183515">
              <a:lnSpc>
                <a:spcPts val="950"/>
              </a:lnSpc>
              <a:spcBef>
                <a:spcPts val="340"/>
              </a:spcBef>
            </a:pPr>
            <a:r>
              <a:rPr sz="800" spc="-25" dirty="0">
                <a:solidFill>
                  <a:srgbClr val="FFFFFF"/>
                </a:solidFill>
                <a:latin typeface="Arial"/>
                <a:cs typeface="Arial"/>
              </a:rPr>
              <a:t>PIR</a:t>
            </a:r>
            <a:r>
              <a:rPr sz="800" spc="500" dirty="0">
                <a:solidFill>
                  <a:srgbClr val="FFFFFF"/>
                </a:solidFill>
                <a:latin typeface="Arial"/>
                <a:cs typeface="Arial"/>
              </a:rPr>
              <a:t> </a:t>
            </a:r>
            <a:r>
              <a:rPr sz="800" spc="-25" dirty="0">
                <a:solidFill>
                  <a:srgbClr val="FFFFFF"/>
                </a:solidFill>
                <a:latin typeface="Arial"/>
                <a:cs typeface="Arial"/>
              </a:rPr>
              <a:t>ABN</a:t>
            </a:r>
            <a:endParaRPr sz="800">
              <a:latin typeface="Arial"/>
              <a:cs typeface="Arial"/>
            </a:endParaRPr>
          </a:p>
        </p:txBody>
      </p:sp>
      <p:grpSp>
        <p:nvGrpSpPr>
          <p:cNvPr id="89" name="object 89"/>
          <p:cNvGrpSpPr/>
          <p:nvPr/>
        </p:nvGrpSpPr>
        <p:grpSpPr>
          <a:xfrm>
            <a:off x="1188904" y="4229473"/>
            <a:ext cx="2653030" cy="545465"/>
            <a:chOff x="1188904" y="4229473"/>
            <a:chExt cx="2653030" cy="545465"/>
          </a:xfrm>
        </p:grpSpPr>
        <p:sp>
          <p:nvSpPr>
            <p:cNvPr id="90" name="object 90"/>
            <p:cNvSpPr/>
            <p:nvPr/>
          </p:nvSpPr>
          <p:spPr>
            <a:xfrm>
              <a:off x="1195254" y="4235823"/>
              <a:ext cx="0" cy="88900"/>
            </a:xfrm>
            <a:custGeom>
              <a:avLst/>
              <a:gdLst/>
              <a:ahLst/>
              <a:cxnLst/>
              <a:rect l="l" t="t" r="r" b="b"/>
              <a:pathLst>
                <a:path h="88900">
                  <a:moveTo>
                    <a:pt x="0" y="0"/>
                  </a:moveTo>
                  <a:lnTo>
                    <a:pt x="0" y="88747"/>
                  </a:lnTo>
                </a:path>
              </a:pathLst>
            </a:custGeom>
            <a:ln w="12700">
              <a:solidFill>
                <a:srgbClr val="000000"/>
              </a:solidFill>
            </a:ln>
          </p:spPr>
          <p:txBody>
            <a:bodyPr wrap="square" lIns="0" tIns="0" rIns="0" bIns="0" rtlCol="0"/>
            <a:lstStyle/>
            <a:p>
              <a:endParaRPr/>
            </a:p>
          </p:txBody>
        </p:sp>
        <p:sp>
          <p:nvSpPr>
            <p:cNvPr id="91" name="object 91"/>
            <p:cNvSpPr/>
            <p:nvPr/>
          </p:nvSpPr>
          <p:spPr>
            <a:xfrm>
              <a:off x="3122447" y="4323956"/>
              <a:ext cx="704850" cy="436880"/>
            </a:xfrm>
            <a:custGeom>
              <a:avLst/>
              <a:gdLst/>
              <a:ahLst/>
              <a:cxnLst/>
              <a:rect l="l" t="t" r="r" b="b"/>
              <a:pathLst>
                <a:path w="704850" h="436879">
                  <a:moveTo>
                    <a:pt x="704735" y="0"/>
                  </a:moveTo>
                  <a:lnTo>
                    <a:pt x="0" y="0"/>
                  </a:lnTo>
                  <a:lnTo>
                    <a:pt x="0" y="436346"/>
                  </a:lnTo>
                  <a:lnTo>
                    <a:pt x="704735" y="436346"/>
                  </a:lnTo>
                  <a:lnTo>
                    <a:pt x="704735" y="0"/>
                  </a:lnTo>
                  <a:close/>
                </a:path>
              </a:pathLst>
            </a:custGeom>
            <a:solidFill>
              <a:srgbClr val="009242"/>
            </a:solidFill>
          </p:spPr>
          <p:txBody>
            <a:bodyPr wrap="square" lIns="0" tIns="0" rIns="0" bIns="0" rtlCol="0"/>
            <a:lstStyle/>
            <a:p>
              <a:endParaRPr/>
            </a:p>
          </p:txBody>
        </p:sp>
        <p:sp>
          <p:nvSpPr>
            <p:cNvPr id="92" name="object 92"/>
            <p:cNvSpPr/>
            <p:nvPr/>
          </p:nvSpPr>
          <p:spPr>
            <a:xfrm>
              <a:off x="3122447" y="4323956"/>
              <a:ext cx="704850" cy="436880"/>
            </a:xfrm>
            <a:custGeom>
              <a:avLst/>
              <a:gdLst/>
              <a:ahLst/>
              <a:cxnLst/>
              <a:rect l="l" t="t" r="r" b="b"/>
              <a:pathLst>
                <a:path w="704850" h="436879">
                  <a:moveTo>
                    <a:pt x="0" y="0"/>
                  </a:moveTo>
                  <a:lnTo>
                    <a:pt x="704735" y="0"/>
                  </a:lnTo>
                  <a:lnTo>
                    <a:pt x="704735" y="436346"/>
                  </a:lnTo>
                  <a:lnTo>
                    <a:pt x="0" y="436346"/>
                  </a:lnTo>
                  <a:lnTo>
                    <a:pt x="0" y="0"/>
                  </a:lnTo>
                  <a:close/>
                </a:path>
              </a:pathLst>
            </a:custGeom>
            <a:ln w="28575">
              <a:solidFill>
                <a:srgbClr val="000000"/>
              </a:solidFill>
            </a:ln>
          </p:spPr>
          <p:txBody>
            <a:bodyPr wrap="square" lIns="0" tIns="0" rIns="0" bIns="0" rtlCol="0"/>
            <a:lstStyle/>
            <a:p>
              <a:endParaRPr/>
            </a:p>
          </p:txBody>
        </p:sp>
      </p:grpSp>
      <p:sp>
        <p:nvSpPr>
          <p:cNvPr id="93" name="object 93"/>
          <p:cNvSpPr txBox="1"/>
          <p:nvPr/>
        </p:nvSpPr>
        <p:spPr>
          <a:xfrm>
            <a:off x="1646808" y="4323956"/>
            <a:ext cx="669925" cy="436880"/>
          </a:xfrm>
          <a:prstGeom prst="rect">
            <a:avLst/>
          </a:prstGeom>
          <a:solidFill>
            <a:srgbClr val="009242"/>
          </a:solidFill>
          <a:ln w="28575">
            <a:solidFill>
              <a:srgbClr val="000000"/>
            </a:solidFill>
          </a:ln>
        </p:spPr>
        <p:txBody>
          <a:bodyPr vert="horz" wrap="square" lIns="0" tIns="72390" rIns="0" bIns="0" rtlCol="0">
            <a:spAutoFit/>
          </a:bodyPr>
          <a:lstStyle/>
          <a:p>
            <a:pPr marL="161290">
              <a:lnSpc>
                <a:spcPct val="100000"/>
              </a:lnSpc>
              <a:spcBef>
                <a:spcPts val="570"/>
              </a:spcBef>
            </a:pPr>
            <a:r>
              <a:rPr sz="500" spc="-25" dirty="0">
                <a:solidFill>
                  <a:srgbClr val="FFFFFF"/>
                </a:solidFill>
                <a:latin typeface="Arial"/>
                <a:cs typeface="Arial"/>
              </a:rPr>
              <a:t>6TH</a:t>
            </a:r>
            <a:endParaRPr sz="500">
              <a:latin typeface="Arial"/>
              <a:cs typeface="Arial"/>
            </a:endParaRPr>
          </a:p>
          <a:p>
            <a:pPr marL="271145" marR="183515">
              <a:lnSpc>
                <a:spcPts val="950"/>
              </a:lnSpc>
              <a:spcBef>
                <a:spcPts val="340"/>
              </a:spcBef>
            </a:pPr>
            <a:r>
              <a:rPr sz="800" spc="-25" dirty="0">
                <a:solidFill>
                  <a:srgbClr val="FFFFFF"/>
                </a:solidFill>
                <a:latin typeface="Arial"/>
                <a:cs typeface="Arial"/>
              </a:rPr>
              <a:t>BEB</a:t>
            </a:r>
            <a:r>
              <a:rPr sz="800" spc="500" dirty="0">
                <a:solidFill>
                  <a:srgbClr val="FFFFFF"/>
                </a:solidFill>
                <a:latin typeface="Arial"/>
                <a:cs typeface="Arial"/>
              </a:rPr>
              <a:t> </a:t>
            </a:r>
            <a:r>
              <a:rPr sz="800" spc="-25" dirty="0">
                <a:solidFill>
                  <a:srgbClr val="FFFFFF"/>
                </a:solidFill>
                <a:latin typeface="Arial"/>
                <a:cs typeface="Arial"/>
              </a:rPr>
              <a:t>ABN</a:t>
            </a:r>
            <a:endParaRPr sz="800">
              <a:latin typeface="Arial"/>
              <a:cs typeface="Arial"/>
            </a:endParaRPr>
          </a:p>
        </p:txBody>
      </p:sp>
      <p:sp>
        <p:nvSpPr>
          <p:cNvPr id="94" name="object 94"/>
          <p:cNvSpPr txBox="1"/>
          <p:nvPr/>
        </p:nvSpPr>
        <p:spPr>
          <a:xfrm>
            <a:off x="2370277" y="4323956"/>
            <a:ext cx="669925" cy="436880"/>
          </a:xfrm>
          <a:prstGeom prst="rect">
            <a:avLst/>
          </a:prstGeom>
          <a:solidFill>
            <a:srgbClr val="009242"/>
          </a:solidFill>
          <a:ln w="28575">
            <a:solidFill>
              <a:srgbClr val="000000"/>
            </a:solidFill>
          </a:ln>
        </p:spPr>
        <p:txBody>
          <a:bodyPr vert="horz" wrap="square" lIns="0" tIns="72390" rIns="0" bIns="0" rtlCol="0">
            <a:spAutoFit/>
          </a:bodyPr>
          <a:lstStyle/>
          <a:p>
            <a:pPr marL="161290">
              <a:lnSpc>
                <a:spcPct val="100000"/>
              </a:lnSpc>
              <a:spcBef>
                <a:spcPts val="570"/>
              </a:spcBef>
            </a:pPr>
            <a:r>
              <a:rPr sz="500" dirty="0">
                <a:solidFill>
                  <a:srgbClr val="FFFFFF"/>
                </a:solidFill>
                <a:latin typeface="Arial"/>
                <a:cs typeface="Arial"/>
              </a:rPr>
              <a:t>1-</a:t>
            </a:r>
            <a:r>
              <a:rPr sz="500" spc="-20" dirty="0">
                <a:solidFill>
                  <a:srgbClr val="FFFFFF"/>
                </a:solidFill>
                <a:latin typeface="Arial"/>
                <a:cs typeface="Arial"/>
              </a:rPr>
              <a:t>40TH</a:t>
            </a:r>
            <a:endParaRPr sz="500">
              <a:latin typeface="Arial"/>
              <a:cs typeface="Arial"/>
            </a:endParaRPr>
          </a:p>
          <a:p>
            <a:pPr marL="271145" marR="182880">
              <a:lnSpc>
                <a:spcPts val="950"/>
              </a:lnSpc>
              <a:spcBef>
                <a:spcPts val="340"/>
              </a:spcBef>
            </a:pPr>
            <a:r>
              <a:rPr sz="800" spc="-25" dirty="0">
                <a:solidFill>
                  <a:srgbClr val="FFFFFF"/>
                </a:solidFill>
                <a:latin typeface="Arial"/>
                <a:cs typeface="Arial"/>
              </a:rPr>
              <a:t>CAV</a:t>
            </a:r>
            <a:r>
              <a:rPr sz="800" spc="500" dirty="0">
                <a:solidFill>
                  <a:srgbClr val="FFFFFF"/>
                </a:solidFill>
                <a:latin typeface="Arial"/>
                <a:cs typeface="Arial"/>
              </a:rPr>
              <a:t> </a:t>
            </a:r>
            <a:r>
              <a:rPr sz="800" spc="-25" dirty="0">
                <a:solidFill>
                  <a:srgbClr val="FFFFFF"/>
                </a:solidFill>
                <a:latin typeface="Arial"/>
                <a:cs typeface="Arial"/>
              </a:rPr>
              <a:t>ABN</a:t>
            </a:r>
            <a:endParaRPr sz="800">
              <a:latin typeface="Arial"/>
              <a:cs typeface="Arial"/>
            </a:endParaRPr>
          </a:p>
        </p:txBody>
      </p:sp>
      <p:sp>
        <p:nvSpPr>
          <p:cNvPr id="95" name="object 95"/>
          <p:cNvSpPr txBox="1"/>
          <p:nvPr/>
        </p:nvSpPr>
        <p:spPr>
          <a:xfrm>
            <a:off x="3136734" y="4354686"/>
            <a:ext cx="694690" cy="411480"/>
          </a:xfrm>
          <a:prstGeom prst="rect">
            <a:avLst/>
          </a:prstGeom>
        </p:spPr>
        <p:txBody>
          <a:bodyPr vert="horz" wrap="square" lIns="0" tIns="41910" rIns="0" bIns="0" rtlCol="0">
            <a:spAutoFit/>
          </a:bodyPr>
          <a:lstStyle/>
          <a:p>
            <a:pPr marL="146685">
              <a:lnSpc>
                <a:spcPct val="100000"/>
              </a:lnSpc>
              <a:spcBef>
                <a:spcPts val="330"/>
              </a:spcBef>
            </a:pPr>
            <a:r>
              <a:rPr sz="500" dirty="0">
                <a:solidFill>
                  <a:srgbClr val="FFFFFF"/>
                </a:solidFill>
                <a:latin typeface="Arial"/>
                <a:cs typeface="Arial"/>
              </a:rPr>
              <a:t>2-</a:t>
            </a:r>
            <a:r>
              <a:rPr sz="500" spc="-10" dirty="0">
                <a:solidFill>
                  <a:srgbClr val="FFFFFF"/>
                </a:solidFill>
                <a:latin typeface="Arial"/>
                <a:cs typeface="Arial"/>
              </a:rPr>
              <a:t>377TH</a:t>
            </a:r>
            <a:endParaRPr sz="500">
              <a:latin typeface="Arial"/>
              <a:cs typeface="Arial"/>
            </a:endParaRPr>
          </a:p>
          <a:p>
            <a:pPr marL="256540" marR="161290">
              <a:lnSpc>
                <a:spcPts val="950"/>
              </a:lnSpc>
              <a:spcBef>
                <a:spcPts val="340"/>
              </a:spcBef>
            </a:pPr>
            <a:r>
              <a:rPr sz="800" spc="-20" dirty="0">
                <a:solidFill>
                  <a:srgbClr val="FFFFFF"/>
                </a:solidFill>
                <a:latin typeface="Arial"/>
                <a:cs typeface="Arial"/>
              </a:rPr>
              <a:t>PFAR </a:t>
            </a:r>
            <a:r>
              <a:rPr sz="800" spc="-25" dirty="0">
                <a:solidFill>
                  <a:srgbClr val="FFFFFF"/>
                </a:solidFill>
                <a:latin typeface="Arial"/>
                <a:cs typeface="Arial"/>
              </a:rPr>
              <a:t>ABN</a:t>
            </a:r>
            <a:endParaRPr sz="800">
              <a:latin typeface="Arial"/>
              <a:cs typeface="Arial"/>
            </a:endParaRPr>
          </a:p>
        </p:txBody>
      </p:sp>
      <p:grpSp>
        <p:nvGrpSpPr>
          <p:cNvPr id="96" name="object 96"/>
          <p:cNvGrpSpPr/>
          <p:nvPr/>
        </p:nvGrpSpPr>
        <p:grpSpPr>
          <a:xfrm>
            <a:off x="3848963" y="4309668"/>
            <a:ext cx="698500" cy="465455"/>
            <a:chOff x="3848963" y="4309668"/>
            <a:chExt cx="698500" cy="465455"/>
          </a:xfrm>
        </p:grpSpPr>
        <p:sp>
          <p:nvSpPr>
            <p:cNvPr id="97" name="object 97"/>
            <p:cNvSpPr/>
            <p:nvPr/>
          </p:nvSpPr>
          <p:spPr>
            <a:xfrm>
              <a:off x="3863251" y="4323956"/>
              <a:ext cx="669925" cy="436880"/>
            </a:xfrm>
            <a:custGeom>
              <a:avLst/>
              <a:gdLst/>
              <a:ahLst/>
              <a:cxnLst/>
              <a:rect l="l" t="t" r="r" b="b"/>
              <a:pathLst>
                <a:path w="669925" h="436879">
                  <a:moveTo>
                    <a:pt x="669594" y="0"/>
                  </a:moveTo>
                  <a:lnTo>
                    <a:pt x="0" y="0"/>
                  </a:lnTo>
                  <a:lnTo>
                    <a:pt x="0" y="436346"/>
                  </a:lnTo>
                  <a:lnTo>
                    <a:pt x="669594" y="436346"/>
                  </a:lnTo>
                  <a:lnTo>
                    <a:pt x="669594" y="0"/>
                  </a:lnTo>
                  <a:close/>
                </a:path>
              </a:pathLst>
            </a:custGeom>
            <a:solidFill>
              <a:srgbClr val="009242"/>
            </a:solidFill>
          </p:spPr>
          <p:txBody>
            <a:bodyPr wrap="square" lIns="0" tIns="0" rIns="0" bIns="0" rtlCol="0"/>
            <a:lstStyle/>
            <a:p>
              <a:endParaRPr/>
            </a:p>
          </p:txBody>
        </p:sp>
        <p:sp>
          <p:nvSpPr>
            <p:cNvPr id="98" name="object 98"/>
            <p:cNvSpPr/>
            <p:nvPr/>
          </p:nvSpPr>
          <p:spPr>
            <a:xfrm>
              <a:off x="3863251" y="4323956"/>
              <a:ext cx="669925" cy="436880"/>
            </a:xfrm>
            <a:custGeom>
              <a:avLst/>
              <a:gdLst/>
              <a:ahLst/>
              <a:cxnLst/>
              <a:rect l="l" t="t" r="r" b="b"/>
              <a:pathLst>
                <a:path w="669925" h="436879">
                  <a:moveTo>
                    <a:pt x="0" y="0"/>
                  </a:moveTo>
                  <a:lnTo>
                    <a:pt x="669594" y="0"/>
                  </a:lnTo>
                  <a:lnTo>
                    <a:pt x="669594" y="436346"/>
                  </a:lnTo>
                  <a:lnTo>
                    <a:pt x="0" y="436346"/>
                  </a:lnTo>
                  <a:lnTo>
                    <a:pt x="0" y="0"/>
                  </a:lnTo>
                  <a:close/>
                </a:path>
              </a:pathLst>
            </a:custGeom>
            <a:ln w="28575">
              <a:solidFill>
                <a:srgbClr val="000000"/>
              </a:solidFill>
            </a:ln>
          </p:spPr>
          <p:txBody>
            <a:bodyPr wrap="square" lIns="0" tIns="0" rIns="0" bIns="0" rtlCol="0"/>
            <a:lstStyle/>
            <a:p>
              <a:endParaRPr/>
            </a:p>
          </p:txBody>
        </p:sp>
      </p:grpSp>
      <p:sp>
        <p:nvSpPr>
          <p:cNvPr id="99" name="object 99"/>
          <p:cNvSpPr txBox="1"/>
          <p:nvPr/>
        </p:nvSpPr>
        <p:spPr>
          <a:xfrm>
            <a:off x="3859504" y="4354686"/>
            <a:ext cx="659130" cy="411480"/>
          </a:xfrm>
          <a:prstGeom prst="rect">
            <a:avLst/>
          </a:prstGeom>
        </p:spPr>
        <p:txBody>
          <a:bodyPr vert="horz" wrap="square" lIns="0" tIns="41910" rIns="0" bIns="0" rtlCol="0">
            <a:spAutoFit/>
          </a:bodyPr>
          <a:lstStyle/>
          <a:p>
            <a:pPr marL="165100">
              <a:lnSpc>
                <a:spcPct val="100000"/>
              </a:lnSpc>
              <a:spcBef>
                <a:spcPts val="330"/>
              </a:spcBef>
            </a:pPr>
            <a:r>
              <a:rPr sz="500" spc="-10" dirty="0">
                <a:solidFill>
                  <a:srgbClr val="FFFFFF"/>
                </a:solidFill>
                <a:latin typeface="Arial"/>
                <a:cs typeface="Arial"/>
              </a:rPr>
              <a:t>725TH</a:t>
            </a:r>
            <a:endParaRPr sz="500">
              <a:latin typeface="Arial"/>
              <a:cs typeface="Arial"/>
            </a:endParaRPr>
          </a:p>
          <a:p>
            <a:pPr marL="274955" marR="169545">
              <a:lnSpc>
                <a:spcPts val="950"/>
              </a:lnSpc>
              <a:spcBef>
                <a:spcPts val="340"/>
              </a:spcBef>
            </a:pPr>
            <a:r>
              <a:rPr sz="800" spc="-25" dirty="0">
                <a:solidFill>
                  <a:srgbClr val="FFFFFF"/>
                </a:solidFill>
                <a:latin typeface="Arial"/>
                <a:cs typeface="Arial"/>
              </a:rPr>
              <a:t>BSB</a:t>
            </a:r>
            <a:r>
              <a:rPr sz="800" spc="-20" dirty="0">
                <a:solidFill>
                  <a:srgbClr val="FFFFFF"/>
                </a:solidFill>
                <a:latin typeface="Arial"/>
                <a:cs typeface="Arial"/>
              </a:rPr>
              <a:t> ABN</a:t>
            </a:r>
            <a:endParaRPr sz="800">
              <a:latin typeface="Arial"/>
              <a:cs typeface="Arial"/>
            </a:endParaRPr>
          </a:p>
        </p:txBody>
      </p:sp>
      <p:grpSp>
        <p:nvGrpSpPr>
          <p:cNvPr id="100" name="object 100"/>
          <p:cNvGrpSpPr/>
          <p:nvPr/>
        </p:nvGrpSpPr>
        <p:grpSpPr>
          <a:xfrm>
            <a:off x="3474904" y="4229473"/>
            <a:ext cx="5605780" cy="1683385"/>
            <a:chOff x="3474904" y="4229473"/>
            <a:chExt cx="5605780" cy="1683385"/>
          </a:xfrm>
        </p:grpSpPr>
        <p:sp>
          <p:nvSpPr>
            <p:cNvPr id="101" name="object 101"/>
            <p:cNvSpPr/>
            <p:nvPr/>
          </p:nvSpPr>
          <p:spPr>
            <a:xfrm>
              <a:off x="3481254" y="4235823"/>
              <a:ext cx="0" cy="88900"/>
            </a:xfrm>
            <a:custGeom>
              <a:avLst/>
              <a:gdLst/>
              <a:ahLst/>
              <a:cxnLst/>
              <a:rect l="l" t="t" r="r" b="b"/>
              <a:pathLst>
                <a:path h="88900">
                  <a:moveTo>
                    <a:pt x="0" y="0"/>
                  </a:moveTo>
                  <a:lnTo>
                    <a:pt x="0" y="88747"/>
                  </a:lnTo>
                </a:path>
              </a:pathLst>
            </a:custGeom>
            <a:ln w="12700">
              <a:solidFill>
                <a:srgbClr val="000000"/>
              </a:solidFill>
            </a:ln>
          </p:spPr>
          <p:txBody>
            <a:bodyPr wrap="square" lIns="0" tIns="0" rIns="0" bIns="0" rtlCol="0"/>
            <a:lstStyle/>
            <a:p>
              <a:endParaRPr/>
            </a:p>
          </p:txBody>
        </p:sp>
        <p:sp>
          <p:nvSpPr>
            <p:cNvPr id="102" name="object 102"/>
            <p:cNvSpPr/>
            <p:nvPr/>
          </p:nvSpPr>
          <p:spPr>
            <a:xfrm>
              <a:off x="3545772" y="4676170"/>
              <a:ext cx="5522595" cy="1224280"/>
            </a:xfrm>
            <a:custGeom>
              <a:avLst/>
              <a:gdLst/>
              <a:ahLst/>
              <a:cxnLst/>
              <a:rect l="l" t="t" r="r" b="b"/>
              <a:pathLst>
                <a:path w="5522595" h="1224279">
                  <a:moveTo>
                    <a:pt x="0" y="611911"/>
                  </a:moveTo>
                  <a:lnTo>
                    <a:pt x="8575" y="563327"/>
                  </a:lnTo>
                  <a:lnTo>
                    <a:pt x="33871" y="515785"/>
                  </a:lnTo>
                  <a:lnTo>
                    <a:pt x="59707" y="484740"/>
                  </a:lnTo>
                  <a:lnTo>
                    <a:pt x="92497" y="454263"/>
                  </a:lnTo>
                  <a:lnTo>
                    <a:pt x="132052" y="424397"/>
                  </a:lnTo>
                  <a:lnTo>
                    <a:pt x="178179" y="395184"/>
                  </a:lnTo>
                  <a:lnTo>
                    <a:pt x="230688" y="366667"/>
                  </a:lnTo>
                  <a:lnTo>
                    <a:pt x="289389" y="338887"/>
                  </a:lnTo>
                  <a:lnTo>
                    <a:pt x="354090" y="311888"/>
                  </a:lnTo>
                  <a:lnTo>
                    <a:pt x="424601" y="285711"/>
                  </a:lnTo>
                  <a:lnTo>
                    <a:pt x="461976" y="272944"/>
                  </a:lnTo>
                  <a:lnTo>
                    <a:pt x="500731" y="260398"/>
                  </a:lnTo>
                  <a:lnTo>
                    <a:pt x="540843" y="248080"/>
                  </a:lnTo>
                  <a:lnTo>
                    <a:pt x="582289" y="235993"/>
                  </a:lnTo>
                  <a:lnTo>
                    <a:pt x="625044" y="224144"/>
                  </a:lnTo>
                  <a:lnTo>
                    <a:pt x="669084" y="212537"/>
                  </a:lnTo>
                  <a:lnTo>
                    <a:pt x="714386" y="201178"/>
                  </a:lnTo>
                  <a:lnTo>
                    <a:pt x="760926" y="190072"/>
                  </a:lnTo>
                  <a:lnTo>
                    <a:pt x="808680" y="179225"/>
                  </a:lnTo>
                  <a:lnTo>
                    <a:pt x="857624" y="168642"/>
                  </a:lnTo>
                  <a:lnTo>
                    <a:pt x="907734" y="158327"/>
                  </a:lnTo>
                  <a:lnTo>
                    <a:pt x="958986" y="148287"/>
                  </a:lnTo>
                  <a:lnTo>
                    <a:pt x="1011357" y="138526"/>
                  </a:lnTo>
                  <a:lnTo>
                    <a:pt x="1064823" y="129051"/>
                  </a:lnTo>
                  <a:lnTo>
                    <a:pt x="1119359" y="119865"/>
                  </a:lnTo>
                  <a:lnTo>
                    <a:pt x="1174942" y="110975"/>
                  </a:lnTo>
                  <a:lnTo>
                    <a:pt x="1231549" y="102386"/>
                  </a:lnTo>
                  <a:lnTo>
                    <a:pt x="1289154" y="94103"/>
                  </a:lnTo>
                  <a:lnTo>
                    <a:pt x="1347736" y="86131"/>
                  </a:lnTo>
                  <a:lnTo>
                    <a:pt x="1407268" y="78476"/>
                  </a:lnTo>
                  <a:lnTo>
                    <a:pt x="1467729" y="71142"/>
                  </a:lnTo>
                  <a:lnTo>
                    <a:pt x="1529093" y="64136"/>
                  </a:lnTo>
                  <a:lnTo>
                    <a:pt x="1591337" y="57462"/>
                  </a:lnTo>
                  <a:lnTo>
                    <a:pt x="1654438" y="51127"/>
                  </a:lnTo>
                  <a:lnTo>
                    <a:pt x="1718370" y="45134"/>
                  </a:lnTo>
                  <a:lnTo>
                    <a:pt x="1783111" y="39489"/>
                  </a:lnTo>
                  <a:lnTo>
                    <a:pt x="1848637" y="34198"/>
                  </a:lnTo>
                  <a:lnTo>
                    <a:pt x="1914924" y="29266"/>
                  </a:lnTo>
                  <a:lnTo>
                    <a:pt x="1981947" y="24698"/>
                  </a:lnTo>
                  <a:lnTo>
                    <a:pt x="2049683" y="20500"/>
                  </a:lnTo>
                  <a:lnTo>
                    <a:pt x="2118109" y="16676"/>
                  </a:lnTo>
                  <a:lnTo>
                    <a:pt x="2187200" y="13232"/>
                  </a:lnTo>
                  <a:lnTo>
                    <a:pt x="2256932" y="10174"/>
                  </a:lnTo>
                  <a:lnTo>
                    <a:pt x="2327282" y="7506"/>
                  </a:lnTo>
                  <a:lnTo>
                    <a:pt x="2398226" y="5235"/>
                  </a:lnTo>
                  <a:lnTo>
                    <a:pt x="2469740" y="3364"/>
                  </a:lnTo>
                  <a:lnTo>
                    <a:pt x="2541800" y="1900"/>
                  </a:lnTo>
                  <a:lnTo>
                    <a:pt x="2614382" y="848"/>
                  </a:lnTo>
                  <a:lnTo>
                    <a:pt x="2687463" y="212"/>
                  </a:lnTo>
                  <a:lnTo>
                    <a:pt x="2761018" y="0"/>
                  </a:lnTo>
                  <a:lnTo>
                    <a:pt x="2834572" y="212"/>
                  </a:lnTo>
                  <a:lnTo>
                    <a:pt x="2907652" y="848"/>
                  </a:lnTo>
                  <a:lnTo>
                    <a:pt x="2980233" y="1900"/>
                  </a:lnTo>
                  <a:lnTo>
                    <a:pt x="3052293" y="3364"/>
                  </a:lnTo>
                  <a:lnTo>
                    <a:pt x="3123806" y="5235"/>
                  </a:lnTo>
                  <a:lnTo>
                    <a:pt x="3194749" y="7506"/>
                  </a:lnTo>
                  <a:lnTo>
                    <a:pt x="3265099" y="10174"/>
                  </a:lnTo>
                  <a:lnTo>
                    <a:pt x="3334831" y="13232"/>
                  </a:lnTo>
                  <a:lnTo>
                    <a:pt x="3403921" y="16676"/>
                  </a:lnTo>
                  <a:lnTo>
                    <a:pt x="3472347" y="20500"/>
                  </a:lnTo>
                  <a:lnTo>
                    <a:pt x="3540083" y="24698"/>
                  </a:lnTo>
                  <a:lnTo>
                    <a:pt x="3607106" y="29266"/>
                  </a:lnTo>
                  <a:lnTo>
                    <a:pt x="3673392" y="34198"/>
                  </a:lnTo>
                  <a:lnTo>
                    <a:pt x="3738917" y="39489"/>
                  </a:lnTo>
                  <a:lnTo>
                    <a:pt x="3803658" y="45134"/>
                  </a:lnTo>
                  <a:lnTo>
                    <a:pt x="3867590" y="51127"/>
                  </a:lnTo>
                  <a:lnTo>
                    <a:pt x="3930690" y="57462"/>
                  </a:lnTo>
                  <a:lnTo>
                    <a:pt x="3992934" y="64136"/>
                  </a:lnTo>
                  <a:lnTo>
                    <a:pt x="4054298" y="71142"/>
                  </a:lnTo>
                  <a:lnTo>
                    <a:pt x="4114758" y="78476"/>
                  </a:lnTo>
                  <a:lnTo>
                    <a:pt x="4174291" y="86131"/>
                  </a:lnTo>
                  <a:lnTo>
                    <a:pt x="4232871" y="94103"/>
                  </a:lnTo>
                  <a:lnTo>
                    <a:pt x="4290477" y="102386"/>
                  </a:lnTo>
                  <a:lnTo>
                    <a:pt x="4347083" y="110975"/>
                  </a:lnTo>
                  <a:lnTo>
                    <a:pt x="4402666" y="119865"/>
                  </a:lnTo>
                  <a:lnTo>
                    <a:pt x="4457202" y="129051"/>
                  </a:lnTo>
                  <a:lnTo>
                    <a:pt x="4510668" y="138526"/>
                  </a:lnTo>
                  <a:lnTo>
                    <a:pt x="4563038" y="148287"/>
                  </a:lnTo>
                  <a:lnTo>
                    <a:pt x="4614291" y="158327"/>
                  </a:lnTo>
                  <a:lnTo>
                    <a:pt x="4664401" y="168642"/>
                  </a:lnTo>
                  <a:lnTo>
                    <a:pt x="4713344" y="179225"/>
                  </a:lnTo>
                  <a:lnTo>
                    <a:pt x="4761098" y="190072"/>
                  </a:lnTo>
                  <a:lnTo>
                    <a:pt x="4807637" y="201178"/>
                  </a:lnTo>
                  <a:lnTo>
                    <a:pt x="4852939" y="212537"/>
                  </a:lnTo>
                  <a:lnTo>
                    <a:pt x="4896980" y="224144"/>
                  </a:lnTo>
                  <a:lnTo>
                    <a:pt x="4939734" y="235993"/>
                  </a:lnTo>
                  <a:lnTo>
                    <a:pt x="4981180" y="248080"/>
                  </a:lnTo>
                  <a:lnTo>
                    <a:pt x="5021292" y="260398"/>
                  </a:lnTo>
                  <a:lnTo>
                    <a:pt x="5060048" y="272944"/>
                  </a:lnTo>
                  <a:lnTo>
                    <a:pt x="5097422" y="285711"/>
                  </a:lnTo>
                  <a:lnTo>
                    <a:pt x="5133392" y="298694"/>
                  </a:lnTo>
                  <a:lnTo>
                    <a:pt x="5201022" y="325287"/>
                  </a:lnTo>
                  <a:lnTo>
                    <a:pt x="5262746" y="352682"/>
                  </a:lnTo>
                  <a:lnTo>
                    <a:pt x="5318375" y="380836"/>
                  </a:lnTo>
                  <a:lnTo>
                    <a:pt x="5367717" y="409706"/>
                  </a:lnTo>
                  <a:lnTo>
                    <a:pt x="5410582" y="439251"/>
                  </a:lnTo>
                  <a:lnTo>
                    <a:pt x="5446778" y="469427"/>
                  </a:lnTo>
                  <a:lnTo>
                    <a:pt x="5476115" y="500194"/>
                  </a:lnTo>
                  <a:lnTo>
                    <a:pt x="5498402" y="531508"/>
                  </a:lnTo>
                  <a:lnTo>
                    <a:pt x="5518196" y="579413"/>
                  </a:lnTo>
                  <a:lnTo>
                    <a:pt x="5522023" y="611911"/>
                  </a:lnTo>
                  <a:lnTo>
                    <a:pt x="5521062" y="628212"/>
                  </a:lnTo>
                  <a:lnTo>
                    <a:pt x="5506842" y="676465"/>
                  </a:lnTo>
                  <a:lnTo>
                    <a:pt x="5476115" y="723628"/>
                  </a:lnTo>
                  <a:lnTo>
                    <a:pt x="5446778" y="754394"/>
                  </a:lnTo>
                  <a:lnTo>
                    <a:pt x="5410582" y="784571"/>
                  </a:lnTo>
                  <a:lnTo>
                    <a:pt x="5367717" y="814116"/>
                  </a:lnTo>
                  <a:lnTo>
                    <a:pt x="5318375" y="842986"/>
                  </a:lnTo>
                  <a:lnTo>
                    <a:pt x="5262746" y="871140"/>
                  </a:lnTo>
                  <a:lnTo>
                    <a:pt x="5201022" y="898535"/>
                  </a:lnTo>
                  <a:lnTo>
                    <a:pt x="5133392" y="925128"/>
                  </a:lnTo>
                  <a:lnTo>
                    <a:pt x="5097422" y="938111"/>
                  </a:lnTo>
                  <a:lnTo>
                    <a:pt x="5060048" y="950878"/>
                  </a:lnTo>
                  <a:lnTo>
                    <a:pt x="5021292" y="963423"/>
                  </a:lnTo>
                  <a:lnTo>
                    <a:pt x="4981180" y="975742"/>
                  </a:lnTo>
                  <a:lnTo>
                    <a:pt x="4939734" y="987829"/>
                  </a:lnTo>
                  <a:lnTo>
                    <a:pt x="4896980" y="999678"/>
                  </a:lnTo>
                  <a:lnTo>
                    <a:pt x="4852939" y="1011285"/>
                  </a:lnTo>
                  <a:lnTo>
                    <a:pt x="4807637" y="1022644"/>
                  </a:lnTo>
                  <a:lnTo>
                    <a:pt x="4761098" y="1033749"/>
                  </a:lnTo>
                  <a:lnTo>
                    <a:pt x="4713344" y="1044597"/>
                  </a:lnTo>
                  <a:lnTo>
                    <a:pt x="4664401" y="1055180"/>
                  </a:lnTo>
                  <a:lnTo>
                    <a:pt x="4614291" y="1065495"/>
                  </a:lnTo>
                  <a:lnTo>
                    <a:pt x="4563038" y="1075535"/>
                  </a:lnTo>
                  <a:lnTo>
                    <a:pt x="4510668" y="1085295"/>
                  </a:lnTo>
                  <a:lnTo>
                    <a:pt x="4457202" y="1094771"/>
                  </a:lnTo>
                  <a:lnTo>
                    <a:pt x="4402666" y="1103956"/>
                  </a:lnTo>
                  <a:lnTo>
                    <a:pt x="4347083" y="1112846"/>
                  </a:lnTo>
                  <a:lnTo>
                    <a:pt x="4290477" y="1121436"/>
                  </a:lnTo>
                  <a:lnTo>
                    <a:pt x="4232871" y="1129719"/>
                  </a:lnTo>
                  <a:lnTo>
                    <a:pt x="4174291" y="1137691"/>
                  </a:lnTo>
                  <a:lnTo>
                    <a:pt x="4114758" y="1145346"/>
                  </a:lnTo>
                  <a:lnTo>
                    <a:pt x="4054298" y="1152679"/>
                  </a:lnTo>
                  <a:lnTo>
                    <a:pt x="3992934" y="1159686"/>
                  </a:lnTo>
                  <a:lnTo>
                    <a:pt x="3930690" y="1166359"/>
                  </a:lnTo>
                  <a:lnTo>
                    <a:pt x="3867590" y="1172695"/>
                  </a:lnTo>
                  <a:lnTo>
                    <a:pt x="3803658" y="1178688"/>
                  </a:lnTo>
                  <a:lnTo>
                    <a:pt x="3738917" y="1184333"/>
                  </a:lnTo>
                  <a:lnTo>
                    <a:pt x="3673392" y="1189624"/>
                  </a:lnTo>
                  <a:lnTo>
                    <a:pt x="3607106" y="1194556"/>
                  </a:lnTo>
                  <a:lnTo>
                    <a:pt x="3540083" y="1199124"/>
                  </a:lnTo>
                  <a:lnTo>
                    <a:pt x="3472347" y="1203322"/>
                  </a:lnTo>
                  <a:lnTo>
                    <a:pt x="3403921" y="1207146"/>
                  </a:lnTo>
                  <a:lnTo>
                    <a:pt x="3334831" y="1210589"/>
                  </a:lnTo>
                  <a:lnTo>
                    <a:pt x="3265099" y="1213648"/>
                  </a:lnTo>
                  <a:lnTo>
                    <a:pt x="3194749" y="1216315"/>
                  </a:lnTo>
                  <a:lnTo>
                    <a:pt x="3123806" y="1218587"/>
                  </a:lnTo>
                  <a:lnTo>
                    <a:pt x="3052293" y="1220458"/>
                  </a:lnTo>
                  <a:lnTo>
                    <a:pt x="2980233" y="1221922"/>
                  </a:lnTo>
                  <a:lnTo>
                    <a:pt x="2907652" y="1222974"/>
                  </a:lnTo>
                  <a:lnTo>
                    <a:pt x="2834572" y="1223609"/>
                  </a:lnTo>
                  <a:lnTo>
                    <a:pt x="2761018" y="1223822"/>
                  </a:lnTo>
                  <a:lnTo>
                    <a:pt x="2687463" y="1223609"/>
                  </a:lnTo>
                  <a:lnTo>
                    <a:pt x="2614382" y="1222974"/>
                  </a:lnTo>
                  <a:lnTo>
                    <a:pt x="2541800" y="1221922"/>
                  </a:lnTo>
                  <a:lnTo>
                    <a:pt x="2469740" y="1220458"/>
                  </a:lnTo>
                  <a:lnTo>
                    <a:pt x="2398226" y="1218587"/>
                  </a:lnTo>
                  <a:lnTo>
                    <a:pt x="2327282" y="1216315"/>
                  </a:lnTo>
                  <a:lnTo>
                    <a:pt x="2256932" y="1213648"/>
                  </a:lnTo>
                  <a:lnTo>
                    <a:pt x="2187200" y="1210589"/>
                  </a:lnTo>
                  <a:lnTo>
                    <a:pt x="2118109" y="1207146"/>
                  </a:lnTo>
                  <a:lnTo>
                    <a:pt x="2049683" y="1203322"/>
                  </a:lnTo>
                  <a:lnTo>
                    <a:pt x="1981947" y="1199124"/>
                  </a:lnTo>
                  <a:lnTo>
                    <a:pt x="1914924" y="1194556"/>
                  </a:lnTo>
                  <a:lnTo>
                    <a:pt x="1848637" y="1189624"/>
                  </a:lnTo>
                  <a:lnTo>
                    <a:pt x="1783111" y="1184333"/>
                  </a:lnTo>
                  <a:lnTo>
                    <a:pt x="1718370" y="1178688"/>
                  </a:lnTo>
                  <a:lnTo>
                    <a:pt x="1654438" y="1172695"/>
                  </a:lnTo>
                  <a:lnTo>
                    <a:pt x="1591337" y="1166359"/>
                  </a:lnTo>
                  <a:lnTo>
                    <a:pt x="1529093" y="1159686"/>
                  </a:lnTo>
                  <a:lnTo>
                    <a:pt x="1467729" y="1152679"/>
                  </a:lnTo>
                  <a:lnTo>
                    <a:pt x="1407268" y="1145346"/>
                  </a:lnTo>
                  <a:lnTo>
                    <a:pt x="1347736" y="1137691"/>
                  </a:lnTo>
                  <a:lnTo>
                    <a:pt x="1289154" y="1129719"/>
                  </a:lnTo>
                  <a:lnTo>
                    <a:pt x="1231549" y="1121436"/>
                  </a:lnTo>
                  <a:lnTo>
                    <a:pt x="1174942" y="1112846"/>
                  </a:lnTo>
                  <a:lnTo>
                    <a:pt x="1119359" y="1103956"/>
                  </a:lnTo>
                  <a:lnTo>
                    <a:pt x="1064823" y="1094771"/>
                  </a:lnTo>
                  <a:lnTo>
                    <a:pt x="1011357" y="1085295"/>
                  </a:lnTo>
                  <a:lnTo>
                    <a:pt x="958986" y="1075535"/>
                  </a:lnTo>
                  <a:lnTo>
                    <a:pt x="907734" y="1065495"/>
                  </a:lnTo>
                  <a:lnTo>
                    <a:pt x="857624" y="1055180"/>
                  </a:lnTo>
                  <a:lnTo>
                    <a:pt x="808680" y="1044597"/>
                  </a:lnTo>
                  <a:lnTo>
                    <a:pt x="760926" y="1033749"/>
                  </a:lnTo>
                  <a:lnTo>
                    <a:pt x="714386" y="1022644"/>
                  </a:lnTo>
                  <a:lnTo>
                    <a:pt x="669084" y="1011285"/>
                  </a:lnTo>
                  <a:lnTo>
                    <a:pt x="625044" y="999678"/>
                  </a:lnTo>
                  <a:lnTo>
                    <a:pt x="582289" y="987829"/>
                  </a:lnTo>
                  <a:lnTo>
                    <a:pt x="540843" y="975742"/>
                  </a:lnTo>
                  <a:lnTo>
                    <a:pt x="500731" y="963423"/>
                  </a:lnTo>
                  <a:lnTo>
                    <a:pt x="461976" y="950878"/>
                  </a:lnTo>
                  <a:lnTo>
                    <a:pt x="424601" y="938111"/>
                  </a:lnTo>
                  <a:lnTo>
                    <a:pt x="388631" y="925128"/>
                  </a:lnTo>
                  <a:lnTo>
                    <a:pt x="321001" y="898535"/>
                  </a:lnTo>
                  <a:lnTo>
                    <a:pt x="259276" y="871140"/>
                  </a:lnTo>
                  <a:lnTo>
                    <a:pt x="203648" y="842986"/>
                  </a:lnTo>
                  <a:lnTo>
                    <a:pt x="154305" y="814116"/>
                  </a:lnTo>
                  <a:lnTo>
                    <a:pt x="111441" y="784571"/>
                  </a:lnTo>
                  <a:lnTo>
                    <a:pt x="75245" y="754394"/>
                  </a:lnTo>
                  <a:lnTo>
                    <a:pt x="45908" y="723628"/>
                  </a:lnTo>
                  <a:lnTo>
                    <a:pt x="23621" y="692314"/>
                  </a:lnTo>
                  <a:lnTo>
                    <a:pt x="3827" y="644409"/>
                  </a:lnTo>
                  <a:lnTo>
                    <a:pt x="0" y="611911"/>
                  </a:lnTo>
                  <a:close/>
                </a:path>
              </a:pathLst>
            </a:custGeom>
            <a:ln w="25399">
              <a:solidFill>
                <a:srgbClr val="1C334E"/>
              </a:solidFill>
            </a:ln>
          </p:spPr>
          <p:txBody>
            <a:bodyPr wrap="square" lIns="0" tIns="0" rIns="0" bIns="0" rtlCol="0"/>
            <a:lstStyle/>
            <a:p>
              <a:endParaRPr/>
            </a:p>
          </p:txBody>
        </p:sp>
      </p:grpSp>
      <p:sp>
        <p:nvSpPr>
          <p:cNvPr id="103" name="object 103"/>
          <p:cNvSpPr txBox="1"/>
          <p:nvPr/>
        </p:nvSpPr>
        <p:spPr>
          <a:xfrm>
            <a:off x="4701222" y="5921451"/>
            <a:ext cx="3211195" cy="369570"/>
          </a:xfrm>
          <a:prstGeom prst="rect">
            <a:avLst/>
          </a:prstGeom>
          <a:ln w="9525">
            <a:solidFill>
              <a:srgbClr val="4F81BC"/>
            </a:solidFill>
          </a:ln>
        </p:spPr>
        <p:txBody>
          <a:bodyPr vert="horz" wrap="square" lIns="0" tIns="39370" rIns="0" bIns="0" rtlCol="0">
            <a:spAutoFit/>
          </a:bodyPr>
          <a:lstStyle/>
          <a:p>
            <a:pPr marL="90805">
              <a:lnSpc>
                <a:spcPct val="100000"/>
              </a:lnSpc>
              <a:spcBef>
                <a:spcPts val="310"/>
              </a:spcBef>
            </a:pPr>
            <a:r>
              <a:rPr sz="1800" dirty="0">
                <a:solidFill>
                  <a:srgbClr val="001F5F"/>
                </a:solidFill>
                <a:latin typeface="Arial"/>
                <a:cs typeface="Arial"/>
              </a:rPr>
              <a:t>Your</a:t>
            </a:r>
            <a:r>
              <a:rPr sz="1800" spc="-35" dirty="0">
                <a:solidFill>
                  <a:srgbClr val="001F5F"/>
                </a:solidFill>
                <a:latin typeface="Arial"/>
                <a:cs typeface="Arial"/>
              </a:rPr>
              <a:t> </a:t>
            </a:r>
            <a:r>
              <a:rPr sz="1800" dirty="0">
                <a:solidFill>
                  <a:srgbClr val="001F5F"/>
                </a:solidFill>
                <a:latin typeface="Arial"/>
                <a:cs typeface="Arial"/>
              </a:rPr>
              <a:t>Garrison</a:t>
            </a:r>
            <a:r>
              <a:rPr sz="1800" spc="-25" dirty="0">
                <a:solidFill>
                  <a:srgbClr val="001F5F"/>
                </a:solidFill>
                <a:latin typeface="Arial"/>
                <a:cs typeface="Arial"/>
              </a:rPr>
              <a:t> </a:t>
            </a:r>
            <a:r>
              <a:rPr sz="1800" dirty="0">
                <a:solidFill>
                  <a:srgbClr val="001F5F"/>
                </a:solidFill>
                <a:latin typeface="Arial"/>
                <a:cs typeface="Arial"/>
              </a:rPr>
              <a:t>Support</a:t>
            </a:r>
            <a:r>
              <a:rPr sz="1800" spc="-15" dirty="0">
                <a:solidFill>
                  <a:srgbClr val="001F5F"/>
                </a:solidFill>
                <a:latin typeface="Arial"/>
                <a:cs typeface="Arial"/>
              </a:rPr>
              <a:t> </a:t>
            </a:r>
            <a:r>
              <a:rPr sz="1800" spc="-20" dirty="0">
                <a:solidFill>
                  <a:srgbClr val="001F5F"/>
                </a:solidFill>
                <a:latin typeface="Arial"/>
                <a:cs typeface="Arial"/>
              </a:rPr>
              <a:t>Team!</a:t>
            </a:r>
            <a:endParaRPr sz="1800">
              <a:latin typeface="Arial"/>
              <a:cs typeface="Arial"/>
            </a:endParaRPr>
          </a:p>
        </p:txBody>
      </p:sp>
      <p:grpSp>
        <p:nvGrpSpPr>
          <p:cNvPr id="104" name="object 104"/>
          <p:cNvGrpSpPr/>
          <p:nvPr/>
        </p:nvGrpSpPr>
        <p:grpSpPr>
          <a:xfrm>
            <a:off x="4300583" y="4938397"/>
            <a:ext cx="4552950" cy="1338580"/>
            <a:chOff x="4300583" y="4938397"/>
            <a:chExt cx="4552950" cy="1338580"/>
          </a:xfrm>
        </p:grpSpPr>
        <p:sp>
          <p:nvSpPr>
            <p:cNvPr id="105" name="object 105"/>
            <p:cNvSpPr/>
            <p:nvPr/>
          </p:nvSpPr>
          <p:spPr>
            <a:xfrm>
              <a:off x="7987089" y="5976703"/>
              <a:ext cx="314325" cy="287655"/>
            </a:xfrm>
            <a:custGeom>
              <a:avLst/>
              <a:gdLst/>
              <a:ahLst/>
              <a:cxnLst/>
              <a:rect l="l" t="t" r="r" b="b"/>
              <a:pathLst>
                <a:path w="314325" h="287654">
                  <a:moveTo>
                    <a:pt x="308825" y="0"/>
                  </a:moveTo>
                  <a:lnTo>
                    <a:pt x="292251" y="39705"/>
                  </a:lnTo>
                  <a:lnTo>
                    <a:pt x="265503" y="75890"/>
                  </a:lnTo>
                  <a:lnTo>
                    <a:pt x="229669" y="107756"/>
                  </a:lnTo>
                  <a:lnTo>
                    <a:pt x="185837" y="134501"/>
                  </a:lnTo>
                  <a:lnTo>
                    <a:pt x="135092" y="155326"/>
                  </a:lnTo>
                  <a:lnTo>
                    <a:pt x="78524" y="169430"/>
                  </a:lnTo>
                  <a:lnTo>
                    <a:pt x="78524" y="130174"/>
                  </a:lnTo>
                  <a:lnTo>
                    <a:pt x="0" y="215531"/>
                  </a:lnTo>
                  <a:lnTo>
                    <a:pt x="78524" y="287210"/>
                  </a:lnTo>
                  <a:lnTo>
                    <a:pt x="78524" y="247942"/>
                  </a:lnTo>
                  <a:lnTo>
                    <a:pt x="135518" y="233730"/>
                  </a:lnTo>
                  <a:lnTo>
                    <a:pt x="186130" y="212919"/>
                  </a:lnTo>
                  <a:lnTo>
                    <a:pt x="229519" y="186411"/>
                  </a:lnTo>
                  <a:lnTo>
                    <a:pt x="264850" y="155108"/>
                  </a:lnTo>
                  <a:lnTo>
                    <a:pt x="291284" y="119913"/>
                  </a:lnTo>
                  <a:lnTo>
                    <a:pt x="307983" y="81728"/>
                  </a:lnTo>
                  <a:lnTo>
                    <a:pt x="314109" y="41456"/>
                  </a:lnTo>
                  <a:lnTo>
                    <a:pt x="308825" y="0"/>
                  </a:lnTo>
                  <a:close/>
                </a:path>
              </a:pathLst>
            </a:custGeom>
            <a:solidFill>
              <a:srgbClr val="4F81BC"/>
            </a:solidFill>
          </p:spPr>
          <p:txBody>
            <a:bodyPr wrap="square" lIns="0" tIns="0" rIns="0" bIns="0" rtlCol="0"/>
            <a:lstStyle/>
            <a:p>
              <a:endParaRPr/>
            </a:p>
          </p:txBody>
        </p:sp>
        <p:sp>
          <p:nvSpPr>
            <p:cNvPr id="106" name="object 106"/>
            <p:cNvSpPr/>
            <p:nvPr/>
          </p:nvSpPr>
          <p:spPr>
            <a:xfrm>
              <a:off x="7987094" y="5721923"/>
              <a:ext cx="314325" cy="294640"/>
            </a:xfrm>
            <a:custGeom>
              <a:avLst/>
              <a:gdLst/>
              <a:ahLst/>
              <a:cxnLst/>
              <a:rect l="l" t="t" r="r" b="b"/>
              <a:pathLst>
                <a:path w="314325" h="294639">
                  <a:moveTo>
                    <a:pt x="0" y="0"/>
                  </a:moveTo>
                  <a:lnTo>
                    <a:pt x="0" y="78511"/>
                  </a:lnTo>
                  <a:lnTo>
                    <a:pt x="56454" y="81983"/>
                  </a:lnTo>
                  <a:lnTo>
                    <a:pt x="109589" y="91995"/>
                  </a:lnTo>
                  <a:lnTo>
                    <a:pt x="158517" y="107937"/>
                  </a:lnTo>
                  <a:lnTo>
                    <a:pt x="202351" y="129201"/>
                  </a:lnTo>
                  <a:lnTo>
                    <a:pt x="240205" y="155177"/>
                  </a:lnTo>
                  <a:lnTo>
                    <a:pt x="271191" y="185259"/>
                  </a:lnTo>
                  <a:lnTo>
                    <a:pt x="294421" y="218836"/>
                  </a:lnTo>
                  <a:lnTo>
                    <a:pt x="309010" y="255300"/>
                  </a:lnTo>
                  <a:lnTo>
                    <a:pt x="314071" y="294043"/>
                  </a:lnTo>
                  <a:lnTo>
                    <a:pt x="314071" y="215518"/>
                  </a:lnTo>
                  <a:lnTo>
                    <a:pt x="309010" y="176780"/>
                  </a:lnTo>
                  <a:lnTo>
                    <a:pt x="294421" y="140318"/>
                  </a:lnTo>
                  <a:lnTo>
                    <a:pt x="271191" y="106743"/>
                  </a:lnTo>
                  <a:lnTo>
                    <a:pt x="240205" y="76664"/>
                  </a:lnTo>
                  <a:lnTo>
                    <a:pt x="202351" y="50688"/>
                  </a:lnTo>
                  <a:lnTo>
                    <a:pt x="158517" y="29425"/>
                  </a:lnTo>
                  <a:lnTo>
                    <a:pt x="109589" y="13483"/>
                  </a:lnTo>
                  <a:lnTo>
                    <a:pt x="56454" y="3472"/>
                  </a:lnTo>
                  <a:lnTo>
                    <a:pt x="0" y="0"/>
                  </a:lnTo>
                  <a:close/>
                </a:path>
              </a:pathLst>
            </a:custGeom>
            <a:solidFill>
              <a:srgbClr val="406897"/>
            </a:solidFill>
          </p:spPr>
          <p:txBody>
            <a:bodyPr wrap="square" lIns="0" tIns="0" rIns="0" bIns="0" rtlCol="0"/>
            <a:lstStyle/>
            <a:p>
              <a:endParaRPr/>
            </a:p>
          </p:txBody>
        </p:sp>
        <p:sp>
          <p:nvSpPr>
            <p:cNvPr id="107" name="object 107"/>
            <p:cNvSpPr/>
            <p:nvPr/>
          </p:nvSpPr>
          <p:spPr>
            <a:xfrm>
              <a:off x="7987094" y="5721923"/>
              <a:ext cx="314325" cy="542290"/>
            </a:xfrm>
            <a:custGeom>
              <a:avLst/>
              <a:gdLst/>
              <a:ahLst/>
              <a:cxnLst/>
              <a:rect l="l" t="t" r="r" b="b"/>
              <a:pathLst>
                <a:path w="314325" h="542289">
                  <a:moveTo>
                    <a:pt x="314071" y="294043"/>
                  </a:moveTo>
                  <a:lnTo>
                    <a:pt x="309010" y="255300"/>
                  </a:lnTo>
                  <a:lnTo>
                    <a:pt x="294421" y="218836"/>
                  </a:lnTo>
                  <a:lnTo>
                    <a:pt x="271191" y="185259"/>
                  </a:lnTo>
                  <a:lnTo>
                    <a:pt x="240205" y="155177"/>
                  </a:lnTo>
                  <a:lnTo>
                    <a:pt x="202351" y="129201"/>
                  </a:lnTo>
                  <a:lnTo>
                    <a:pt x="158517" y="107937"/>
                  </a:lnTo>
                  <a:lnTo>
                    <a:pt x="109589" y="91995"/>
                  </a:lnTo>
                  <a:lnTo>
                    <a:pt x="56454" y="81983"/>
                  </a:lnTo>
                  <a:lnTo>
                    <a:pt x="0" y="78511"/>
                  </a:lnTo>
                  <a:lnTo>
                    <a:pt x="0" y="0"/>
                  </a:lnTo>
                  <a:lnTo>
                    <a:pt x="56454" y="3472"/>
                  </a:lnTo>
                  <a:lnTo>
                    <a:pt x="109589" y="13483"/>
                  </a:lnTo>
                  <a:lnTo>
                    <a:pt x="158517" y="29425"/>
                  </a:lnTo>
                  <a:lnTo>
                    <a:pt x="202351" y="50688"/>
                  </a:lnTo>
                  <a:lnTo>
                    <a:pt x="240205" y="76664"/>
                  </a:lnTo>
                  <a:lnTo>
                    <a:pt x="271191" y="106743"/>
                  </a:lnTo>
                  <a:lnTo>
                    <a:pt x="294421" y="140318"/>
                  </a:lnTo>
                  <a:lnTo>
                    <a:pt x="309010" y="176780"/>
                  </a:lnTo>
                  <a:lnTo>
                    <a:pt x="314071" y="215518"/>
                  </a:lnTo>
                  <a:lnTo>
                    <a:pt x="314071" y="294043"/>
                  </a:lnTo>
                  <a:lnTo>
                    <a:pt x="308299" y="335260"/>
                  </a:lnTo>
                  <a:lnTo>
                    <a:pt x="291628" y="374098"/>
                  </a:lnTo>
                  <a:lnTo>
                    <a:pt x="265021" y="409704"/>
                  </a:lnTo>
                  <a:lnTo>
                    <a:pt x="229442" y="441223"/>
                  </a:lnTo>
                  <a:lnTo>
                    <a:pt x="185854" y="467803"/>
                  </a:lnTo>
                  <a:lnTo>
                    <a:pt x="135223" y="488589"/>
                  </a:lnTo>
                  <a:lnTo>
                    <a:pt x="78511" y="502729"/>
                  </a:lnTo>
                  <a:lnTo>
                    <a:pt x="78511" y="541985"/>
                  </a:lnTo>
                  <a:lnTo>
                    <a:pt x="0" y="470306"/>
                  </a:lnTo>
                  <a:lnTo>
                    <a:pt x="78511" y="384949"/>
                  </a:lnTo>
                  <a:lnTo>
                    <a:pt x="78511" y="424205"/>
                  </a:lnTo>
                  <a:lnTo>
                    <a:pt x="135081" y="410106"/>
                  </a:lnTo>
                  <a:lnTo>
                    <a:pt x="185827" y="389285"/>
                  </a:lnTo>
                  <a:lnTo>
                    <a:pt x="229662" y="362542"/>
                  </a:lnTo>
                  <a:lnTo>
                    <a:pt x="265496" y="330677"/>
                  </a:lnTo>
                  <a:lnTo>
                    <a:pt x="292243" y="294492"/>
                  </a:lnTo>
                  <a:lnTo>
                    <a:pt x="308813" y="254787"/>
                  </a:lnTo>
                </a:path>
              </a:pathLst>
            </a:custGeom>
            <a:ln w="25400">
              <a:solidFill>
                <a:srgbClr val="1C334E"/>
              </a:solidFill>
            </a:ln>
          </p:spPr>
          <p:txBody>
            <a:bodyPr wrap="square" lIns="0" tIns="0" rIns="0" bIns="0" rtlCol="0"/>
            <a:lstStyle/>
            <a:p>
              <a:endParaRPr/>
            </a:p>
          </p:txBody>
        </p:sp>
        <p:sp>
          <p:nvSpPr>
            <p:cNvPr id="108" name="object 108"/>
            <p:cNvSpPr/>
            <p:nvPr/>
          </p:nvSpPr>
          <p:spPr>
            <a:xfrm>
              <a:off x="4313283" y="5927234"/>
              <a:ext cx="299085" cy="300355"/>
            </a:xfrm>
            <a:custGeom>
              <a:avLst/>
              <a:gdLst/>
              <a:ahLst/>
              <a:cxnLst/>
              <a:rect l="l" t="t" r="r" b="b"/>
              <a:pathLst>
                <a:path w="299085" h="300354">
                  <a:moveTo>
                    <a:pt x="0" y="0"/>
                  </a:moveTo>
                  <a:lnTo>
                    <a:pt x="0" y="74637"/>
                  </a:lnTo>
                  <a:lnTo>
                    <a:pt x="5486" y="111813"/>
                  </a:lnTo>
                  <a:lnTo>
                    <a:pt x="21333" y="146843"/>
                  </a:lnTo>
                  <a:lnTo>
                    <a:pt x="46625" y="178959"/>
                  </a:lnTo>
                  <a:lnTo>
                    <a:pt x="80445" y="207389"/>
                  </a:lnTo>
                  <a:lnTo>
                    <a:pt x="121878" y="231363"/>
                  </a:lnTo>
                  <a:lnTo>
                    <a:pt x="170006" y="250112"/>
                  </a:lnTo>
                  <a:lnTo>
                    <a:pt x="223913" y="262864"/>
                  </a:lnTo>
                  <a:lnTo>
                    <a:pt x="223913" y="300189"/>
                  </a:lnTo>
                  <a:lnTo>
                    <a:pt x="298538" y="231724"/>
                  </a:lnTo>
                  <a:lnTo>
                    <a:pt x="223913" y="150914"/>
                  </a:lnTo>
                  <a:lnTo>
                    <a:pt x="223913" y="188226"/>
                  </a:lnTo>
                  <a:lnTo>
                    <a:pt x="170006" y="175474"/>
                  </a:lnTo>
                  <a:lnTo>
                    <a:pt x="121878" y="156725"/>
                  </a:lnTo>
                  <a:lnTo>
                    <a:pt x="80445" y="132751"/>
                  </a:lnTo>
                  <a:lnTo>
                    <a:pt x="46625" y="104321"/>
                  </a:lnTo>
                  <a:lnTo>
                    <a:pt x="21333" y="72205"/>
                  </a:lnTo>
                  <a:lnTo>
                    <a:pt x="5486" y="37175"/>
                  </a:lnTo>
                  <a:lnTo>
                    <a:pt x="0" y="0"/>
                  </a:lnTo>
                  <a:close/>
                </a:path>
              </a:pathLst>
            </a:custGeom>
            <a:solidFill>
              <a:srgbClr val="4F81BC"/>
            </a:solidFill>
          </p:spPr>
          <p:txBody>
            <a:bodyPr wrap="square" lIns="0" tIns="0" rIns="0" bIns="0" rtlCol="0"/>
            <a:lstStyle/>
            <a:p>
              <a:endParaRPr/>
            </a:p>
          </p:txBody>
        </p:sp>
        <p:sp>
          <p:nvSpPr>
            <p:cNvPr id="109" name="object 109"/>
            <p:cNvSpPr/>
            <p:nvPr/>
          </p:nvSpPr>
          <p:spPr>
            <a:xfrm>
              <a:off x="4313242" y="5732828"/>
              <a:ext cx="299085" cy="231775"/>
            </a:xfrm>
            <a:custGeom>
              <a:avLst/>
              <a:gdLst/>
              <a:ahLst/>
              <a:cxnLst/>
              <a:rect l="l" t="t" r="r" b="b"/>
              <a:pathLst>
                <a:path w="299085" h="231775">
                  <a:moveTo>
                    <a:pt x="298585" y="0"/>
                  </a:moveTo>
                  <a:lnTo>
                    <a:pt x="255487" y="2035"/>
                  </a:lnTo>
                  <a:lnTo>
                    <a:pt x="183388" y="15016"/>
                  </a:lnTo>
                  <a:lnTo>
                    <a:pt x="131732" y="33138"/>
                  </a:lnTo>
                  <a:lnTo>
                    <a:pt x="87248" y="57067"/>
                  </a:lnTo>
                  <a:lnTo>
                    <a:pt x="50886" y="85886"/>
                  </a:lnTo>
                  <a:lnTo>
                    <a:pt x="23592" y="118679"/>
                  </a:lnTo>
                  <a:lnTo>
                    <a:pt x="6314" y="154527"/>
                  </a:lnTo>
                  <a:lnTo>
                    <a:pt x="0" y="192514"/>
                  </a:lnTo>
                  <a:lnTo>
                    <a:pt x="5596" y="231724"/>
                  </a:lnTo>
                  <a:lnTo>
                    <a:pt x="22962" y="194291"/>
                  </a:lnTo>
                  <a:lnTo>
                    <a:pt x="50690" y="160676"/>
                  </a:lnTo>
                  <a:lnTo>
                    <a:pt x="87460" y="131588"/>
                  </a:lnTo>
                  <a:lnTo>
                    <a:pt x="131953" y="107733"/>
                  </a:lnTo>
                  <a:lnTo>
                    <a:pt x="182851" y="89818"/>
                  </a:lnTo>
                  <a:lnTo>
                    <a:pt x="238835" y="78550"/>
                  </a:lnTo>
                  <a:lnTo>
                    <a:pt x="298585" y="74637"/>
                  </a:lnTo>
                  <a:lnTo>
                    <a:pt x="298585" y="0"/>
                  </a:lnTo>
                  <a:close/>
                </a:path>
              </a:pathLst>
            </a:custGeom>
            <a:solidFill>
              <a:srgbClr val="406897"/>
            </a:solidFill>
          </p:spPr>
          <p:txBody>
            <a:bodyPr wrap="square" lIns="0" tIns="0" rIns="0" bIns="0" rtlCol="0"/>
            <a:lstStyle/>
            <a:p>
              <a:endParaRPr/>
            </a:p>
          </p:txBody>
        </p:sp>
        <p:sp>
          <p:nvSpPr>
            <p:cNvPr id="110" name="object 110"/>
            <p:cNvSpPr/>
            <p:nvPr/>
          </p:nvSpPr>
          <p:spPr>
            <a:xfrm>
              <a:off x="4313283" y="5732835"/>
              <a:ext cx="299085" cy="494665"/>
            </a:xfrm>
            <a:custGeom>
              <a:avLst/>
              <a:gdLst/>
              <a:ahLst/>
              <a:cxnLst/>
              <a:rect l="l" t="t" r="r" b="b"/>
              <a:pathLst>
                <a:path w="299085" h="494664">
                  <a:moveTo>
                    <a:pt x="0" y="194398"/>
                  </a:moveTo>
                  <a:lnTo>
                    <a:pt x="21333" y="266604"/>
                  </a:lnTo>
                  <a:lnTo>
                    <a:pt x="46625" y="298720"/>
                  </a:lnTo>
                  <a:lnTo>
                    <a:pt x="80445" y="327150"/>
                  </a:lnTo>
                  <a:lnTo>
                    <a:pt x="121878" y="351124"/>
                  </a:lnTo>
                  <a:lnTo>
                    <a:pt x="170006" y="369873"/>
                  </a:lnTo>
                  <a:lnTo>
                    <a:pt x="223913" y="382625"/>
                  </a:lnTo>
                  <a:lnTo>
                    <a:pt x="223913" y="345312"/>
                  </a:lnTo>
                  <a:lnTo>
                    <a:pt x="298538" y="426123"/>
                  </a:lnTo>
                  <a:lnTo>
                    <a:pt x="223913" y="494588"/>
                  </a:lnTo>
                  <a:lnTo>
                    <a:pt x="223913" y="457263"/>
                  </a:lnTo>
                  <a:lnTo>
                    <a:pt x="170006" y="444510"/>
                  </a:lnTo>
                  <a:lnTo>
                    <a:pt x="121878" y="425762"/>
                  </a:lnTo>
                  <a:lnTo>
                    <a:pt x="80445" y="401788"/>
                  </a:lnTo>
                  <a:lnTo>
                    <a:pt x="46625" y="373358"/>
                  </a:lnTo>
                  <a:lnTo>
                    <a:pt x="21333" y="341242"/>
                  </a:lnTo>
                  <a:lnTo>
                    <a:pt x="5486" y="306212"/>
                  </a:lnTo>
                  <a:lnTo>
                    <a:pt x="0" y="269036"/>
                  </a:lnTo>
                  <a:lnTo>
                    <a:pt x="0" y="194398"/>
                  </a:lnTo>
                  <a:lnTo>
                    <a:pt x="6065" y="155220"/>
                  </a:lnTo>
                  <a:lnTo>
                    <a:pt x="23461" y="118729"/>
                  </a:lnTo>
                  <a:lnTo>
                    <a:pt x="50987" y="85707"/>
                  </a:lnTo>
                  <a:lnTo>
                    <a:pt x="87442" y="56937"/>
                  </a:lnTo>
                  <a:lnTo>
                    <a:pt x="131626" y="33199"/>
                  </a:lnTo>
                  <a:lnTo>
                    <a:pt x="182337" y="15276"/>
                  </a:lnTo>
                  <a:lnTo>
                    <a:pt x="238374" y="3949"/>
                  </a:lnTo>
                  <a:lnTo>
                    <a:pt x="298538" y="0"/>
                  </a:lnTo>
                  <a:lnTo>
                    <a:pt x="298538" y="74625"/>
                  </a:lnTo>
                  <a:lnTo>
                    <a:pt x="238788" y="78538"/>
                  </a:lnTo>
                  <a:lnTo>
                    <a:pt x="182804" y="89805"/>
                  </a:lnTo>
                  <a:lnTo>
                    <a:pt x="131906" y="107720"/>
                  </a:lnTo>
                  <a:lnTo>
                    <a:pt x="87413" y="131575"/>
                  </a:lnTo>
                  <a:lnTo>
                    <a:pt x="50643" y="160663"/>
                  </a:lnTo>
                  <a:lnTo>
                    <a:pt x="22915" y="194278"/>
                  </a:lnTo>
                  <a:lnTo>
                    <a:pt x="5549" y="231711"/>
                  </a:lnTo>
                </a:path>
              </a:pathLst>
            </a:custGeom>
            <a:ln w="25400">
              <a:solidFill>
                <a:srgbClr val="1C334E"/>
              </a:solidFill>
            </a:ln>
          </p:spPr>
          <p:txBody>
            <a:bodyPr wrap="square" lIns="0" tIns="0" rIns="0" bIns="0" rtlCol="0"/>
            <a:lstStyle/>
            <a:p>
              <a:endParaRPr/>
            </a:p>
          </p:txBody>
        </p:sp>
        <p:sp>
          <p:nvSpPr>
            <p:cNvPr id="111" name="object 111"/>
            <p:cNvSpPr/>
            <p:nvPr/>
          </p:nvSpPr>
          <p:spPr>
            <a:xfrm>
              <a:off x="8456257" y="4944747"/>
              <a:ext cx="0" cy="88900"/>
            </a:xfrm>
            <a:custGeom>
              <a:avLst/>
              <a:gdLst/>
              <a:ahLst/>
              <a:cxnLst/>
              <a:rect l="l" t="t" r="r" b="b"/>
              <a:pathLst>
                <a:path h="88900">
                  <a:moveTo>
                    <a:pt x="0" y="0"/>
                  </a:moveTo>
                  <a:lnTo>
                    <a:pt x="0" y="88747"/>
                  </a:lnTo>
                </a:path>
              </a:pathLst>
            </a:custGeom>
            <a:ln w="12700">
              <a:solidFill>
                <a:srgbClr val="000000"/>
              </a:solidFill>
            </a:ln>
          </p:spPr>
          <p:txBody>
            <a:bodyPr wrap="square" lIns="0" tIns="0" rIns="0" bIns="0" rtlCol="0"/>
            <a:lstStyle/>
            <a:p>
              <a:endParaRPr/>
            </a:p>
          </p:txBody>
        </p:sp>
        <p:sp>
          <p:nvSpPr>
            <p:cNvPr id="112" name="object 112"/>
            <p:cNvSpPr/>
            <p:nvPr/>
          </p:nvSpPr>
          <p:spPr>
            <a:xfrm>
              <a:off x="7987093" y="5050053"/>
              <a:ext cx="852169" cy="436880"/>
            </a:xfrm>
            <a:custGeom>
              <a:avLst/>
              <a:gdLst/>
              <a:ahLst/>
              <a:cxnLst/>
              <a:rect l="l" t="t" r="r" b="b"/>
              <a:pathLst>
                <a:path w="852170" h="436879">
                  <a:moveTo>
                    <a:pt x="852106" y="0"/>
                  </a:moveTo>
                  <a:lnTo>
                    <a:pt x="0" y="0"/>
                  </a:lnTo>
                  <a:lnTo>
                    <a:pt x="0" y="436346"/>
                  </a:lnTo>
                  <a:lnTo>
                    <a:pt x="852106" y="436346"/>
                  </a:lnTo>
                  <a:lnTo>
                    <a:pt x="852106" y="0"/>
                  </a:lnTo>
                  <a:close/>
                </a:path>
              </a:pathLst>
            </a:custGeom>
            <a:solidFill>
              <a:srgbClr val="00AF50"/>
            </a:solidFill>
          </p:spPr>
          <p:txBody>
            <a:bodyPr wrap="square" lIns="0" tIns="0" rIns="0" bIns="0" rtlCol="0"/>
            <a:lstStyle/>
            <a:p>
              <a:endParaRPr/>
            </a:p>
          </p:txBody>
        </p:sp>
        <p:sp>
          <p:nvSpPr>
            <p:cNvPr id="113" name="object 113"/>
            <p:cNvSpPr/>
            <p:nvPr/>
          </p:nvSpPr>
          <p:spPr>
            <a:xfrm>
              <a:off x="7987093" y="5050053"/>
              <a:ext cx="852169" cy="436880"/>
            </a:xfrm>
            <a:custGeom>
              <a:avLst/>
              <a:gdLst/>
              <a:ahLst/>
              <a:cxnLst/>
              <a:rect l="l" t="t" r="r" b="b"/>
              <a:pathLst>
                <a:path w="852170" h="436879">
                  <a:moveTo>
                    <a:pt x="0" y="0"/>
                  </a:moveTo>
                  <a:lnTo>
                    <a:pt x="852106" y="0"/>
                  </a:lnTo>
                  <a:lnTo>
                    <a:pt x="852106" y="436346"/>
                  </a:lnTo>
                  <a:lnTo>
                    <a:pt x="0" y="436346"/>
                  </a:lnTo>
                  <a:lnTo>
                    <a:pt x="0" y="0"/>
                  </a:lnTo>
                  <a:close/>
                </a:path>
              </a:pathLst>
            </a:custGeom>
            <a:ln w="28575">
              <a:solidFill>
                <a:srgbClr val="000000"/>
              </a:solidFill>
            </a:ln>
          </p:spPr>
          <p:txBody>
            <a:bodyPr wrap="square" lIns="0" tIns="0" rIns="0" bIns="0" rtlCol="0"/>
            <a:lstStyle/>
            <a:p>
              <a:endParaRPr/>
            </a:p>
          </p:txBody>
        </p:sp>
      </p:grpSp>
      <p:sp>
        <p:nvSpPr>
          <p:cNvPr id="114" name="object 114"/>
          <p:cNvSpPr txBox="1"/>
          <p:nvPr/>
        </p:nvSpPr>
        <p:spPr>
          <a:xfrm>
            <a:off x="8024680" y="5103338"/>
            <a:ext cx="628650" cy="388620"/>
          </a:xfrm>
          <a:prstGeom prst="rect">
            <a:avLst/>
          </a:prstGeom>
        </p:spPr>
        <p:txBody>
          <a:bodyPr vert="horz" wrap="square" lIns="0" tIns="12065" rIns="0" bIns="0" rtlCol="0">
            <a:spAutoFit/>
          </a:bodyPr>
          <a:lstStyle/>
          <a:p>
            <a:pPr marL="12700" marR="5080">
              <a:lnSpc>
                <a:spcPct val="99400"/>
              </a:lnSpc>
              <a:spcBef>
                <a:spcPts val="95"/>
              </a:spcBef>
            </a:pPr>
            <a:r>
              <a:rPr sz="800" b="1" dirty="0">
                <a:solidFill>
                  <a:srgbClr val="FFFFFF"/>
                </a:solidFill>
                <a:latin typeface="Arial"/>
                <a:cs typeface="Arial"/>
              </a:rPr>
              <a:t>JBER</a:t>
            </a:r>
            <a:r>
              <a:rPr sz="800" b="1" spc="-50" dirty="0">
                <a:solidFill>
                  <a:srgbClr val="FFFFFF"/>
                </a:solidFill>
                <a:latin typeface="Arial"/>
                <a:cs typeface="Arial"/>
              </a:rPr>
              <a:t> </a:t>
            </a:r>
            <a:r>
              <a:rPr sz="800" b="1" spc="-20" dirty="0">
                <a:solidFill>
                  <a:srgbClr val="FFFFFF"/>
                </a:solidFill>
                <a:latin typeface="Arial"/>
                <a:cs typeface="Arial"/>
              </a:rPr>
              <a:t>Army </a:t>
            </a:r>
            <a:r>
              <a:rPr sz="800" b="1" spc="-10" dirty="0">
                <a:solidFill>
                  <a:srgbClr val="FFFFFF"/>
                </a:solidFill>
                <a:latin typeface="Arial"/>
                <a:cs typeface="Arial"/>
              </a:rPr>
              <a:t>Sustainment Element</a:t>
            </a:r>
            <a:endParaRPr sz="800">
              <a:latin typeface="Arial"/>
              <a:cs typeface="Arial"/>
            </a:endParaRPr>
          </a:p>
        </p:txBody>
      </p:sp>
      <p:sp>
        <p:nvSpPr>
          <p:cNvPr id="115" name="object 115"/>
          <p:cNvSpPr/>
          <p:nvPr/>
        </p:nvSpPr>
        <p:spPr>
          <a:xfrm>
            <a:off x="7162692" y="4953721"/>
            <a:ext cx="1301750" cy="0"/>
          </a:xfrm>
          <a:custGeom>
            <a:avLst/>
            <a:gdLst/>
            <a:ahLst/>
            <a:cxnLst/>
            <a:rect l="l" t="t" r="r" b="b"/>
            <a:pathLst>
              <a:path w="1301750">
                <a:moveTo>
                  <a:pt x="1301153" y="0"/>
                </a:moveTo>
                <a:lnTo>
                  <a:pt x="0" y="0"/>
                </a:lnTo>
              </a:path>
            </a:pathLst>
          </a:custGeom>
          <a:ln w="12700">
            <a:solidFill>
              <a:srgbClr val="000000"/>
            </a:solidFill>
          </a:ln>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6361" y="1845896"/>
            <a:ext cx="1135380" cy="301686"/>
          </a:xfrm>
          <a:prstGeom prst="rect">
            <a:avLst/>
          </a:prstGeom>
        </p:spPr>
        <p:txBody>
          <a:bodyPr vert="horz" wrap="square" lIns="0" tIns="12700" rIns="0" bIns="0" rtlCol="0">
            <a:spAutoFit/>
          </a:bodyPr>
          <a:lstStyle/>
          <a:p>
            <a:pPr marL="193675" marR="5080" indent="-181610">
              <a:lnSpc>
                <a:spcPct val="107700"/>
              </a:lnSpc>
              <a:spcBef>
                <a:spcPts val="100"/>
              </a:spcBef>
            </a:pPr>
            <a:r>
              <a:rPr sz="900" b="1" dirty="0">
                <a:solidFill>
                  <a:srgbClr val="FFFFFF"/>
                </a:solidFill>
                <a:latin typeface="Times New Roman"/>
                <a:cs typeface="Times New Roman"/>
              </a:rPr>
              <a:t>C</a:t>
            </a:r>
            <a:r>
              <a:rPr lang="en-US" sz="900" b="1" dirty="0">
                <a:solidFill>
                  <a:srgbClr val="FFFFFF"/>
                </a:solidFill>
                <a:latin typeface="Times New Roman"/>
                <a:cs typeface="Times New Roman"/>
              </a:rPr>
              <a:t>ol</a:t>
            </a:r>
            <a:r>
              <a:rPr sz="900" b="1" spc="-10" dirty="0">
                <a:solidFill>
                  <a:srgbClr val="FFFFFF"/>
                </a:solidFill>
                <a:latin typeface="Times New Roman"/>
                <a:cs typeface="Times New Roman"/>
              </a:rPr>
              <a:t> </a:t>
            </a:r>
            <a:r>
              <a:rPr sz="900" b="1" dirty="0">
                <a:solidFill>
                  <a:srgbClr val="FFFFFF"/>
                </a:solidFill>
                <a:latin typeface="Times New Roman"/>
                <a:cs typeface="Times New Roman"/>
              </a:rPr>
              <a:t>Lisa</a:t>
            </a:r>
            <a:r>
              <a:rPr sz="900" b="1" spc="-10" dirty="0">
                <a:solidFill>
                  <a:srgbClr val="FFFFFF"/>
                </a:solidFill>
                <a:latin typeface="Times New Roman"/>
                <a:cs typeface="Times New Roman"/>
              </a:rPr>
              <a:t> </a:t>
            </a:r>
            <a:r>
              <a:rPr sz="900" b="1" dirty="0">
                <a:solidFill>
                  <a:srgbClr val="FFFFFF"/>
                </a:solidFill>
                <a:latin typeface="Times New Roman"/>
                <a:cs typeface="Times New Roman"/>
              </a:rPr>
              <a:t>M.</a:t>
            </a:r>
            <a:r>
              <a:rPr sz="900" b="1" spc="-15" dirty="0">
                <a:solidFill>
                  <a:srgbClr val="FFFFFF"/>
                </a:solidFill>
                <a:latin typeface="Times New Roman"/>
                <a:cs typeface="Times New Roman"/>
              </a:rPr>
              <a:t> </a:t>
            </a:r>
            <a:r>
              <a:rPr sz="900" b="1" spc="-10" dirty="0">
                <a:solidFill>
                  <a:srgbClr val="FFFFFF"/>
                </a:solidFill>
                <a:latin typeface="Times New Roman"/>
                <a:cs typeface="Times New Roman"/>
              </a:rPr>
              <a:t>Mabbutt Commander</a:t>
            </a:r>
            <a:endParaRPr sz="900" dirty="0">
              <a:latin typeface="Times New Roman"/>
              <a:cs typeface="Times New Roman"/>
            </a:endParaRPr>
          </a:p>
        </p:txBody>
      </p:sp>
      <p:sp>
        <p:nvSpPr>
          <p:cNvPr id="3" name="object 3"/>
          <p:cNvSpPr txBox="1"/>
          <p:nvPr/>
        </p:nvSpPr>
        <p:spPr>
          <a:xfrm>
            <a:off x="3295314" y="1841690"/>
            <a:ext cx="1029542" cy="314510"/>
          </a:xfrm>
          <a:prstGeom prst="rect">
            <a:avLst/>
          </a:prstGeom>
        </p:spPr>
        <p:txBody>
          <a:bodyPr vert="horz" wrap="square" lIns="0" tIns="12700" rIns="0" bIns="0" rtlCol="0">
            <a:spAutoFit/>
          </a:bodyPr>
          <a:lstStyle/>
          <a:p>
            <a:pPr marL="91440" marR="5080" indent="-79375" algn="ctr">
              <a:lnSpc>
                <a:spcPct val="107700"/>
              </a:lnSpc>
              <a:spcBef>
                <a:spcPts val="100"/>
              </a:spcBef>
            </a:pPr>
            <a:r>
              <a:rPr sz="900" b="1" dirty="0">
                <a:solidFill>
                  <a:srgbClr val="FFFFFF"/>
                </a:solidFill>
                <a:latin typeface="Times New Roman"/>
                <a:cs typeface="Times New Roman"/>
              </a:rPr>
              <a:t>C</a:t>
            </a:r>
            <a:r>
              <a:rPr lang="en-US" sz="900" b="1" dirty="0">
                <a:solidFill>
                  <a:srgbClr val="FFFFFF"/>
                </a:solidFill>
                <a:latin typeface="Times New Roman"/>
                <a:cs typeface="Times New Roman"/>
              </a:rPr>
              <a:t>ol Troy Pierce</a:t>
            </a:r>
            <a:r>
              <a:rPr sz="900" b="1" spc="-35" dirty="0">
                <a:solidFill>
                  <a:srgbClr val="FFFFFF"/>
                </a:solidFill>
                <a:latin typeface="Times New Roman"/>
                <a:cs typeface="Times New Roman"/>
              </a:rPr>
              <a:t> </a:t>
            </a:r>
            <a:endParaRPr lang="en-US" sz="900" b="1" spc="-35" dirty="0">
              <a:solidFill>
                <a:srgbClr val="FFFFFF"/>
              </a:solidFill>
              <a:latin typeface="Times New Roman"/>
              <a:cs typeface="Times New Roman"/>
            </a:endParaRPr>
          </a:p>
          <a:p>
            <a:pPr marL="91440" marR="5080" indent="-79375" algn="ctr">
              <a:lnSpc>
                <a:spcPct val="107700"/>
              </a:lnSpc>
              <a:spcBef>
                <a:spcPts val="100"/>
              </a:spcBef>
            </a:pPr>
            <a:r>
              <a:rPr lang="en-US" sz="900" b="1" spc="-35" dirty="0">
                <a:solidFill>
                  <a:srgbClr val="FFFFFF"/>
                </a:solidFill>
                <a:latin typeface="Times New Roman"/>
                <a:cs typeface="Times New Roman"/>
              </a:rPr>
              <a:t>Deputy </a:t>
            </a:r>
            <a:r>
              <a:rPr sz="900" b="1" spc="-10" dirty="0">
                <a:solidFill>
                  <a:srgbClr val="FFFFFF"/>
                </a:solidFill>
                <a:latin typeface="Times New Roman"/>
                <a:cs typeface="Times New Roman"/>
              </a:rPr>
              <a:t>Commander</a:t>
            </a:r>
            <a:endParaRPr sz="900" dirty="0">
              <a:latin typeface="Times New Roman"/>
              <a:cs typeface="Times New Roman"/>
            </a:endParaRPr>
          </a:p>
        </p:txBody>
      </p:sp>
      <p:sp>
        <p:nvSpPr>
          <p:cNvPr id="4" name="object 4"/>
          <p:cNvSpPr txBox="1"/>
          <p:nvPr/>
        </p:nvSpPr>
        <p:spPr>
          <a:xfrm>
            <a:off x="4721387" y="1858519"/>
            <a:ext cx="1188720" cy="467359"/>
          </a:xfrm>
          <a:prstGeom prst="rect">
            <a:avLst/>
          </a:prstGeom>
        </p:spPr>
        <p:txBody>
          <a:bodyPr vert="horz" wrap="square" lIns="0" tIns="13335" rIns="0" bIns="0" rtlCol="0">
            <a:spAutoFit/>
          </a:bodyPr>
          <a:lstStyle/>
          <a:p>
            <a:pPr marL="12700" marR="5080" algn="ctr">
              <a:lnSpc>
                <a:spcPct val="107200"/>
              </a:lnSpc>
              <a:spcBef>
                <a:spcPts val="105"/>
              </a:spcBef>
            </a:pPr>
            <a:r>
              <a:rPr sz="900" b="1" spc="-10" dirty="0">
                <a:solidFill>
                  <a:srgbClr val="FFFFFF"/>
                </a:solidFill>
                <a:latin typeface="Times New Roman"/>
                <a:cs typeface="Times New Roman"/>
              </a:rPr>
              <a:t>CMSgt</a:t>
            </a:r>
            <a:r>
              <a:rPr sz="900" b="1" spc="-25" dirty="0">
                <a:solidFill>
                  <a:srgbClr val="FFFFFF"/>
                </a:solidFill>
                <a:latin typeface="Times New Roman"/>
                <a:cs typeface="Times New Roman"/>
              </a:rPr>
              <a:t> </a:t>
            </a:r>
            <a:r>
              <a:rPr sz="900" b="1" spc="-40" dirty="0">
                <a:solidFill>
                  <a:srgbClr val="FFFFFF"/>
                </a:solidFill>
                <a:latin typeface="Times New Roman"/>
                <a:cs typeface="Times New Roman"/>
              </a:rPr>
              <a:t>Michael</a:t>
            </a:r>
            <a:r>
              <a:rPr sz="900" b="1" spc="-15" dirty="0">
                <a:solidFill>
                  <a:srgbClr val="FFFFFF"/>
                </a:solidFill>
                <a:latin typeface="Times New Roman"/>
                <a:cs typeface="Times New Roman"/>
              </a:rPr>
              <a:t> </a:t>
            </a:r>
            <a:r>
              <a:rPr sz="900" b="1" spc="-40" dirty="0">
                <a:solidFill>
                  <a:srgbClr val="FFFFFF"/>
                </a:solidFill>
                <a:latin typeface="Times New Roman"/>
                <a:cs typeface="Times New Roman"/>
              </a:rPr>
              <a:t>Sylvester</a:t>
            </a:r>
            <a:r>
              <a:rPr sz="900" b="1" spc="-10" dirty="0">
                <a:solidFill>
                  <a:srgbClr val="FFFFFF"/>
                </a:solidFill>
                <a:latin typeface="Times New Roman"/>
                <a:cs typeface="Times New Roman"/>
              </a:rPr>
              <a:t> Command</a:t>
            </a:r>
            <a:r>
              <a:rPr sz="900" b="1" spc="40" dirty="0">
                <a:solidFill>
                  <a:srgbClr val="FFFFFF"/>
                </a:solidFill>
                <a:latin typeface="Times New Roman"/>
                <a:cs typeface="Times New Roman"/>
              </a:rPr>
              <a:t> </a:t>
            </a:r>
            <a:r>
              <a:rPr sz="900" b="1" spc="-25" dirty="0">
                <a:solidFill>
                  <a:srgbClr val="FFFFFF"/>
                </a:solidFill>
                <a:latin typeface="Times New Roman"/>
                <a:cs typeface="Times New Roman"/>
              </a:rPr>
              <a:t>Chief</a:t>
            </a:r>
            <a:r>
              <a:rPr sz="900" b="1" spc="-70" dirty="0">
                <a:solidFill>
                  <a:srgbClr val="FFFFFF"/>
                </a:solidFill>
                <a:latin typeface="Times New Roman"/>
                <a:cs typeface="Times New Roman"/>
              </a:rPr>
              <a:t> </a:t>
            </a:r>
            <a:r>
              <a:rPr sz="900" b="1" spc="-10" dirty="0">
                <a:solidFill>
                  <a:srgbClr val="FFFFFF"/>
                </a:solidFill>
                <a:latin typeface="Times New Roman"/>
                <a:cs typeface="Times New Roman"/>
              </a:rPr>
              <a:t>Master Sergeant</a:t>
            </a:r>
            <a:endParaRPr sz="900" dirty="0">
              <a:latin typeface="Times New Roman"/>
              <a:cs typeface="Times New Roman"/>
            </a:endParaRPr>
          </a:p>
        </p:txBody>
      </p:sp>
      <p:sp>
        <p:nvSpPr>
          <p:cNvPr id="5" name="object 5"/>
          <p:cNvSpPr txBox="1"/>
          <p:nvPr/>
        </p:nvSpPr>
        <p:spPr>
          <a:xfrm>
            <a:off x="6229578" y="1880561"/>
            <a:ext cx="1293495" cy="327660"/>
          </a:xfrm>
          <a:prstGeom prst="rect">
            <a:avLst/>
          </a:prstGeom>
        </p:spPr>
        <p:txBody>
          <a:bodyPr vert="horz" wrap="square" lIns="0" tIns="12700" rIns="0" bIns="0" rtlCol="0">
            <a:spAutoFit/>
          </a:bodyPr>
          <a:lstStyle/>
          <a:p>
            <a:pPr marL="127000" marR="5080" indent="-114300">
              <a:lnSpc>
                <a:spcPct val="110000"/>
              </a:lnSpc>
              <a:spcBef>
                <a:spcPts val="100"/>
              </a:spcBef>
            </a:pPr>
            <a:r>
              <a:rPr sz="900" b="1" spc="-10" dirty="0">
                <a:solidFill>
                  <a:srgbClr val="FFFFFF"/>
                </a:solidFill>
                <a:latin typeface="Times New Roman"/>
                <a:cs typeface="Times New Roman"/>
              </a:rPr>
              <a:t>SGM</a:t>
            </a:r>
            <a:r>
              <a:rPr sz="900" b="1" spc="-40" dirty="0">
                <a:solidFill>
                  <a:srgbClr val="FFFFFF"/>
                </a:solidFill>
                <a:latin typeface="Times New Roman"/>
                <a:cs typeface="Times New Roman"/>
              </a:rPr>
              <a:t> </a:t>
            </a:r>
            <a:r>
              <a:rPr sz="900" b="1" spc="-10" dirty="0">
                <a:solidFill>
                  <a:srgbClr val="FFFFFF"/>
                </a:solidFill>
                <a:latin typeface="Times New Roman"/>
                <a:cs typeface="Times New Roman"/>
              </a:rPr>
              <a:t>Joshua </a:t>
            </a:r>
            <a:r>
              <a:rPr sz="900" b="1" dirty="0">
                <a:solidFill>
                  <a:srgbClr val="FFFFFF"/>
                </a:solidFill>
                <a:latin typeface="Times New Roman"/>
                <a:cs typeface="Times New Roman"/>
              </a:rPr>
              <a:t>K.</a:t>
            </a:r>
            <a:r>
              <a:rPr sz="900" b="1" spc="-45" dirty="0">
                <a:solidFill>
                  <a:srgbClr val="FFFFFF"/>
                </a:solidFill>
                <a:latin typeface="Times New Roman"/>
                <a:cs typeface="Times New Roman"/>
              </a:rPr>
              <a:t> </a:t>
            </a:r>
            <a:r>
              <a:rPr sz="900" b="1" spc="-25" dirty="0">
                <a:solidFill>
                  <a:srgbClr val="FFFFFF"/>
                </a:solidFill>
                <a:latin typeface="Times New Roman"/>
                <a:cs typeface="Times New Roman"/>
              </a:rPr>
              <a:t>McComas</a:t>
            </a:r>
            <a:r>
              <a:rPr sz="900" b="1" dirty="0">
                <a:solidFill>
                  <a:srgbClr val="FFFFFF"/>
                </a:solidFill>
                <a:latin typeface="Times New Roman"/>
                <a:cs typeface="Times New Roman"/>
              </a:rPr>
              <a:t> ABW</a:t>
            </a:r>
            <a:r>
              <a:rPr sz="900" b="1" spc="45" dirty="0">
                <a:solidFill>
                  <a:srgbClr val="FFFFFF"/>
                </a:solidFill>
                <a:latin typeface="Times New Roman"/>
                <a:cs typeface="Times New Roman"/>
              </a:rPr>
              <a:t> </a:t>
            </a:r>
            <a:r>
              <a:rPr sz="900" b="1" spc="-25" dirty="0">
                <a:solidFill>
                  <a:srgbClr val="FFFFFF"/>
                </a:solidFill>
                <a:latin typeface="Times New Roman"/>
                <a:cs typeface="Times New Roman"/>
              </a:rPr>
              <a:t>Sergeant</a:t>
            </a:r>
            <a:r>
              <a:rPr sz="900" b="1" spc="-45" dirty="0">
                <a:solidFill>
                  <a:srgbClr val="FFFFFF"/>
                </a:solidFill>
                <a:latin typeface="Times New Roman"/>
                <a:cs typeface="Times New Roman"/>
              </a:rPr>
              <a:t> </a:t>
            </a:r>
            <a:r>
              <a:rPr sz="900" b="1" spc="-20" dirty="0">
                <a:solidFill>
                  <a:srgbClr val="FFFFFF"/>
                </a:solidFill>
                <a:latin typeface="Times New Roman"/>
                <a:cs typeface="Times New Roman"/>
              </a:rPr>
              <a:t>Major</a:t>
            </a:r>
            <a:endParaRPr sz="900" dirty="0">
              <a:latin typeface="Times New Roman"/>
              <a:cs typeface="Times New Roman"/>
            </a:endParaRPr>
          </a:p>
        </p:txBody>
      </p:sp>
      <p:sp>
        <p:nvSpPr>
          <p:cNvPr id="6" name="object 6"/>
          <p:cNvSpPr txBox="1"/>
          <p:nvPr/>
        </p:nvSpPr>
        <p:spPr>
          <a:xfrm>
            <a:off x="7842544" y="1880561"/>
            <a:ext cx="1120140" cy="321310"/>
          </a:xfrm>
          <a:prstGeom prst="rect">
            <a:avLst/>
          </a:prstGeom>
        </p:spPr>
        <p:txBody>
          <a:bodyPr vert="horz" wrap="square" lIns="0" tIns="12700" rIns="0" bIns="0" rtlCol="0">
            <a:spAutoFit/>
          </a:bodyPr>
          <a:lstStyle/>
          <a:p>
            <a:pPr marL="161925" marR="5080" indent="-149860">
              <a:lnSpc>
                <a:spcPct val="107800"/>
              </a:lnSpc>
              <a:spcBef>
                <a:spcPts val="100"/>
              </a:spcBef>
            </a:pPr>
            <a:r>
              <a:rPr sz="900" b="1" dirty="0">
                <a:solidFill>
                  <a:srgbClr val="FFFFFF"/>
                </a:solidFill>
                <a:latin typeface="Times New Roman"/>
                <a:cs typeface="Times New Roman"/>
              </a:rPr>
              <a:t>Mr.</a:t>
            </a:r>
            <a:r>
              <a:rPr sz="900" b="1" spc="-45" dirty="0">
                <a:solidFill>
                  <a:srgbClr val="FFFFFF"/>
                </a:solidFill>
                <a:latin typeface="Times New Roman"/>
                <a:cs typeface="Times New Roman"/>
              </a:rPr>
              <a:t> </a:t>
            </a:r>
            <a:r>
              <a:rPr sz="900" b="1" dirty="0">
                <a:solidFill>
                  <a:srgbClr val="FFFFFF"/>
                </a:solidFill>
                <a:latin typeface="Times New Roman"/>
                <a:cs typeface="Times New Roman"/>
              </a:rPr>
              <a:t>Don</a:t>
            </a:r>
            <a:r>
              <a:rPr sz="900" b="1" spc="-30" dirty="0">
                <a:solidFill>
                  <a:srgbClr val="FFFFFF"/>
                </a:solidFill>
                <a:latin typeface="Times New Roman"/>
                <a:cs typeface="Times New Roman"/>
              </a:rPr>
              <a:t> </a:t>
            </a:r>
            <a:r>
              <a:rPr sz="900" b="1" dirty="0">
                <a:solidFill>
                  <a:srgbClr val="FFFFFF"/>
                </a:solidFill>
                <a:latin typeface="Times New Roman"/>
                <a:cs typeface="Times New Roman"/>
              </a:rPr>
              <a:t>C.</a:t>
            </a:r>
            <a:r>
              <a:rPr sz="900" b="1" spc="-30" dirty="0">
                <a:solidFill>
                  <a:srgbClr val="FFFFFF"/>
                </a:solidFill>
                <a:latin typeface="Times New Roman"/>
                <a:cs typeface="Times New Roman"/>
              </a:rPr>
              <a:t> </a:t>
            </a:r>
            <a:r>
              <a:rPr sz="900" b="1" spc="-25" dirty="0">
                <a:solidFill>
                  <a:srgbClr val="FFFFFF"/>
                </a:solidFill>
                <a:latin typeface="Times New Roman"/>
                <a:cs typeface="Times New Roman"/>
              </a:rPr>
              <a:t>Weckhorst</a:t>
            </a:r>
            <a:r>
              <a:rPr sz="900" b="1" spc="-20" dirty="0">
                <a:solidFill>
                  <a:srgbClr val="FFFFFF"/>
                </a:solidFill>
                <a:latin typeface="Times New Roman"/>
                <a:cs typeface="Times New Roman"/>
              </a:rPr>
              <a:t> Executive</a:t>
            </a:r>
            <a:r>
              <a:rPr sz="900" b="1" spc="10" dirty="0">
                <a:solidFill>
                  <a:srgbClr val="FFFFFF"/>
                </a:solidFill>
                <a:latin typeface="Times New Roman"/>
                <a:cs typeface="Times New Roman"/>
              </a:rPr>
              <a:t> </a:t>
            </a:r>
            <a:r>
              <a:rPr sz="900" b="1" spc="-10" dirty="0">
                <a:solidFill>
                  <a:srgbClr val="FFFFFF"/>
                </a:solidFill>
                <a:latin typeface="Times New Roman"/>
                <a:cs typeface="Times New Roman"/>
              </a:rPr>
              <a:t>Director</a:t>
            </a:r>
            <a:endParaRPr sz="900" dirty="0">
              <a:latin typeface="Times New Roman"/>
              <a:cs typeface="Times New Roman"/>
            </a:endParaRPr>
          </a:p>
        </p:txBody>
      </p:sp>
      <p:grpSp>
        <p:nvGrpSpPr>
          <p:cNvPr id="7" name="object 7"/>
          <p:cNvGrpSpPr/>
          <p:nvPr/>
        </p:nvGrpSpPr>
        <p:grpSpPr>
          <a:xfrm>
            <a:off x="237552" y="2474976"/>
            <a:ext cx="8577580" cy="3854450"/>
            <a:chOff x="237552" y="2474976"/>
            <a:chExt cx="8577580" cy="3854450"/>
          </a:xfrm>
        </p:grpSpPr>
        <p:sp>
          <p:nvSpPr>
            <p:cNvPr id="8" name="object 8"/>
            <p:cNvSpPr/>
            <p:nvPr/>
          </p:nvSpPr>
          <p:spPr>
            <a:xfrm>
              <a:off x="7063740" y="6323076"/>
              <a:ext cx="175895" cy="0"/>
            </a:xfrm>
            <a:custGeom>
              <a:avLst/>
              <a:gdLst/>
              <a:ahLst/>
              <a:cxnLst/>
              <a:rect l="l" t="t" r="r" b="b"/>
              <a:pathLst>
                <a:path w="175895">
                  <a:moveTo>
                    <a:pt x="0" y="0"/>
                  </a:moveTo>
                  <a:lnTo>
                    <a:pt x="175641" y="0"/>
                  </a:lnTo>
                </a:path>
              </a:pathLst>
            </a:custGeom>
            <a:ln w="9525">
              <a:solidFill>
                <a:srgbClr val="000000"/>
              </a:solidFill>
            </a:ln>
          </p:spPr>
          <p:txBody>
            <a:bodyPr wrap="square" lIns="0" tIns="0" rIns="0" bIns="0" rtlCol="0"/>
            <a:lstStyle/>
            <a:p>
              <a:endParaRPr/>
            </a:p>
          </p:txBody>
        </p:sp>
        <p:sp>
          <p:nvSpPr>
            <p:cNvPr id="9" name="object 9"/>
            <p:cNvSpPr/>
            <p:nvPr/>
          </p:nvSpPr>
          <p:spPr>
            <a:xfrm>
              <a:off x="242314" y="4459222"/>
              <a:ext cx="6985" cy="1863725"/>
            </a:xfrm>
            <a:custGeom>
              <a:avLst/>
              <a:gdLst/>
              <a:ahLst/>
              <a:cxnLst/>
              <a:rect l="l" t="t" r="r" b="b"/>
              <a:pathLst>
                <a:path w="6985" h="1863725">
                  <a:moveTo>
                    <a:pt x="0" y="0"/>
                  </a:moveTo>
                  <a:lnTo>
                    <a:pt x="6654" y="1863255"/>
                  </a:lnTo>
                </a:path>
              </a:pathLst>
            </a:custGeom>
            <a:ln w="9525">
              <a:solidFill>
                <a:srgbClr val="000000"/>
              </a:solidFill>
            </a:ln>
          </p:spPr>
          <p:txBody>
            <a:bodyPr wrap="square" lIns="0" tIns="0" rIns="0" bIns="0" rtlCol="0"/>
            <a:lstStyle/>
            <a:p>
              <a:endParaRPr/>
            </a:p>
          </p:txBody>
        </p:sp>
        <p:sp>
          <p:nvSpPr>
            <p:cNvPr id="10" name="object 10"/>
            <p:cNvSpPr/>
            <p:nvPr/>
          </p:nvSpPr>
          <p:spPr>
            <a:xfrm>
              <a:off x="1013460" y="3806952"/>
              <a:ext cx="0" cy="174625"/>
            </a:xfrm>
            <a:custGeom>
              <a:avLst/>
              <a:gdLst/>
              <a:ahLst/>
              <a:cxnLst/>
              <a:rect l="l" t="t" r="r" b="b"/>
              <a:pathLst>
                <a:path h="174625">
                  <a:moveTo>
                    <a:pt x="0" y="0"/>
                  </a:moveTo>
                  <a:lnTo>
                    <a:pt x="0" y="174625"/>
                  </a:lnTo>
                </a:path>
              </a:pathLst>
            </a:custGeom>
            <a:ln w="9525">
              <a:solidFill>
                <a:srgbClr val="000000"/>
              </a:solidFill>
            </a:ln>
          </p:spPr>
          <p:txBody>
            <a:bodyPr wrap="square" lIns="0" tIns="0" rIns="0" bIns="0" rtlCol="0"/>
            <a:lstStyle/>
            <a:p>
              <a:endParaRPr/>
            </a:p>
          </p:txBody>
        </p:sp>
        <p:sp>
          <p:nvSpPr>
            <p:cNvPr id="11" name="object 11"/>
            <p:cNvSpPr/>
            <p:nvPr/>
          </p:nvSpPr>
          <p:spPr>
            <a:xfrm>
              <a:off x="1699040" y="3791755"/>
              <a:ext cx="3175" cy="231775"/>
            </a:xfrm>
            <a:custGeom>
              <a:avLst/>
              <a:gdLst/>
              <a:ahLst/>
              <a:cxnLst/>
              <a:rect l="l" t="t" r="r" b="b"/>
              <a:pathLst>
                <a:path w="3175" h="231775">
                  <a:moveTo>
                    <a:pt x="0" y="0"/>
                  </a:moveTo>
                  <a:lnTo>
                    <a:pt x="3060" y="231521"/>
                  </a:lnTo>
                </a:path>
              </a:pathLst>
            </a:custGeom>
            <a:ln w="9524">
              <a:solidFill>
                <a:srgbClr val="000000"/>
              </a:solidFill>
            </a:ln>
          </p:spPr>
          <p:txBody>
            <a:bodyPr wrap="square" lIns="0" tIns="0" rIns="0" bIns="0" rtlCol="0"/>
            <a:lstStyle/>
            <a:p>
              <a:endParaRPr/>
            </a:p>
          </p:txBody>
        </p:sp>
        <p:sp>
          <p:nvSpPr>
            <p:cNvPr id="12" name="object 12"/>
            <p:cNvSpPr/>
            <p:nvPr/>
          </p:nvSpPr>
          <p:spPr>
            <a:xfrm>
              <a:off x="3531106" y="3806952"/>
              <a:ext cx="0" cy="231140"/>
            </a:xfrm>
            <a:custGeom>
              <a:avLst/>
              <a:gdLst/>
              <a:ahLst/>
              <a:cxnLst/>
              <a:rect l="l" t="t" r="r" b="b"/>
              <a:pathLst>
                <a:path h="231139">
                  <a:moveTo>
                    <a:pt x="0" y="0"/>
                  </a:moveTo>
                  <a:lnTo>
                    <a:pt x="0" y="230746"/>
                  </a:lnTo>
                </a:path>
              </a:pathLst>
            </a:custGeom>
            <a:ln w="9525">
              <a:solidFill>
                <a:srgbClr val="000000"/>
              </a:solidFill>
            </a:ln>
          </p:spPr>
          <p:txBody>
            <a:bodyPr wrap="square" lIns="0" tIns="0" rIns="0" bIns="0" rtlCol="0"/>
            <a:lstStyle/>
            <a:p>
              <a:endParaRPr/>
            </a:p>
          </p:txBody>
        </p:sp>
        <p:sp>
          <p:nvSpPr>
            <p:cNvPr id="13" name="object 13"/>
            <p:cNvSpPr/>
            <p:nvPr/>
          </p:nvSpPr>
          <p:spPr>
            <a:xfrm>
              <a:off x="3057974" y="3806230"/>
              <a:ext cx="3175" cy="231775"/>
            </a:xfrm>
            <a:custGeom>
              <a:avLst/>
              <a:gdLst/>
              <a:ahLst/>
              <a:cxnLst/>
              <a:rect l="l" t="t" r="r" b="b"/>
              <a:pathLst>
                <a:path w="3175" h="231775">
                  <a:moveTo>
                    <a:pt x="0" y="0"/>
                  </a:moveTo>
                  <a:lnTo>
                    <a:pt x="3060" y="231520"/>
                  </a:lnTo>
                </a:path>
              </a:pathLst>
            </a:custGeom>
            <a:ln w="9524">
              <a:solidFill>
                <a:srgbClr val="000000"/>
              </a:solidFill>
            </a:ln>
          </p:spPr>
          <p:txBody>
            <a:bodyPr wrap="square" lIns="0" tIns="0" rIns="0" bIns="0" rtlCol="0"/>
            <a:lstStyle/>
            <a:p>
              <a:endParaRPr/>
            </a:p>
          </p:txBody>
        </p:sp>
        <p:sp>
          <p:nvSpPr>
            <p:cNvPr id="14" name="object 14"/>
            <p:cNvSpPr/>
            <p:nvPr/>
          </p:nvSpPr>
          <p:spPr>
            <a:xfrm>
              <a:off x="2430575" y="3806228"/>
              <a:ext cx="2540" cy="221615"/>
            </a:xfrm>
            <a:custGeom>
              <a:avLst/>
              <a:gdLst/>
              <a:ahLst/>
              <a:cxnLst/>
              <a:rect l="l" t="t" r="r" b="b"/>
              <a:pathLst>
                <a:path w="2539" h="221614">
                  <a:moveTo>
                    <a:pt x="0" y="0"/>
                  </a:moveTo>
                  <a:lnTo>
                    <a:pt x="2070" y="221081"/>
                  </a:lnTo>
                </a:path>
              </a:pathLst>
            </a:custGeom>
            <a:ln w="9525">
              <a:solidFill>
                <a:srgbClr val="000000"/>
              </a:solidFill>
            </a:ln>
          </p:spPr>
          <p:txBody>
            <a:bodyPr wrap="square" lIns="0" tIns="0" rIns="0" bIns="0" rtlCol="0"/>
            <a:lstStyle/>
            <a:p>
              <a:endParaRPr/>
            </a:p>
          </p:txBody>
        </p:sp>
        <p:sp>
          <p:nvSpPr>
            <p:cNvPr id="15" name="object 15"/>
            <p:cNvSpPr/>
            <p:nvPr/>
          </p:nvSpPr>
          <p:spPr>
            <a:xfrm>
              <a:off x="3998974" y="3806952"/>
              <a:ext cx="0" cy="231140"/>
            </a:xfrm>
            <a:custGeom>
              <a:avLst/>
              <a:gdLst/>
              <a:ahLst/>
              <a:cxnLst/>
              <a:rect l="l" t="t" r="r" b="b"/>
              <a:pathLst>
                <a:path h="231139">
                  <a:moveTo>
                    <a:pt x="0" y="0"/>
                  </a:moveTo>
                  <a:lnTo>
                    <a:pt x="0" y="230746"/>
                  </a:lnTo>
                </a:path>
              </a:pathLst>
            </a:custGeom>
            <a:ln w="9525">
              <a:solidFill>
                <a:srgbClr val="000000"/>
              </a:solidFill>
            </a:ln>
          </p:spPr>
          <p:txBody>
            <a:bodyPr wrap="square" lIns="0" tIns="0" rIns="0" bIns="0" rtlCol="0"/>
            <a:lstStyle/>
            <a:p>
              <a:endParaRPr/>
            </a:p>
          </p:txBody>
        </p:sp>
        <p:sp>
          <p:nvSpPr>
            <p:cNvPr id="16" name="object 16"/>
            <p:cNvSpPr/>
            <p:nvPr/>
          </p:nvSpPr>
          <p:spPr>
            <a:xfrm>
              <a:off x="4604003" y="3806952"/>
              <a:ext cx="0" cy="147955"/>
            </a:xfrm>
            <a:custGeom>
              <a:avLst/>
              <a:gdLst/>
              <a:ahLst/>
              <a:cxnLst/>
              <a:rect l="l" t="t" r="r" b="b"/>
              <a:pathLst>
                <a:path h="147954">
                  <a:moveTo>
                    <a:pt x="0" y="0"/>
                  </a:moveTo>
                  <a:lnTo>
                    <a:pt x="0" y="147637"/>
                  </a:lnTo>
                </a:path>
              </a:pathLst>
            </a:custGeom>
            <a:ln w="9525">
              <a:solidFill>
                <a:srgbClr val="000000"/>
              </a:solidFill>
            </a:ln>
          </p:spPr>
          <p:txBody>
            <a:bodyPr wrap="square" lIns="0" tIns="0" rIns="0" bIns="0" rtlCol="0"/>
            <a:lstStyle/>
            <a:p>
              <a:endParaRPr/>
            </a:p>
          </p:txBody>
        </p:sp>
        <p:sp>
          <p:nvSpPr>
            <p:cNvPr id="17" name="object 17"/>
            <p:cNvSpPr/>
            <p:nvPr/>
          </p:nvSpPr>
          <p:spPr>
            <a:xfrm>
              <a:off x="5815582" y="3808474"/>
              <a:ext cx="0" cy="231140"/>
            </a:xfrm>
            <a:custGeom>
              <a:avLst/>
              <a:gdLst/>
              <a:ahLst/>
              <a:cxnLst/>
              <a:rect l="l" t="t" r="r" b="b"/>
              <a:pathLst>
                <a:path h="231139">
                  <a:moveTo>
                    <a:pt x="0" y="0"/>
                  </a:moveTo>
                  <a:lnTo>
                    <a:pt x="0" y="230746"/>
                  </a:lnTo>
                </a:path>
              </a:pathLst>
            </a:custGeom>
            <a:ln w="9525">
              <a:solidFill>
                <a:srgbClr val="000000"/>
              </a:solidFill>
            </a:ln>
          </p:spPr>
          <p:txBody>
            <a:bodyPr wrap="square" lIns="0" tIns="0" rIns="0" bIns="0" rtlCol="0"/>
            <a:lstStyle/>
            <a:p>
              <a:endParaRPr/>
            </a:p>
          </p:txBody>
        </p:sp>
        <p:sp>
          <p:nvSpPr>
            <p:cNvPr id="18" name="object 18"/>
            <p:cNvSpPr/>
            <p:nvPr/>
          </p:nvSpPr>
          <p:spPr>
            <a:xfrm>
              <a:off x="5164835" y="3808474"/>
              <a:ext cx="0" cy="231140"/>
            </a:xfrm>
            <a:custGeom>
              <a:avLst/>
              <a:gdLst/>
              <a:ahLst/>
              <a:cxnLst/>
              <a:rect l="l" t="t" r="r" b="b"/>
              <a:pathLst>
                <a:path h="231139">
                  <a:moveTo>
                    <a:pt x="0" y="0"/>
                  </a:moveTo>
                  <a:lnTo>
                    <a:pt x="0" y="230746"/>
                  </a:lnTo>
                </a:path>
              </a:pathLst>
            </a:custGeom>
            <a:ln w="9525">
              <a:solidFill>
                <a:srgbClr val="000000"/>
              </a:solidFill>
            </a:ln>
          </p:spPr>
          <p:txBody>
            <a:bodyPr wrap="square" lIns="0" tIns="0" rIns="0" bIns="0" rtlCol="0"/>
            <a:lstStyle/>
            <a:p>
              <a:endParaRPr/>
            </a:p>
          </p:txBody>
        </p:sp>
        <p:sp>
          <p:nvSpPr>
            <p:cNvPr id="19" name="object 19"/>
            <p:cNvSpPr/>
            <p:nvPr/>
          </p:nvSpPr>
          <p:spPr>
            <a:xfrm>
              <a:off x="7056119" y="3806952"/>
              <a:ext cx="0" cy="233679"/>
            </a:xfrm>
            <a:custGeom>
              <a:avLst/>
              <a:gdLst/>
              <a:ahLst/>
              <a:cxnLst/>
              <a:rect l="l" t="t" r="r" b="b"/>
              <a:pathLst>
                <a:path h="233679">
                  <a:moveTo>
                    <a:pt x="0" y="0"/>
                  </a:moveTo>
                  <a:lnTo>
                    <a:pt x="0" y="233641"/>
                  </a:lnTo>
                </a:path>
              </a:pathLst>
            </a:custGeom>
            <a:ln w="9525">
              <a:solidFill>
                <a:srgbClr val="000000"/>
              </a:solidFill>
            </a:ln>
          </p:spPr>
          <p:txBody>
            <a:bodyPr wrap="square" lIns="0" tIns="0" rIns="0" bIns="0" rtlCol="0"/>
            <a:lstStyle/>
            <a:p>
              <a:endParaRPr/>
            </a:p>
          </p:txBody>
        </p:sp>
        <p:sp>
          <p:nvSpPr>
            <p:cNvPr id="20" name="object 20"/>
            <p:cNvSpPr/>
            <p:nvPr/>
          </p:nvSpPr>
          <p:spPr>
            <a:xfrm>
              <a:off x="6380986" y="3806952"/>
              <a:ext cx="0" cy="233679"/>
            </a:xfrm>
            <a:custGeom>
              <a:avLst/>
              <a:gdLst/>
              <a:ahLst/>
              <a:cxnLst/>
              <a:rect l="l" t="t" r="r" b="b"/>
              <a:pathLst>
                <a:path h="233679">
                  <a:moveTo>
                    <a:pt x="0" y="0"/>
                  </a:moveTo>
                  <a:lnTo>
                    <a:pt x="0" y="233641"/>
                  </a:lnTo>
                </a:path>
              </a:pathLst>
            </a:custGeom>
            <a:ln w="9525">
              <a:solidFill>
                <a:srgbClr val="000000"/>
              </a:solidFill>
            </a:ln>
          </p:spPr>
          <p:txBody>
            <a:bodyPr wrap="square" lIns="0" tIns="0" rIns="0" bIns="0" rtlCol="0"/>
            <a:lstStyle/>
            <a:p>
              <a:endParaRPr/>
            </a:p>
          </p:txBody>
        </p:sp>
        <p:sp>
          <p:nvSpPr>
            <p:cNvPr id="21" name="object 21"/>
            <p:cNvSpPr/>
            <p:nvPr/>
          </p:nvSpPr>
          <p:spPr>
            <a:xfrm>
              <a:off x="7664195" y="3800854"/>
              <a:ext cx="0" cy="231140"/>
            </a:xfrm>
            <a:custGeom>
              <a:avLst/>
              <a:gdLst/>
              <a:ahLst/>
              <a:cxnLst/>
              <a:rect l="l" t="t" r="r" b="b"/>
              <a:pathLst>
                <a:path h="231139">
                  <a:moveTo>
                    <a:pt x="0" y="0"/>
                  </a:moveTo>
                  <a:lnTo>
                    <a:pt x="0" y="230746"/>
                  </a:lnTo>
                </a:path>
              </a:pathLst>
            </a:custGeom>
            <a:ln w="9525">
              <a:solidFill>
                <a:srgbClr val="000000"/>
              </a:solidFill>
            </a:ln>
          </p:spPr>
          <p:txBody>
            <a:bodyPr wrap="square" lIns="0" tIns="0" rIns="0" bIns="0" rtlCol="0"/>
            <a:lstStyle/>
            <a:p>
              <a:endParaRPr/>
            </a:p>
          </p:txBody>
        </p:sp>
        <p:sp>
          <p:nvSpPr>
            <p:cNvPr id="22" name="object 22"/>
            <p:cNvSpPr/>
            <p:nvPr/>
          </p:nvSpPr>
          <p:spPr>
            <a:xfrm>
              <a:off x="8229598" y="3805426"/>
              <a:ext cx="0" cy="231140"/>
            </a:xfrm>
            <a:custGeom>
              <a:avLst/>
              <a:gdLst/>
              <a:ahLst/>
              <a:cxnLst/>
              <a:rect l="l" t="t" r="r" b="b"/>
              <a:pathLst>
                <a:path h="231139">
                  <a:moveTo>
                    <a:pt x="0" y="0"/>
                  </a:moveTo>
                  <a:lnTo>
                    <a:pt x="0" y="230746"/>
                  </a:lnTo>
                </a:path>
              </a:pathLst>
            </a:custGeom>
            <a:ln w="9525">
              <a:solidFill>
                <a:srgbClr val="000000"/>
              </a:solidFill>
            </a:ln>
          </p:spPr>
          <p:txBody>
            <a:bodyPr wrap="square" lIns="0" tIns="0" rIns="0" bIns="0" rtlCol="0"/>
            <a:lstStyle/>
            <a:p>
              <a:endParaRPr/>
            </a:p>
          </p:txBody>
        </p:sp>
        <p:sp>
          <p:nvSpPr>
            <p:cNvPr id="23" name="object 23"/>
            <p:cNvSpPr/>
            <p:nvPr/>
          </p:nvSpPr>
          <p:spPr>
            <a:xfrm>
              <a:off x="8810243" y="3810000"/>
              <a:ext cx="0" cy="231140"/>
            </a:xfrm>
            <a:custGeom>
              <a:avLst/>
              <a:gdLst/>
              <a:ahLst/>
              <a:cxnLst/>
              <a:rect l="l" t="t" r="r" b="b"/>
              <a:pathLst>
                <a:path h="231139">
                  <a:moveTo>
                    <a:pt x="0" y="0"/>
                  </a:moveTo>
                  <a:lnTo>
                    <a:pt x="0" y="230746"/>
                  </a:lnTo>
                </a:path>
              </a:pathLst>
            </a:custGeom>
            <a:ln w="9525">
              <a:solidFill>
                <a:srgbClr val="000000"/>
              </a:solidFill>
            </a:ln>
          </p:spPr>
          <p:txBody>
            <a:bodyPr wrap="square" lIns="0" tIns="0" rIns="0" bIns="0" rtlCol="0"/>
            <a:lstStyle/>
            <a:p>
              <a:endParaRPr/>
            </a:p>
          </p:txBody>
        </p:sp>
        <p:sp>
          <p:nvSpPr>
            <p:cNvPr id="24" name="object 24"/>
            <p:cNvSpPr/>
            <p:nvPr/>
          </p:nvSpPr>
          <p:spPr>
            <a:xfrm>
              <a:off x="4325112" y="2599944"/>
              <a:ext cx="4445" cy="248920"/>
            </a:xfrm>
            <a:custGeom>
              <a:avLst/>
              <a:gdLst/>
              <a:ahLst/>
              <a:cxnLst/>
              <a:rect l="l" t="t" r="r" b="b"/>
              <a:pathLst>
                <a:path w="4445" h="248919">
                  <a:moveTo>
                    <a:pt x="0" y="0"/>
                  </a:moveTo>
                  <a:lnTo>
                    <a:pt x="4229" y="248564"/>
                  </a:lnTo>
                </a:path>
              </a:pathLst>
            </a:custGeom>
            <a:ln w="9525">
              <a:solidFill>
                <a:srgbClr val="000000"/>
              </a:solidFill>
            </a:ln>
          </p:spPr>
          <p:txBody>
            <a:bodyPr wrap="square" lIns="0" tIns="0" rIns="0" bIns="0" rtlCol="0"/>
            <a:lstStyle/>
            <a:p>
              <a:endParaRPr/>
            </a:p>
          </p:txBody>
        </p:sp>
        <p:sp>
          <p:nvSpPr>
            <p:cNvPr id="25" name="object 25"/>
            <p:cNvSpPr/>
            <p:nvPr/>
          </p:nvSpPr>
          <p:spPr>
            <a:xfrm>
              <a:off x="251458" y="6323076"/>
              <a:ext cx="234315" cy="0"/>
            </a:xfrm>
            <a:custGeom>
              <a:avLst/>
              <a:gdLst/>
              <a:ahLst/>
              <a:cxnLst/>
              <a:rect l="l" t="t" r="r" b="b"/>
              <a:pathLst>
                <a:path w="234315">
                  <a:moveTo>
                    <a:pt x="0" y="0"/>
                  </a:moveTo>
                  <a:lnTo>
                    <a:pt x="233870" y="0"/>
                  </a:lnTo>
                </a:path>
              </a:pathLst>
            </a:custGeom>
            <a:ln w="9525">
              <a:solidFill>
                <a:srgbClr val="000000"/>
              </a:solidFill>
            </a:ln>
          </p:spPr>
          <p:txBody>
            <a:bodyPr wrap="square" lIns="0" tIns="0" rIns="0" bIns="0" rtlCol="0"/>
            <a:lstStyle/>
            <a:p>
              <a:endParaRPr/>
            </a:p>
          </p:txBody>
        </p:sp>
        <p:sp>
          <p:nvSpPr>
            <p:cNvPr id="26" name="object 26"/>
            <p:cNvSpPr/>
            <p:nvPr/>
          </p:nvSpPr>
          <p:spPr>
            <a:xfrm>
              <a:off x="7057643" y="4817364"/>
              <a:ext cx="437515" cy="0"/>
            </a:xfrm>
            <a:custGeom>
              <a:avLst/>
              <a:gdLst/>
              <a:ahLst/>
              <a:cxnLst/>
              <a:rect l="l" t="t" r="r" b="b"/>
              <a:pathLst>
                <a:path w="437515">
                  <a:moveTo>
                    <a:pt x="0" y="0"/>
                  </a:moveTo>
                  <a:lnTo>
                    <a:pt x="437464" y="0"/>
                  </a:lnTo>
                </a:path>
              </a:pathLst>
            </a:custGeom>
            <a:ln w="9525">
              <a:solidFill>
                <a:srgbClr val="000000"/>
              </a:solidFill>
            </a:ln>
          </p:spPr>
          <p:txBody>
            <a:bodyPr wrap="square" lIns="0" tIns="0" rIns="0" bIns="0" rtlCol="0"/>
            <a:lstStyle/>
            <a:p>
              <a:endParaRPr/>
            </a:p>
          </p:txBody>
        </p:sp>
        <p:sp>
          <p:nvSpPr>
            <p:cNvPr id="27" name="object 27"/>
            <p:cNvSpPr/>
            <p:nvPr/>
          </p:nvSpPr>
          <p:spPr>
            <a:xfrm>
              <a:off x="7068310" y="5198364"/>
              <a:ext cx="437515" cy="0"/>
            </a:xfrm>
            <a:custGeom>
              <a:avLst/>
              <a:gdLst/>
              <a:ahLst/>
              <a:cxnLst/>
              <a:rect l="l" t="t" r="r" b="b"/>
              <a:pathLst>
                <a:path w="437515">
                  <a:moveTo>
                    <a:pt x="0" y="0"/>
                  </a:moveTo>
                  <a:lnTo>
                    <a:pt x="437464" y="0"/>
                  </a:lnTo>
                </a:path>
              </a:pathLst>
            </a:custGeom>
            <a:ln w="9525">
              <a:solidFill>
                <a:srgbClr val="000000"/>
              </a:solidFill>
            </a:ln>
          </p:spPr>
          <p:txBody>
            <a:bodyPr wrap="square" lIns="0" tIns="0" rIns="0" bIns="0" rtlCol="0"/>
            <a:lstStyle/>
            <a:p>
              <a:endParaRPr/>
            </a:p>
          </p:txBody>
        </p:sp>
        <p:sp>
          <p:nvSpPr>
            <p:cNvPr id="28" name="object 28"/>
            <p:cNvSpPr/>
            <p:nvPr/>
          </p:nvSpPr>
          <p:spPr>
            <a:xfrm>
              <a:off x="7057643" y="5579364"/>
              <a:ext cx="437515" cy="0"/>
            </a:xfrm>
            <a:custGeom>
              <a:avLst/>
              <a:gdLst/>
              <a:ahLst/>
              <a:cxnLst/>
              <a:rect l="l" t="t" r="r" b="b"/>
              <a:pathLst>
                <a:path w="437515">
                  <a:moveTo>
                    <a:pt x="0" y="0"/>
                  </a:moveTo>
                  <a:lnTo>
                    <a:pt x="437464" y="0"/>
                  </a:lnTo>
                </a:path>
              </a:pathLst>
            </a:custGeom>
            <a:ln w="9525">
              <a:solidFill>
                <a:srgbClr val="000000"/>
              </a:solidFill>
            </a:ln>
          </p:spPr>
          <p:txBody>
            <a:bodyPr wrap="square" lIns="0" tIns="0" rIns="0" bIns="0" rtlCol="0"/>
            <a:lstStyle/>
            <a:p>
              <a:endParaRPr/>
            </a:p>
          </p:txBody>
        </p:sp>
        <p:sp>
          <p:nvSpPr>
            <p:cNvPr id="29" name="object 29"/>
            <p:cNvSpPr/>
            <p:nvPr/>
          </p:nvSpPr>
          <p:spPr>
            <a:xfrm>
              <a:off x="7057643" y="5999988"/>
              <a:ext cx="437515" cy="0"/>
            </a:xfrm>
            <a:custGeom>
              <a:avLst/>
              <a:gdLst/>
              <a:ahLst/>
              <a:cxnLst/>
              <a:rect l="l" t="t" r="r" b="b"/>
              <a:pathLst>
                <a:path w="437515">
                  <a:moveTo>
                    <a:pt x="0" y="0"/>
                  </a:moveTo>
                  <a:lnTo>
                    <a:pt x="437464" y="0"/>
                  </a:lnTo>
                </a:path>
              </a:pathLst>
            </a:custGeom>
            <a:ln w="9525">
              <a:solidFill>
                <a:srgbClr val="000000"/>
              </a:solidFill>
            </a:ln>
          </p:spPr>
          <p:txBody>
            <a:bodyPr wrap="square" lIns="0" tIns="0" rIns="0" bIns="0" rtlCol="0"/>
            <a:lstStyle/>
            <a:p>
              <a:endParaRPr/>
            </a:p>
          </p:txBody>
        </p:sp>
        <p:sp>
          <p:nvSpPr>
            <p:cNvPr id="30" name="object 30"/>
            <p:cNvSpPr/>
            <p:nvPr/>
          </p:nvSpPr>
          <p:spPr>
            <a:xfrm>
              <a:off x="7065264" y="4495800"/>
              <a:ext cx="2540" cy="1828800"/>
            </a:xfrm>
            <a:custGeom>
              <a:avLst/>
              <a:gdLst/>
              <a:ahLst/>
              <a:cxnLst/>
              <a:rect l="l" t="t" r="r" b="b"/>
              <a:pathLst>
                <a:path w="2540" h="1828800">
                  <a:moveTo>
                    <a:pt x="2413" y="0"/>
                  </a:moveTo>
                  <a:lnTo>
                    <a:pt x="0" y="1828800"/>
                  </a:lnTo>
                </a:path>
              </a:pathLst>
            </a:custGeom>
            <a:ln w="9524">
              <a:solidFill>
                <a:srgbClr val="000000"/>
              </a:solidFill>
            </a:ln>
          </p:spPr>
          <p:txBody>
            <a:bodyPr wrap="square" lIns="0" tIns="0" rIns="0" bIns="0" rtlCol="0"/>
            <a:lstStyle/>
            <a:p>
              <a:endParaRPr/>
            </a:p>
          </p:txBody>
        </p:sp>
        <p:sp>
          <p:nvSpPr>
            <p:cNvPr id="31" name="object 31"/>
            <p:cNvSpPr/>
            <p:nvPr/>
          </p:nvSpPr>
          <p:spPr>
            <a:xfrm>
              <a:off x="4724400" y="4475988"/>
              <a:ext cx="0" cy="685800"/>
            </a:xfrm>
            <a:custGeom>
              <a:avLst/>
              <a:gdLst/>
              <a:ahLst/>
              <a:cxnLst/>
              <a:rect l="l" t="t" r="r" b="b"/>
              <a:pathLst>
                <a:path h="685800">
                  <a:moveTo>
                    <a:pt x="0" y="0"/>
                  </a:moveTo>
                  <a:lnTo>
                    <a:pt x="0" y="685800"/>
                  </a:lnTo>
                </a:path>
              </a:pathLst>
            </a:custGeom>
            <a:ln w="9525">
              <a:solidFill>
                <a:srgbClr val="000000"/>
              </a:solidFill>
            </a:ln>
          </p:spPr>
          <p:txBody>
            <a:bodyPr wrap="square" lIns="0" tIns="0" rIns="0" bIns="0" rtlCol="0"/>
            <a:lstStyle/>
            <a:p>
              <a:endParaRPr/>
            </a:p>
          </p:txBody>
        </p:sp>
        <p:sp>
          <p:nvSpPr>
            <p:cNvPr id="32" name="object 32"/>
            <p:cNvSpPr/>
            <p:nvPr/>
          </p:nvSpPr>
          <p:spPr>
            <a:xfrm>
              <a:off x="2446018" y="4474464"/>
              <a:ext cx="3810" cy="772160"/>
            </a:xfrm>
            <a:custGeom>
              <a:avLst/>
              <a:gdLst/>
              <a:ahLst/>
              <a:cxnLst/>
              <a:rect l="l" t="t" r="r" b="b"/>
              <a:pathLst>
                <a:path w="3810" h="772160">
                  <a:moveTo>
                    <a:pt x="3365" y="0"/>
                  </a:moveTo>
                  <a:lnTo>
                    <a:pt x="0" y="772083"/>
                  </a:lnTo>
                </a:path>
              </a:pathLst>
            </a:custGeom>
            <a:ln w="9525">
              <a:solidFill>
                <a:srgbClr val="000000"/>
              </a:solidFill>
            </a:ln>
          </p:spPr>
          <p:txBody>
            <a:bodyPr wrap="square" lIns="0" tIns="0" rIns="0" bIns="0" rtlCol="0"/>
            <a:lstStyle/>
            <a:p>
              <a:endParaRPr/>
            </a:p>
          </p:txBody>
        </p:sp>
        <p:sp>
          <p:nvSpPr>
            <p:cNvPr id="33" name="object 33"/>
            <p:cNvSpPr/>
            <p:nvPr/>
          </p:nvSpPr>
          <p:spPr>
            <a:xfrm>
              <a:off x="4724400" y="5161788"/>
              <a:ext cx="238760" cy="0"/>
            </a:xfrm>
            <a:custGeom>
              <a:avLst/>
              <a:gdLst/>
              <a:ahLst/>
              <a:cxnLst/>
              <a:rect l="l" t="t" r="r" b="b"/>
              <a:pathLst>
                <a:path w="238760">
                  <a:moveTo>
                    <a:pt x="0" y="0"/>
                  </a:moveTo>
                  <a:lnTo>
                    <a:pt x="238633" y="0"/>
                  </a:lnTo>
                </a:path>
              </a:pathLst>
            </a:custGeom>
            <a:ln w="9525">
              <a:solidFill>
                <a:srgbClr val="000000"/>
              </a:solidFill>
            </a:ln>
          </p:spPr>
          <p:txBody>
            <a:bodyPr wrap="square" lIns="0" tIns="0" rIns="0" bIns="0" rtlCol="0"/>
            <a:lstStyle/>
            <a:p>
              <a:endParaRPr/>
            </a:p>
          </p:txBody>
        </p:sp>
        <p:sp>
          <p:nvSpPr>
            <p:cNvPr id="34" name="object 34"/>
            <p:cNvSpPr/>
            <p:nvPr/>
          </p:nvSpPr>
          <p:spPr>
            <a:xfrm>
              <a:off x="2459735" y="4856988"/>
              <a:ext cx="437515" cy="0"/>
            </a:xfrm>
            <a:custGeom>
              <a:avLst/>
              <a:gdLst/>
              <a:ahLst/>
              <a:cxnLst/>
              <a:rect l="l" t="t" r="r" b="b"/>
              <a:pathLst>
                <a:path w="437514">
                  <a:moveTo>
                    <a:pt x="0" y="0"/>
                  </a:moveTo>
                  <a:lnTo>
                    <a:pt x="437464" y="0"/>
                  </a:lnTo>
                </a:path>
              </a:pathLst>
            </a:custGeom>
            <a:ln w="9525">
              <a:solidFill>
                <a:srgbClr val="000000"/>
              </a:solidFill>
            </a:ln>
          </p:spPr>
          <p:txBody>
            <a:bodyPr wrap="square" lIns="0" tIns="0" rIns="0" bIns="0" rtlCol="0"/>
            <a:lstStyle/>
            <a:p>
              <a:endParaRPr/>
            </a:p>
          </p:txBody>
        </p:sp>
        <p:sp>
          <p:nvSpPr>
            <p:cNvPr id="35" name="object 35"/>
            <p:cNvSpPr/>
            <p:nvPr/>
          </p:nvSpPr>
          <p:spPr>
            <a:xfrm>
              <a:off x="251458" y="4765548"/>
              <a:ext cx="234315" cy="0"/>
            </a:xfrm>
            <a:custGeom>
              <a:avLst/>
              <a:gdLst/>
              <a:ahLst/>
              <a:cxnLst/>
              <a:rect l="l" t="t" r="r" b="b"/>
              <a:pathLst>
                <a:path w="234315">
                  <a:moveTo>
                    <a:pt x="0" y="0"/>
                  </a:moveTo>
                  <a:lnTo>
                    <a:pt x="233870" y="0"/>
                  </a:lnTo>
                </a:path>
              </a:pathLst>
            </a:custGeom>
            <a:ln w="9525">
              <a:solidFill>
                <a:srgbClr val="000000"/>
              </a:solidFill>
            </a:ln>
          </p:spPr>
          <p:txBody>
            <a:bodyPr wrap="square" lIns="0" tIns="0" rIns="0" bIns="0" rtlCol="0"/>
            <a:lstStyle/>
            <a:p>
              <a:endParaRPr/>
            </a:p>
          </p:txBody>
        </p:sp>
        <p:sp>
          <p:nvSpPr>
            <p:cNvPr id="36" name="object 36"/>
            <p:cNvSpPr/>
            <p:nvPr/>
          </p:nvSpPr>
          <p:spPr>
            <a:xfrm>
              <a:off x="251458" y="5109972"/>
              <a:ext cx="234315" cy="0"/>
            </a:xfrm>
            <a:custGeom>
              <a:avLst/>
              <a:gdLst/>
              <a:ahLst/>
              <a:cxnLst/>
              <a:rect l="l" t="t" r="r" b="b"/>
              <a:pathLst>
                <a:path w="234315">
                  <a:moveTo>
                    <a:pt x="0" y="0"/>
                  </a:moveTo>
                  <a:lnTo>
                    <a:pt x="233870" y="0"/>
                  </a:lnTo>
                </a:path>
              </a:pathLst>
            </a:custGeom>
            <a:ln w="9525">
              <a:solidFill>
                <a:srgbClr val="000000"/>
              </a:solidFill>
            </a:ln>
          </p:spPr>
          <p:txBody>
            <a:bodyPr wrap="square" lIns="0" tIns="0" rIns="0" bIns="0" rtlCol="0"/>
            <a:lstStyle/>
            <a:p>
              <a:endParaRPr/>
            </a:p>
          </p:txBody>
        </p:sp>
        <p:sp>
          <p:nvSpPr>
            <p:cNvPr id="37" name="object 37"/>
            <p:cNvSpPr/>
            <p:nvPr/>
          </p:nvSpPr>
          <p:spPr>
            <a:xfrm>
              <a:off x="2459735" y="5237988"/>
              <a:ext cx="437515" cy="0"/>
            </a:xfrm>
            <a:custGeom>
              <a:avLst/>
              <a:gdLst/>
              <a:ahLst/>
              <a:cxnLst/>
              <a:rect l="l" t="t" r="r" b="b"/>
              <a:pathLst>
                <a:path w="437514">
                  <a:moveTo>
                    <a:pt x="0" y="0"/>
                  </a:moveTo>
                  <a:lnTo>
                    <a:pt x="437464" y="0"/>
                  </a:lnTo>
                </a:path>
              </a:pathLst>
            </a:custGeom>
            <a:ln w="9525">
              <a:solidFill>
                <a:srgbClr val="000000"/>
              </a:solidFill>
            </a:ln>
          </p:spPr>
          <p:txBody>
            <a:bodyPr wrap="square" lIns="0" tIns="0" rIns="0" bIns="0" rtlCol="0"/>
            <a:lstStyle/>
            <a:p>
              <a:endParaRPr/>
            </a:p>
          </p:txBody>
        </p:sp>
        <p:sp>
          <p:nvSpPr>
            <p:cNvPr id="38" name="object 38"/>
            <p:cNvSpPr/>
            <p:nvPr/>
          </p:nvSpPr>
          <p:spPr>
            <a:xfrm>
              <a:off x="251458" y="5405626"/>
              <a:ext cx="234315" cy="0"/>
            </a:xfrm>
            <a:custGeom>
              <a:avLst/>
              <a:gdLst/>
              <a:ahLst/>
              <a:cxnLst/>
              <a:rect l="l" t="t" r="r" b="b"/>
              <a:pathLst>
                <a:path w="234315">
                  <a:moveTo>
                    <a:pt x="0" y="0"/>
                  </a:moveTo>
                  <a:lnTo>
                    <a:pt x="233870" y="0"/>
                  </a:lnTo>
                </a:path>
              </a:pathLst>
            </a:custGeom>
            <a:ln w="9525">
              <a:solidFill>
                <a:srgbClr val="000000"/>
              </a:solidFill>
            </a:ln>
          </p:spPr>
          <p:txBody>
            <a:bodyPr wrap="square" lIns="0" tIns="0" rIns="0" bIns="0" rtlCol="0"/>
            <a:lstStyle/>
            <a:p>
              <a:endParaRPr/>
            </a:p>
          </p:txBody>
        </p:sp>
        <p:sp>
          <p:nvSpPr>
            <p:cNvPr id="39" name="object 39"/>
            <p:cNvSpPr/>
            <p:nvPr/>
          </p:nvSpPr>
          <p:spPr>
            <a:xfrm>
              <a:off x="251458" y="5707378"/>
              <a:ext cx="234315" cy="0"/>
            </a:xfrm>
            <a:custGeom>
              <a:avLst/>
              <a:gdLst/>
              <a:ahLst/>
              <a:cxnLst/>
              <a:rect l="l" t="t" r="r" b="b"/>
              <a:pathLst>
                <a:path w="234315">
                  <a:moveTo>
                    <a:pt x="0" y="0"/>
                  </a:moveTo>
                  <a:lnTo>
                    <a:pt x="233870" y="0"/>
                  </a:lnTo>
                </a:path>
              </a:pathLst>
            </a:custGeom>
            <a:ln w="9525">
              <a:solidFill>
                <a:srgbClr val="000000"/>
              </a:solidFill>
            </a:ln>
          </p:spPr>
          <p:txBody>
            <a:bodyPr wrap="square" lIns="0" tIns="0" rIns="0" bIns="0" rtlCol="0"/>
            <a:lstStyle/>
            <a:p>
              <a:endParaRPr/>
            </a:p>
          </p:txBody>
        </p:sp>
        <p:sp>
          <p:nvSpPr>
            <p:cNvPr id="40" name="object 40"/>
            <p:cNvSpPr/>
            <p:nvPr/>
          </p:nvSpPr>
          <p:spPr>
            <a:xfrm>
              <a:off x="251458" y="6004558"/>
              <a:ext cx="234315" cy="0"/>
            </a:xfrm>
            <a:custGeom>
              <a:avLst/>
              <a:gdLst/>
              <a:ahLst/>
              <a:cxnLst/>
              <a:rect l="l" t="t" r="r" b="b"/>
              <a:pathLst>
                <a:path w="234315">
                  <a:moveTo>
                    <a:pt x="0" y="0"/>
                  </a:moveTo>
                  <a:lnTo>
                    <a:pt x="233870" y="0"/>
                  </a:lnTo>
                </a:path>
              </a:pathLst>
            </a:custGeom>
            <a:ln w="9525">
              <a:solidFill>
                <a:srgbClr val="000000"/>
              </a:solidFill>
            </a:ln>
          </p:spPr>
          <p:txBody>
            <a:bodyPr wrap="square" lIns="0" tIns="0" rIns="0" bIns="0" rtlCol="0"/>
            <a:lstStyle/>
            <a:p>
              <a:endParaRPr/>
            </a:p>
          </p:txBody>
        </p:sp>
        <p:pic>
          <p:nvPicPr>
            <p:cNvPr id="41" name="object 41"/>
            <p:cNvPicPr/>
            <p:nvPr/>
          </p:nvPicPr>
          <p:blipFill>
            <a:blip r:embed="rId2" cstate="print"/>
            <a:stretch>
              <a:fillRect/>
            </a:stretch>
          </p:blipFill>
          <p:spPr>
            <a:xfrm>
              <a:off x="3441191" y="2474976"/>
              <a:ext cx="1776982" cy="370330"/>
            </a:xfrm>
            <a:prstGeom prst="rect">
              <a:avLst/>
            </a:prstGeom>
          </p:spPr>
        </p:pic>
      </p:grpSp>
      <p:sp>
        <p:nvSpPr>
          <p:cNvPr id="42" name="object 42"/>
          <p:cNvSpPr txBox="1"/>
          <p:nvPr/>
        </p:nvSpPr>
        <p:spPr>
          <a:xfrm>
            <a:off x="4108321" y="2528919"/>
            <a:ext cx="433070" cy="239395"/>
          </a:xfrm>
          <a:prstGeom prst="rect">
            <a:avLst/>
          </a:prstGeom>
        </p:spPr>
        <p:txBody>
          <a:bodyPr vert="horz" wrap="square" lIns="0" tIns="13335" rIns="0" bIns="0" rtlCol="0">
            <a:spAutoFit/>
          </a:bodyPr>
          <a:lstStyle/>
          <a:p>
            <a:pPr marL="12700">
              <a:lnSpc>
                <a:spcPct val="100000"/>
              </a:lnSpc>
              <a:spcBef>
                <a:spcPts val="105"/>
              </a:spcBef>
            </a:pPr>
            <a:r>
              <a:rPr sz="1400" b="1" spc="-20" dirty="0">
                <a:solidFill>
                  <a:srgbClr val="FFFFFF"/>
                </a:solidFill>
                <a:latin typeface="Times New Roman"/>
                <a:cs typeface="Times New Roman"/>
              </a:rPr>
              <a:t>11AF</a:t>
            </a:r>
            <a:endParaRPr sz="1400">
              <a:latin typeface="Times New Roman"/>
              <a:cs typeface="Times New Roman"/>
            </a:endParaRPr>
          </a:p>
        </p:txBody>
      </p:sp>
      <p:grpSp>
        <p:nvGrpSpPr>
          <p:cNvPr id="43" name="object 43"/>
          <p:cNvGrpSpPr/>
          <p:nvPr/>
        </p:nvGrpSpPr>
        <p:grpSpPr>
          <a:xfrm>
            <a:off x="282320" y="2846832"/>
            <a:ext cx="8533130" cy="2174875"/>
            <a:chOff x="282320" y="2846832"/>
            <a:chExt cx="8533130" cy="2174875"/>
          </a:xfrm>
        </p:grpSpPr>
        <p:sp>
          <p:nvSpPr>
            <p:cNvPr id="44" name="object 44"/>
            <p:cNvSpPr/>
            <p:nvPr/>
          </p:nvSpPr>
          <p:spPr>
            <a:xfrm>
              <a:off x="3392422" y="3610356"/>
              <a:ext cx="1925320" cy="1905"/>
            </a:xfrm>
            <a:custGeom>
              <a:avLst/>
              <a:gdLst/>
              <a:ahLst/>
              <a:cxnLst/>
              <a:rect l="l" t="t" r="r" b="b"/>
              <a:pathLst>
                <a:path w="1925320" h="1904">
                  <a:moveTo>
                    <a:pt x="0" y="0"/>
                  </a:moveTo>
                  <a:lnTo>
                    <a:pt x="1924837" y="1587"/>
                  </a:lnTo>
                </a:path>
              </a:pathLst>
            </a:custGeom>
            <a:ln w="15875">
              <a:solidFill>
                <a:srgbClr val="000000"/>
              </a:solidFill>
            </a:ln>
          </p:spPr>
          <p:txBody>
            <a:bodyPr wrap="square" lIns="0" tIns="0" rIns="0" bIns="0" rtlCol="0"/>
            <a:lstStyle/>
            <a:p>
              <a:endParaRPr/>
            </a:p>
          </p:txBody>
        </p:sp>
        <p:sp>
          <p:nvSpPr>
            <p:cNvPr id="45" name="object 45"/>
            <p:cNvSpPr/>
            <p:nvPr/>
          </p:nvSpPr>
          <p:spPr>
            <a:xfrm>
              <a:off x="4288530" y="3121152"/>
              <a:ext cx="1270" cy="1053465"/>
            </a:xfrm>
            <a:custGeom>
              <a:avLst/>
              <a:gdLst/>
              <a:ahLst/>
              <a:cxnLst/>
              <a:rect l="l" t="t" r="r" b="b"/>
              <a:pathLst>
                <a:path w="1270" h="1053464">
                  <a:moveTo>
                    <a:pt x="914" y="0"/>
                  </a:moveTo>
                  <a:lnTo>
                    <a:pt x="0" y="1053223"/>
                  </a:lnTo>
                </a:path>
              </a:pathLst>
            </a:custGeom>
            <a:ln w="15875">
              <a:solidFill>
                <a:srgbClr val="000000"/>
              </a:solidFill>
            </a:ln>
          </p:spPr>
          <p:txBody>
            <a:bodyPr wrap="square" lIns="0" tIns="0" rIns="0" bIns="0" rtlCol="0"/>
            <a:lstStyle/>
            <a:p>
              <a:endParaRPr/>
            </a:p>
          </p:txBody>
        </p:sp>
        <p:sp>
          <p:nvSpPr>
            <p:cNvPr id="46" name="object 46"/>
            <p:cNvSpPr/>
            <p:nvPr/>
          </p:nvSpPr>
          <p:spPr>
            <a:xfrm>
              <a:off x="3531109" y="3300984"/>
              <a:ext cx="1697989" cy="1905"/>
            </a:xfrm>
            <a:custGeom>
              <a:avLst/>
              <a:gdLst/>
              <a:ahLst/>
              <a:cxnLst/>
              <a:rect l="l" t="t" r="r" b="b"/>
              <a:pathLst>
                <a:path w="1697989" h="1904">
                  <a:moveTo>
                    <a:pt x="1697685" y="1587"/>
                  </a:moveTo>
                  <a:lnTo>
                    <a:pt x="0" y="0"/>
                  </a:lnTo>
                </a:path>
              </a:pathLst>
            </a:custGeom>
            <a:ln w="15875">
              <a:solidFill>
                <a:srgbClr val="000000"/>
              </a:solidFill>
            </a:ln>
          </p:spPr>
          <p:txBody>
            <a:bodyPr wrap="square" lIns="0" tIns="0" rIns="0" bIns="0" rtlCol="0"/>
            <a:lstStyle/>
            <a:p>
              <a:endParaRPr/>
            </a:p>
          </p:txBody>
        </p:sp>
        <p:pic>
          <p:nvPicPr>
            <p:cNvPr id="47" name="object 47"/>
            <p:cNvPicPr/>
            <p:nvPr/>
          </p:nvPicPr>
          <p:blipFill>
            <a:blip r:embed="rId3" cstate="print"/>
            <a:stretch>
              <a:fillRect/>
            </a:stretch>
          </p:blipFill>
          <p:spPr>
            <a:xfrm>
              <a:off x="3479291" y="2846832"/>
              <a:ext cx="1700781" cy="172199"/>
            </a:xfrm>
            <a:prstGeom prst="rect">
              <a:avLst/>
            </a:prstGeom>
          </p:spPr>
        </p:pic>
        <p:pic>
          <p:nvPicPr>
            <p:cNvPr id="48" name="object 48"/>
            <p:cNvPicPr/>
            <p:nvPr/>
          </p:nvPicPr>
          <p:blipFill>
            <a:blip r:embed="rId4" cstate="print"/>
            <a:stretch>
              <a:fillRect/>
            </a:stretch>
          </p:blipFill>
          <p:spPr>
            <a:xfrm>
              <a:off x="4684775" y="3445764"/>
              <a:ext cx="1871459" cy="367282"/>
            </a:xfrm>
            <a:prstGeom prst="rect">
              <a:avLst/>
            </a:prstGeom>
          </p:spPr>
        </p:pic>
        <p:sp>
          <p:nvSpPr>
            <p:cNvPr id="49" name="object 49"/>
            <p:cNvSpPr/>
            <p:nvPr/>
          </p:nvSpPr>
          <p:spPr>
            <a:xfrm>
              <a:off x="1150620" y="4187952"/>
              <a:ext cx="6834505" cy="1905"/>
            </a:xfrm>
            <a:custGeom>
              <a:avLst/>
              <a:gdLst/>
              <a:ahLst/>
              <a:cxnLst/>
              <a:rect l="l" t="t" r="r" b="b"/>
              <a:pathLst>
                <a:path w="6834505" h="1904">
                  <a:moveTo>
                    <a:pt x="0" y="0"/>
                  </a:moveTo>
                  <a:lnTo>
                    <a:pt x="6834505" y="1587"/>
                  </a:lnTo>
                </a:path>
              </a:pathLst>
            </a:custGeom>
            <a:ln w="15875">
              <a:solidFill>
                <a:srgbClr val="000000"/>
              </a:solidFill>
            </a:ln>
          </p:spPr>
          <p:txBody>
            <a:bodyPr wrap="square" lIns="0" tIns="0" rIns="0" bIns="0" rtlCol="0"/>
            <a:lstStyle/>
            <a:p>
              <a:endParaRPr/>
            </a:p>
          </p:txBody>
        </p:sp>
        <p:sp>
          <p:nvSpPr>
            <p:cNvPr id="50" name="object 50"/>
            <p:cNvSpPr/>
            <p:nvPr/>
          </p:nvSpPr>
          <p:spPr>
            <a:xfrm>
              <a:off x="1165853" y="4191000"/>
              <a:ext cx="1905" cy="215900"/>
            </a:xfrm>
            <a:custGeom>
              <a:avLst/>
              <a:gdLst/>
              <a:ahLst/>
              <a:cxnLst/>
              <a:rect l="l" t="t" r="r" b="b"/>
              <a:pathLst>
                <a:path w="1905" h="215900">
                  <a:moveTo>
                    <a:pt x="1689" y="0"/>
                  </a:moveTo>
                  <a:lnTo>
                    <a:pt x="0" y="215900"/>
                  </a:lnTo>
                </a:path>
              </a:pathLst>
            </a:custGeom>
            <a:ln w="15875">
              <a:solidFill>
                <a:srgbClr val="000000"/>
              </a:solidFill>
            </a:ln>
          </p:spPr>
          <p:txBody>
            <a:bodyPr wrap="square" lIns="0" tIns="0" rIns="0" bIns="0" rtlCol="0"/>
            <a:lstStyle/>
            <a:p>
              <a:endParaRPr/>
            </a:p>
          </p:txBody>
        </p:sp>
        <p:sp>
          <p:nvSpPr>
            <p:cNvPr id="51" name="object 51"/>
            <p:cNvSpPr/>
            <p:nvPr/>
          </p:nvSpPr>
          <p:spPr>
            <a:xfrm>
              <a:off x="7975085" y="4198620"/>
              <a:ext cx="1905" cy="215900"/>
            </a:xfrm>
            <a:custGeom>
              <a:avLst/>
              <a:gdLst/>
              <a:ahLst/>
              <a:cxnLst/>
              <a:rect l="l" t="t" r="r" b="b"/>
              <a:pathLst>
                <a:path w="1904" h="215900">
                  <a:moveTo>
                    <a:pt x="1689" y="0"/>
                  </a:moveTo>
                  <a:lnTo>
                    <a:pt x="0" y="215899"/>
                  </a:lnTo>
                </a:path>
              </a:pathLst>
            </a:custGeom>
            <a:ln w="15875">
              <a:solidFill>
                <a:srgbClr val="000000"/>
              </a:solidFill>
            </a:ln>
          </p:spPr>
          <p:txBody>
            <a:bodyPr wrap="square" lIns="0" tIns="0" rIns="0" bIns="0" rtlCol="0"/>
            <a:lstStyle/>
            <a:p>
              <a:endParaRPr/>
            </a:p>
          </p:txBody>
        </p:sp>
        <p:sp>
          <p:nvSpPr>
            <p:cNvPr id="52" name="object 52"/>
            <p:cNvSpPr/>
            <p:nvPr/>
          </p:nvSpPr>
          <p:spPr>
            <a:xfrm>
              <a:off x="3325368" y="4198620"/>
              <a:ext cx="0" cy="215900"/>
            </a:xfrm>
            <a:custGeom>
              <a:avLst/>
              <a:gdLst/>
              <a:ahLst/>
              <a:cxnLst/>
              <a:rect l="l" t="t" r="r" b="b"/>
              <a:pathLst>
                <a:path h="215900">
                  <a:moveTo>
                    <a:pt x="0" y="0"/>
                  </a:moveTo>
                  <a:lnTo>
                    <a:pt x="0" y="215899"/>
                  </a:lnTo>
                </a:path>
              </a:pathLst>
            </a:custGeom>
            <a:ln w="15875">
              <a:solidFill>
                <a:srgbClr val="000000"/>
              </a:solidFill>
            </a:ln>
          </p:spPr>
          <p:txBody>
            <a:bodyPr wrap="square" lIns="0" tIns="0" rIns="0" bIns="0" rtlCol="0"/>
            <a:lstStyle/>
            <a:p>
              <a:endParaRPr/>
            </a:p>
          </p:txBody>
        </p:sp>
        <p:sp>
          <p:nvSpPr>
            <p:cNvPr id="53" name="object 53"/>
            <p:cNvSpPr/>
            <p:nvPr/>
          </p:nvSpPr>
          <p:spPr>
            <a:xfrm>
              <a:off x="5654045" y="4187952"/>
              <a:ext cx="1905" cy="215900"/>
            </a:xfrm>
            <a:custGeom>
              <a:avLst/>
              <a:gdLst/>
              <a:ahLst/>
              <a:cxnLst/>
              <a:rect l="l" t="t" r="r" b="b"/>
              <a:pathLst>
                <a:path w="1904" h="215900">
                  <a:moveTo>
                    <a:pt x="1676" y="0"/>
                  </a:moveTo>
                  <a:lnTo>
                    <a:pt x="0" y="215900"/>
                  </a:lnTo>
                </a:path>
              </a:pathLst>
            </a:custGeom>
            <a:ln w="15875">
              <a:solidFill>
                <a:srgbClr val="000000"/>
              </a:solidFill>
            </a:ln>
          </p:spPr>
          <p:txBody>
            <a:bodyPr wrap="square" lIns="0" tIns="0" rIns="0" bIns="0" rtlCol="0"/>
            <a:lstStyle/>
            <a:p>
              <a:endParaRPr/>
            </a:p>
          </p:txBody>
        </p:sp>
        <p:sp>
          <p:nvSpPr>
            <p:cNvPr id="54" name="object 54"/>
            <p:cNvSpPr/>
            <p:nvPr/>
          </p:nvSpPr>
          <p:spPr>
            <a:xfrm>
              <a:off x="379475" y="3797808"/>
              <a:ext cx="8430895" cy="11430"/>
            </a:xfrm>
            <a:custGeom>
              <a:avLst/>
              <a:gdLst/>
              <a:ahLst/>
              <a:cxnLst/>
              <a:rect l="l" t="t" r="r" b="b"/>
              <a:pathLst>
                <a:path w="8430895" h="11429">
                  <a:moveTo>
                    <a:pt x="0" y="0"/>
                  </a:moveTo>
                  <a:lnTo>
                    <a:pt x="8430831" y="11023"/>
                  </a:lnTo>
                </a:path>
              </a:pathLst>
            </a:custGeom>
            <a:ln w="9525">
              <a:solidFill>
                <a:srgbClr val="000000"/>
              </a:solidFill>
            </a:ln>
          </p:spPr>
          <p:txBody>
            <a:bodyPr wrap="square" lIns="0" tIns="0" rIns="0" bIns="0" rtlCol="0"/>
            <a:lstStyle/>
            <a:p>
              <a:endParaRPr/>
            </a:p>
          </p:txBody>
        </p:sp>
        <p:sp>
          <p:nvSpPr>
            <p:cNvPr id="55" name="object 55"/>
            <p:cNvSpPr/>
            <p:nvPr/>
          </p:nvSpPr>
          <p:spPr>
            <a:xfrm>
              <a:off x="379475" y="3805428"/>
              <a:ext cx="3810" cy="146050"/>
            </a:xfrm>
            <a:custGeom>
              <a:avLst/>
              <a:gdLst/>
              <a:ahLst/>
              <a:cxnLst/>
              <a:rect l="l" t="t" r="r" b="b"/>
              <a:pathLst>
                <a:path w="3810" h="146050">
                  <a:moveTo>
                    <a:pt x="3365" y="146050"/>
                  </a:moveTo>
                  <a:lnTo>
                    <a:pt x="0" y="0"/>
                  </a:lnTo>
                </a:path>
              </a:pathLst>
            </a:custGeom>
            <a:ln w="9525">
              <a:solidFill>
                <a:srgbClr val="000000"/>
              </a:solidFill>
            </a:ln>
          </p:spPr>
          <p:txBody>
            <a:bodyPr wrap="square" lIns="0" tIns="0" rIns="0" bIns="0" rtlCol="0"/>
            <a:lstStyle/>
            <a:p>
              <a:endParaRPr/>
            </a:p>
          </p:txBody>
        </p:sp>
        <p:pic>
          <p:nvPicPr>
            <p:cNvPr id="56" name="object 56"/>
            <p:cNvPicPr/>
            <p:nvPr/>
          </p:nvPicPr>
          <p:blipFill>
            <a:blip r:embed="rId5" cstate="print"/>
            <a:stretch>
              <a:fillRect/>
            </a:stretch>
          </p:blipFill>
          <p:spPr>
            <a:xfrm>
              <a:off x="310895" y="4596383"/>
              <a:ext cx="2127501" cy="396237"/>
            </a:xfrm>
            <a:prstGeom prst="rect">
              <a:avLst/>
            </a:prstGeom>
          </p:spPr>
        </p:pic>
        <p:sp>
          <p:nvSpPr>
            <p:cNvPr id="57" name="object 57"/>
            <p:cNvSpPr/>
            <p:nvPr/>
          </p:nvSpPr>
          <p:spPr>
            <a:xfrm>
              <a:off x="296608" y="4582096"/>
              <a:ext cx="2156460" cy="424815"/>
            </a:xfrm>
            <a:custGeom>
              <a:avLst/>
              <a:gdLst/>
              <a:ahLst/>
              <a:cxnLst/>
              <a:rect l="l" t="t" r="r" b="b"/>
              <a:pathLst>
                <a:path w="2156460" h="424814">
                  <a:moveTo>
                    <a:pt x="0" y="0"/>
                  </a:moveTo>
                  <a:lnTo>
                    <a:pt x="2156079" y="0"/>
                  </a:lnTo>
                  <a:lnTo>
                    <a:pt x="2156079" y="424815"/>
                  </a:lnTo>
                  <a:lnTo>
                    <a:pt x="0" y="424815"/>
                  </a:lnTo>
                  <a:lnTo>
                    <a:pt x="0" y="0"/>
                  </a:lnTo>
                  <a:close/>
                </a:path>
              </a:pathLst>
            </a:custGeom>
            <a:ln w="28575">
              <a:solidFill>
                <a:srgbClr val="000000"/>
              </a:solidFill>
            </a:ln>
          </p:spPr>
          <p:txBody>
            <a:bodyPr wrap="square" lIns="0" tIns="0" rIns="0" bIns="0" rtlCol="0"/>
            <a:lstStyle/>
            <a:p>
              <a:endParaRPr/>
            </a:p>
          </p:txBody>
        </p:sp>
      </p:grpSp>
      <p:sp>
        <p:nvSpPr>
          <p:cNvPr id="58" name="object 58"/>
          <p:cNvSpPr txBox="1"/>
          <p:nvPr/>
        </p:nvSpPr>
        <p:spPr>
          <a:xfrm>
            <a:off x="404233" y="4694843"/>
            <a:ext cx="1842135"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FFFFFF"/>
                </a:solidFill>
                <a:latin typeface="Times New Roman"/>
                <a:cs typeface="Times New Roman"/>
              </a:rPr>
              <a:t>673d</a:t>
            </a:r>
            <a:r>
              <a:rPr sz="1000" b="1" spc="-40" dirty="0">
                <a:solidFill>
                  <a:srgbClr val="FFFFFF"/>
                </a:solidFill>
                <a:latin typeface="Times New Roman"/>
                <a:cs typeface="Times New Roman"/>
              </a:rPr>
              <a:t> </a:t>
            </a:r>
            <a:r>
              <a:rPr sz="1000" b="1" spc="-10" dirty="0">
                <a:solidFill>
                  <a:srgbClr val="FFFFFF"/>
                </a:solidFill>
                <a:latin typeface="Times New Roman"/>
                <a:cs typeface="Times New Roman"/>
              </a:rPr>
              <a:t>Healthcare</a:t>
            </a:r>
            <a:r>
              <a:rPr sz="1000" b="1" spc="35" dirty="0">
                <a:solidFill>
                  <a:srgbClr val="FFFFFF"/>
                </a:solidFill>
                <a:latin typeface="Times New Roman"/>
                <a:cs typeface="Times New Roman"/>
              </a:rPr>
              <a:t> </a:t>
            </a:r>
            <a:r>
              <a:rPr sz="1000" b="1" spc="-10" dirty="0">
                <a:solidFill>
                  <a:srgbClr val="FFFFFF"/>
                </a:solidFill>
                <a:latin typeface="Times New Roman"/>
                <a:cs typeface="Times New Roman"/>
              </a:rPr>
              <a:t>Operations</a:t>
            </a:r>
            <a:r>
              <a:rPr sz="1000" b="1" spc="-5" dirty="0">
                <a:solidFill>
                  <a:srgbClr val="FFFFFF"/>
                </a:solidFill>
                <a:latin typeface="Times New Roman"/>
                <a:cs typeface="Times New Roman"/>
              </a:rPr>
              <a:t> </a:t>
            </a:r>
            <a:r>
              <a:rPr sz="1000" b="1" spc="-20" dirty="0">
                <a:solidFill>
                  <a:srgbClr val="FFFFFF"/>
                </a:solidFill>
                <a:latin typeface="Times New Roman"/>
                <a:cs typeface="Times New Roman"/>
              </a:rPr>
              <a:t>Sqdn</a:t>
            </a:r>
            <a:endParaRPr sz="1000">
              <a:latin typeface="Times New Roman"/>
              <a:cs typeface="Times New Roman"/>
            </a:endParaRPr>
          </a:p>
        </p:txBody>
      </p:sp>
      <p:grpSp>
        <p:nvGrpSpPr>
          <p:cNvPr id="59" name="object 59"/>
          <p:cNvGrpSpPr/>
          <p:nvPr/>
        </p:nvGrpSpPr>
        <p:grpSpPr>
          <a:xfrm>
            <a:off x="276225" y="4965572"/>
            <a:ext cx="2171700" cy="342265"/>
            <a:chOff x="276225" y="4965572"/>
            <a:chExt cx="2171700" cy="342265"/>
          </a:xfrm>
        </p:grpSpPr>
        <p:pic>
          <p:nvPicPr>
            <p:cNvPr id="60" name="object 60"/>
            <p:cNvPicPr/>
            <p:nvPr/>
          </p:nvPicPr>
          <p:blipFill>
            <a:blip r:embed="rId6" cstate="print"/>
            <a:stretch>
              <a:fillRect/>
            </a:stretch>
          </p:blipFill>
          <p:spPr>
            <a:xfrm>
              <a:off x="304800" y="4994147"/>
              <a:ext cx="2114397" cy="284975"/>
            </a:xfrm>
            <a:prstGeom prst="rect">
              <a:avLst/>
            </a:prstGeom>
          </p:spPr>
        </p:pic>
        <p:sp>
          <p:nvSpPr>
            <p:cNvPr id="61" name="object 61"/>
            <p:cNvSpPr/>
            <p:nvPr/>
          </p:nvSpPr>
          <p:spPr>
            <a:xfrm>
              <a:off x="290512" y="4979860"/>
              <a:ext cx="2143125" cy="313690"/>
            </a:xfrm>
            <a:custGeom>
              <a:avLst/>
              <a:gdLst/>
              <a:ahLst/>
              <a:cxnLst/>
              <a:rect l="l" t="t" r="r" b="b"/>
              <a:pathLst>
                <a:path w="2143125" h="313689">
                  <a:moveTo>
                    <a:pt x="0" y="0"/>
                  </a:moveTo>
                  <a:lnTo>
                    <a:pt x="2142985" y="0"/>
                  </a:lnTo>
                  <a:lnTo>
                    <a:pt x="2142985" y="313563"/>
                  </a:lnTo>
                  <a:lnTo>
                    <a:pt x="0" y="313563"/>
                  </a:lnTo>
                  <a:lnTo>
                    <a:pt x="0" y="0"/>
                  </a:lnTo>
                  <a:close/>
                </a:path>
              </a:pathLst>
            </a:custGeom>
            <a:ln w="28575">
              <a:solidFill>
                <a:srgbClr val="000000"/>
              </a:solidFill>
            </a:ln>
          </p:spPr>
          <p:txBody>
            <a:bodyPr wrap="square" lIns="0" tIns="0" rIns="0" bIns="0" rtlCol="0"/>
            <a:lstStyle/>
            <a:p>
              <a:endParaRPr/>
            </a:p>
          </p:txBody>
        </p:sp>
      </p:grpSp>
      <p:sp>
        <p:nvSpPr>
          <p:cNvPr id="62" name="object 62"/>
          <p:cNvSpPr txBox="1"/>
          <p:nvPr/>
        </p:nvSpPr>
        <p:spPr>
          <a:xfrm>
            <a:off x="397977" y="5018953"/>
            <a:ext cx="972185" cy="177800"/>
          </a:xfrm>
          <a:prstGeom prst="rect">
            <a:avLst/>
          </a:prstGeom>
        </p:spPr>
        <p:txBody>
          <a:bodyPr vert="horz" wrap="square" lIns="0" tIns="12065" rIns="0" bIns="0" rtlCol="0">
            <a:spAutoFit/>
          </a:bodyPr>
          <a:lstStyle/>
          <a:p>
            <a:pPr marL="12700">
              <a:lnSpc>
                <a:spcPct val="100000"/>
              </a:lnSpc>
              <a:spcBef>
                <a:spcPts val="95"/>
              </a:spcBef>
            </a:pPr>
            <a:r>
              <a:rPr sz="1000" b="1" dirty="0">
                <a:solidFill>
                  <a:srgbClr val="FFFFFF"/>
                </a:solidFill>
                <a:latin typeface="Times New Roman"/>
                <a:cs typeface="Times New Roman"/>
              </a:rPr>
              <a:t>673d</a:t>
            </a:r>
            <a:r>
              <a:rPr sz="1000" b="1" spc="-65" dirty="0">
                <a:solidFill>
                  <a:srgbClr val="FFFFFF"/>
                </a:solidFill>
                <a:latin typeface="Times New Roman"/>
                <a:cs typeface="Times New Roman"/>
              </a:rPr>
              <a:t> </a:t>
            </a:r>
            <a:r>
              <a:rPr sz="1000" b="1" dirty="0">
                <a:solidFill>
                  <a:srgbClr val="FFFFFF"/>
                </a:solidFill>
                <a:latin typeface="Times New Roman"/>
                <a:cs typeface="Times New Roman"/>
              </a:rPr>
              <a:t>Dental</a:t>
            </a:r>
            <a:r>
              <a:rPr sz="1000" b="1" spc="-40" dirty="0">
                <a:solidFill>
                  <a:srgbClr val="FFFFFF"/>
                </a:solidFill>
                <a:latin typeface="Times New Roman"/>
                <a:cs typeface="Times New Roman"/>
              </a:rPr>
              <a:t> </a:t>
            </a:r>
            <a:r>
              <a:rPr sz="1000" b="1" spc="-20" dirty="0">
                <a:solidFill>
                  <a:srgbClr val="FFFFFF"/>
                </a:solidFill>
                <a:latin typeface="Times New Roman"/>
                <a:cs typeface="Times New Roman"/>
              </a:rPr>
              <a:t>Sqdn</a:t>
            </a:r>
            <a:endParaRPr sz="1000">
              <a:latin typeface="Times New Roman"/>
              <a:cs typeface="Times New Roman"/>
            </a:endParaRPr>
          </a:p>
        </p:txBody>
      </p:sp>
      <p:grpSp>
        <p:nvGrpSpPr>
          <p:cNvPr id="63" name="object 63"/>
          <p:cNvGrpSpPr/>
          <p:nvPr/>
        </p:nvGrpSpPr>
        <p:grpSpPr>
          <a:xfrm>
            <a:off x="276225" y="5262867"/>
            <a:ext cx="2190750" cy="292735"/>
            <a:chOff x="276225" y="5262867"/>
            <a:chExt cx="2190750" cy="292735"/>
          </a:xfrm>
        </p:grpSpPr>
        <p:pic>
          <p:nvPicPr>
            <p:cNvPr id="64" name="object 64"/>
            <p:cNvPicPr/>
            <p:nvPr/>
          </p:nvPicPr>
          <p:blipFill>
            <a:blip r:embed="rId7" cstate="print"/>
            <a:stretch>
              <a:fillRect/>
            </a:stretch>
          </p:blipFill>
          <p:spPr>
            <a:xfrm>
              <a:off x="304800" y="5291442"/>
              <a:ext cx="2133587" cy="235213"/>
            </a:xfrm>
            <a:prstGeom prst="rect">
              <a:avLst/>
            </a:prstGeom>
          </p:spPr>
        </p:pic>
        <p:sp>
          <p:nvSpPr>
            <p:cNvPr id="65" name="object 65"/>
            <p:cNvSpPr/>
            <p:nvPr/>
          </p:nvSpPr>
          <p:spPr>
            <a:xfrm>
              <a:off x="290512" y="5277154"/>
              <a:ext cx="2162175" cy="264160"/>
            </a:xfrm>
            <a:custGeom>
              <a:avLst/>
              <a:gdLst/>
              <a:ahLst/>
              <a:cxnLst/>
              <a:rect l="l" t="t" r="r" b="b"/>
              <a:pathLst>
                <a:path w="2162175" h="264160">
                  <a:moveTo>
                    <a:pt x="0" y="0"/>
                  </a:moveTo>
                  <a:lnTo>
                    <a:pt x="2162175" y="0"/>
                  </a:lnTo>
                  <a:lnTo>
                    <a:pt x="2162175" y="263791"/>
                  </a:lnTo>
                  <a:lnTo>
                    <a:pt x="0" y="263791"/>
                  </a:lnTo>
                  <a:lnTo>
                    <a:pt x="0" y="0"/>
                  </a:lnTo>
                  <a:close/>
                </a:path>
              </a:pathLst>
            </a:custGeom>
            <a:ln w="28574">
              <a:solidFill>
                <a:srgbClr val="000000"/>
              </a:solidFill>
            </a:ln>
          </p:spPr>
          <p:txBody>
            <a:bodyPr wrap="square" lIns="0" tIns="0" rIns="0" bIns="0" rtlCol="0"/>
            <a:lstStyle/>
            <a:p>
              <a:endParaRPr/>
            </a:p>
          </p:txBody>
        </p:sp>
      </p:grpSp>
      <p:sp>
        <p:nvSpPr>
          <p:cNvPr id="66" name="object 66"/>
          <p:cNvSpPr txBox="1"/>
          <p:nvPr/>
        </p:nvSpPr>
        <p:spPr>
          <a:xfrm>
            <a:off x="397978" y="5320318"/>
            <a:ext cx="110744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FFFFFF"/>
                </a:solidFill>
                <a:latin typeface="Times New Roman"/>
                <a:cs typeface="Times New Roman"/>
              </a:rPr>
              <a:t>673d</a:t>
            </a:r>
            <a:r>
              <a:rPr sz="1000" b="1" spc="-45" dirty="0">
                <a:solidFill>
                  <a:srgbClr val="FFFFFF"/>
                </a:solidFill>
                <a:latin typeface="Times New Roman"/>
                <a:cs typeface="Times New Roman"/>
              </a:rPr>
              <a:t> </a:t>
            </a:r>
            <a:r>
              <a:rPr sz="1000" b="1" spc="-10" dirty="0">
                <a:solidFill>
                  <a:srgbClr val="FFFFFF"/>
                </a:solidFill>
                <a:latin typeface="Times New Roman"/>
                <a:cs typeface="Times New Roman"/>
              </a:rPr>
              <a:t>Inpatient</a:t>
            </a:r>
            <a:r>
              <a:rPr sz="1000" b="1" spc="25" dirty="0">
                <a:solidFill>
                  <a:srgbClr val="FFFFFF"/>
                </a:solidFill>
                <a:latin typeface="Times New Roman"/>
                <a:cs typeface="Times New Roman"/>
              </a:rPr>
              <a:t> </a:t>
            </a:r>
            <a:r>
              <a:rPr sz="1000" b="1" spc="-20" dirty="0">
                <a:solidFill>
                  <a:srgbClr val="FFFFFF"/>
                </a:solidFill>
                <a:latin typeface="Times New Roman"/>
                <a:cs typeface="Times New Roman"/>
              </a:rPr>
              <a:t>Sqdn</a:t>
            </a:r>
            <a:endParaRPr sz="1000">
              <a:latin typeface="Times New Roman"/>
              <a:cs typeface="Times New Roman"/>
            </a:endParaRPr>
          </a:p>
        </p:txBody>
      </p:sp>
      <p:grpSp>
        <p:nvGrpSpPr>
          <p:cNvPr id="67" name="object 67"/>
          <p:cNvGrpSpPr/>
          <p:nvPr/>
        </p:nvGrpSpPr>
        <p:grpSpPr>
          <a:xfrm>
            <a:off x="276225" y="5530977"/>
            <a:ext cx="2190750" cy="346710"/>
            <a:chOff x="276225" y="5530977"/>
            <a:chExt cx="2190750" cy="346710"/>
          </a:xfrm>
        </p:grpSpPr>
        <p:pic>
          <p:nvPicPr>
            <p:cNvPr id="68" name="object 68"/>
            <p:cNvPicPr/>
            <p:nvPr/>
          </p:nvPicPr>
          <p:blipFill>
            <a:blip r:embed="rId8" cstate="print"/>
            <a:stretch>
              <a:fillRect/>
            </a:stretch>
          </p:blipFill>
          <p:spPr>
            <a:xfrm>
              <a:off x="304800" y="5559552"/>
              <a:ext cx="2133587" cy="289558"/>
            </a:xfrm>
            <a:prstGeom prst="rect">
              <a:avLst/>
            </a:prstGeom>
          </p:spPr>
        </p:pic>
        <p:sp>
          <p:nvSpPr>
            <p:cNvPr id="69" name="object 69"/>
            <p:cNvSpPr/>
            <p:nvPr/>
          </p:nvSpPr>
          <p:spPr>
            <a:xfrm>
              <a:off x="290512" y="5545264"/>
              <a:ext cx="2162175" cy="318135"/>
            </a:xfrm>
            <a:custGeom>
              <a:avLst/>
              <a:gdLst/>
              <a:ahLst/>
              <a:cxnLst/>
              <a:rect l="l" t="t" r="r" b="b"/>
              <a:pathLst>
                <a:path w="2162175" h="318135">
                  <a:moveTo>
                    <a:pt x="0" y="0"/>
                  </a:moveTo>
                  <a:lnTo>
                    <a:pt x="2162175" y="0"/>
                  </a:lnTo>
                  <a:lnTo>
                    <a:pt x="2162175" y="318135"/>
                  </a:lnTo>
                  <a:lnTo>
                    <a:pt x="0" y="318135"/>
                  </a:lnTo>
                  <a:lnTo>
                    <a:pt x="0" y="0"/>
                  </a:lnTo>
                  <a:close/>
                </a:path>
              </a:pathLst>
            </a:custGeom>
            <a:ln w="28575">
              <a:solidFill>
                <a:srgbClr val="000000"/>
              </a:solidFill>
            </a:ln>
          </p:spPr>
          <p:txBody>
            <a:bodyPr wrap="square" lIns="0" tIns="0" rIns="0" bIns="0" rtlCol="0"/>
            <a:lstStyle/>
            <a:p>
              <a:endParaRPr/>
            </a:p>
          </p:txBody>
        </p:sp>
      </p:grpSp>
      <p:sp>
        <p:nvSpPr>
          <p:cNvPr id="70" name="object 70"/>
          <p:cNvSpPr txBox="1"/>
          <p:nvPr/>
        </p:nvSpPr>
        <p:spPr>
          <a:xfrm>
            <a:off x="397981" y="5604747"/>
            <a:ext cx="152527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FFFFFF"/>
                </a:solidFill>
                <a:latin typeface="Times New Roman"/>
                <a:cs typeface="Times New Roman"/>
              </a:rPr>
              <a:t>673d</a:t>
            </a:r>
            <a:r>
              <a:rPr sz="1000" b="1" spc="-50" dirty="0">
                <a:solidFill>
                  <a:srgbClr val="FFFFFF"/>
                </a:solidFill>
                <a:latin typeface="Times New Roman"/>
                <a:cs typeface="Times New Roman"/>
              </a:rPr>
              <a:t> </a:t>
            </a:r>
            <a:r>
              <a:rPr sz="1000" b="1" spc="-10" dirty="0">
                <a:solidFill>
                  <a:srgbClr val="FFFFFF"/>
                </a:solidFill>
                <a:latin typeface="Times New Roman"/>
                <a:cs typeface="Times New Roman"/>
              </a:rPr>
              <a:t>Medical</a:t>
            </a:r>
            <a:r>
              <a:rPr sz="1000" b="1" spc="-30" dirty="0">
                <a:solidFill>
                  <a:srgbClr val="FFFFFF"/>
                </a:solidFill>
                <a:latin typeface="Times New Roman"/>
                <a:cs typeface="Times New Roman"/>
              </a:rPr>
              <a:t> </a:t>
            </a:r>
            <a:r>
              <a:rPr sz="1000" b="1" dirty="0">
                <a:solidFill>
                  <a:srgbClr val="FFFFFF"/>
                </a:solidFill>
                <a:latin typeface="Times New Roman"/>
                <a:cs typeface="Times New Roman"/>
              </a:rPr>
              <a:t>Surgical</a:t>
            </a:r>
            <a:r>
              <a:rPr sz="1000" b="1" spc="-10" dirty="0">
                <a:solidFill>
                  <a:srgbClr val="FFFFFF"/>
                </a:solidFill>
                <a:latin typeface="Times New Roman"/>
                <a:cs typeface="Times New Roman"/>
              </a:rPr>
              <a:t> </a:t>
            </a:r>
            <a:r>
              <a:rPr sz="1000" b="1" spc="-20" dirty="0">
                <a:solidFill>
                  <a:srgbClr val="FFFFFF"/>
                </a:solidFill>
                <a:latin typeface="Times New Roman"/>
                <a:cs typeface="Times New Roman"/>
              </a:rPr>
              <a:t>Sqdn</a:t>
            </a:r>
            <a:endParaRPr sz="1000">
              <a:latin typeface="Times New Roman"/>
              <a:cs typeface="Times New Roman"/>
            </a:endParaRPr>
          </a:p>
        </p:txBody>
      </p:sp>
      <p:grpSp>
        <p:nvGrpSpPr>
          <p:cNvPr id="71" name="object 71"/>
          <p:cNvGrpSpPr/>
          <p:nvPr/>
        </p:nvGrpSpPr>
        <p:grpSpPr>
          <a:xfrm>
            <a:off x="283845" y="5822060"/>
            <a:ext cx="2190750" cy="382270"/>
            <a:chOff x="283845" y="5822060"/>
            <a:chExt cx="2190750" cy="382270"/>
          </a:xfrm>
        </p:grpSpPr>
        <p:pic>
          <p:nvPicPr>
            <p:cNvPr id="72" name="object 72"/>
            <p:cNvPicPr/>
            <p:nvPr/>
          </p:nvPicPr>
          <p:blipFill>
            <a:blip r:embed="rId9" cstate="print"/>
            <a:stretch>
              <a:fillRect/>
            </a:stretch>
          </p:blipFill>
          <p:spPr>
            <a:xfrm>
              <a:off x="312420" y="5850635"/>
              <a:ext cx="2133597" cy="324599"/>
            </a:xfrm>
            <a:prstGeom prst="rect">
              <a:avLst/>
            </a:prstGeom>
          </p:spPr>
        </p:pic>
        <p:sp>
          <p:nvSpPr>
            <p:cNvPr id="73" name="object 73"/>
            <p:cNvSpPr/>
            <p:nvPr/>
          </p:nvSpPr>
          <p:spPr>
            <a:xfrm>
              <a:off x="298132" y="5836348"/>
              <a:ext cx="2162175" cy="353695"/>
            </a:xfrm>
            <a:custGeom>
              <a:avLst/>
              <a:gdLst/>
              <a:ahLst/>
              <a:cxnLst/>
              <a:rect l="l" t="t" r="r" b="b"/>
              <a:pathLst>
                <a:path w="2162175" h="353695">
                  <a:moveTo>
                    <a:pt x="0" y="0"/>
                  </a:moveTo>
                  <a:lnTo>
                    <a:pt x="2162175" y="0"/>
                  </a:lnTo>
                  <a:lnTo>
                    <a:pt x="2162175" y="353187"/>
                  </a:lnTo>
                  <a:lnTo>
                    <a:pt x="0" y="353187"/>
                  </a:lnTo>
                  <a:lnTo>
                    <a:pt x="0" y="0"/>
                  </a:lnTo>
                  <a:close/>
                </a:path>
              </a:pathLst>
            </a:custGeom>
            <a:ln w="28575">
              <a:solidFill>
                <a:srgbClr val="000000"/>
              </a:solidFill>
            </a:ln>
          </p:spPr>
          <p:txBody>
            <a:bodyPr wrap="square" lIns="0" tIns="0" rIns="0" bIns="0" rtlCol="0"/>
            <a:lstStyle/>
            <a:p>
              <a:endParaRPr/>
            </a:p>
          </p:txBody>
        </p:sp>
      </p:grpSp>
      <p:sp>
        <p:nvSpPr>
          <p:cNvPr id="74" name="object 74"/>
          <p:cNvSpPr txBox="1"/>
          <p:nvPr/>
        </p:nvSpPr>
        <p:spPr>
          <a:xfrm>
            <a:off x="405997" y="5913282"/>
            <a:ext cx="1514475"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FFFFFF"/>
                </a:solidFill>
                <a:latin typeface="Times New Roman"/>
                <a:cs typeface="Times New Roman"/>
              </a:rPr>
              <a:t>673d</a:t>
            </a:r>
            <a:r>
              <a:rPr sz="1000" b="1" spc="-65" dirty="0">
                <a:solidFill>
                  <a:srgbClr val="FFFFFF"/>
                </a:solidFill>
                <a:latin typeface="Times New Roman"/>
                <a:cs typeface="Times New Roman"/>
              </a:rPr>
              <a:t> </a:t>
            </a:r>
            <a:r>
              <a:rPr sz="1000" b="1" spc="-10" dirty="0">
                <a:solidFill>
                  <a:srgbClr val="FFFFFF"/>
                </a:solidFill>
                <a:latin typeface="Times New Roman"/>
                <a:cs typeface="Times New Roman"/>
              </a:rPr>
              <a:t>Medical</a:t>
            </a:r>
            <a:r>
              <a:rPr sz="1000" b="1" spc="-35" dirty="0">
                <a:solidFill>
                  <a:srgbClr val="FFFFFF"/>
                </a:solidFill>
                <a:latin typeface="Times New Roman"/>
                <a:cs typeface="Times New Roman"/>
              </a:rPr>
              <a:t> </a:t>
            </a:r>
            <a:r>
              <a:rPr sz="1000" b="1" dirty="0">
                <a:solidFill>
                  <a:srgbClr val="FFFFFF"/>
                </a:solidFill>
                <a:latin typeface="Times New Roman"/>
                <a:cs typeface="Times New Roman"/>
              </a:rPr>
              <a:t>Support</a:t>
            </a:r>
            <a:r>
              <a:rPr sz="1000" b="1" spc="-15" dirty="0">
                <a:solidFill>
                  <a:srgbClr val="FFFFFF"/>
                </a:solidFill>
                <a:latin typeface="Times New Roman"/>
                <a:cs typeface="Times New Roman"/>
              </a:rPr>
              <a:t> </a:t>
            </a:r>
            <a:r>
              <a:rPr sz="1000" b="1" spc="-20" dirty="0">
                <a:solidFill>
                  <a:srgbClr val="FFFFFF"/>
                </a:solidFill>
                <a:latin typeface="Times New Roman"/>
                <a:cs typeface="Times New Roman"/>
              </a:rPr>
              <a:t>Sqdn</a:t>
            </a:r>
            <a:endParaRPr sz="1000">
              <a:latin typeface="Times New Roman"/>
              <a:cs typeface="Times New Roman"/>
            </a:endParaRPr>
          </a:p>
        </p:txBody>
      </p:sp>
      <p:grpSp>
        <p:nvGrpSpPr>
          <p:cNvPr id="75" name="object 75"/>
          <p:cNvGrpSpPr/>
          <p:nvPr/>
        </p:nvGrpSpPr>
        <p:grpSpPr>
          <a:xfrm>
            <a:off x="275081" y="6152197"/>
            <a:ext cx="2207895" cy="380365"/>
            <a:chOff x="275081" y="6152197"/>
            <a:chExt cx="2207895" cy="380365"/>
          </a:xfrm>
        </p:grpSpPr>
        <p:pic>
          <p:nvPicPr>
            <p:cNvPr id="76" name="object 76"/>
            <p:cNvPicPr/>
            <p:nvPr/>
          </p:nvPicPr>
          <p:blipFill>
            <a:blip r:embed="rId10" cstate="print"/>
            <a:stretch>
              <a:fillRect/>
            </a:stretch>
          </p:blipFill>
          <p:spPr>
            <a:xfrm>
              <a:off x="303657" y="6180773"/>
              <a:ext cx="2150185" cy="323023"/>
            </a:xfrm>
            <a:prstGeom prst="rect">
              <a:avLst/>
            </a:prstGeom>
          </p:spPr>
        </p:pic>
        <p:sp>
          <p:nvSpPr>
            <p:cNvPr id="77" name="object 77"/>
            <p:cNvSpPr/>
            <p:nvPr/>
          </p:nvSpPr>
          <p:spPr>
            <a:xfrm>
              <a:off x="289369" y="6166484"/>
              <a:ext cx="2179320" cy="351790"/>
            </a:xfrm>
            <a:custGeom>
              <a:avLst/>
              <a:gdLst/>
              <a:ahLst/>
              <a:cxnLst/>
              <a:rect l="l" t="t" r="r" b="b"/>
              <a:pathLst>
                <a:path w="2179320" h="351790">
                  <a:moveTo>
                    <a:pt x="0" y="0"/>
                  </a:moveTo>
                  <a:lnTo>
                    <a:pt x="2178761" y="0"/>
                  </a:lnTo>
                  <a:lnTo>
                    <a:pt x="2178761" y="351599"/>
                  </a:lnTo>
                  <a:lnTo>
                    <a:pt x="0" y="351599"/>
                  </a:lnTo>
                  <a:lnTo>
                    <a:pt x="0" y="0"/>
                  </a:lnTo>
                  <a:close/>
                </a:path>
              </a:pathLst>
            </a:custGeom>
            <a:ln w="28575">
              <a:solidFill>
                <a:srgbClr val="000000"/>
              </a:solidFill>
            </a:ln>
          </p:spPr>
          <p:txBody>
            <a:bodyPr wrap="square" lIns="0" tIns="0" rIns="0" bIns="0" rtlCol="0"/>
            <a:lstStyle/>
            <a:p>
              <a:endParaRPr/>
            </a:p>
          </p:txBody>
        </p:sp>
      </p:grpSp>
      <p:sp>
        <p:nvSpPr>
          <p:cNvPr id="78" name="object 78"/>
          <p:cNvSpPr txBox="1"/>
          <p:nvPr/>
        </p:nvSpPr>
        <p:spPr>
          <a:xfrm>
            <a:off x="416251" y="6169205"/>
            <a:ext cx="1424940" cy="330200"/>
          </a:xfrm>
          <a:prstGeom prst="rect">
            <a:avLst/>
          </a:prstGeom>
        </p:spPr>
        <p:txBody>
          <a:bodyPr vert="horz" wrap="square" lIns="0" tIns="12065" rIns="0" bIns="0" rtlCol="0">
            <a:spAutoFit/>
          </a:bodyPr>
          <a:lstStyle/>
          <a:p>
            <a:pPr marL="12700" marR="5080">
              <a:lnSpc>
                <a:spcPct val="100000"/>
              </a:lnSpc>
              <a:spcBef>
                <a:spcPts val="95"/>
              </a:spcBef>
            </a:pPr>
            <a:r>
              <a:rPr sz="1000" b="1" spc="-10" dirty="0">
                <a:solidFill>
                  <a:srgbClr val="FFFFFF"/>
                </a:solidFill>
                <a:latin typeface="Times New Roman"/>
                <a:cs typeface="Times New Roman"/>
              </a:rPr>
              <a:t>673d Operational</a:t>
            </a:r>
            <a:r>
              <a:rPr sz="1000" b="1" spc="5" dirty="0">
                <a:solidFill>
                  <a:srgbClr val="FFFFFF"/>
                </a:solidFill>
                <a:latin typeface="Times New Roman"/>
                <a:cs typeface="Times New Roman"/>
              </a:rPr>
              <a:t> </a:t>
            </a:r>
            <a:r>
              <a:rPr sz="1000" b="1" spc="-10" dirty="0">
                <a:solidFill>
                  <a:srgbClr val="FFFFFF"/>
                </a:solidFill>
                <a:latin typeface="Times New Roman"/>
                <a:cs typeface="Times New Roman"/>
              </a:rPr>
              <a:t>Medical Readiness</a:t>
            </a:r>
            <a:r>
              <a:rPr sz="1000" b="1" dirty="0">
                <a:solidFill>
                  <a:srgbClr val="FFFFFF"/>
                </a:solidFill>
                <a:latin typeface="Times New Roman"/>
                <a:cs typeface="Times New Roman"/>
              </a:rPr>
              <a:t> </a:t>
            </a:r>
            <a:r>
              <a:rPr sz="1000" b="1" spc="-20" dirty="0">
                <a:solidFill>
                  <a:srgbClr val="FFFFFF"/>
                </a:solidFill>
                <a:latin typeface="Times New Roman"/>
                <a:cs typeface="Times New Roman"/>
              </a:rPr>
              <a:t>Sqdn</a:t>
            </a:r>
            <a:endParaRPr sz="1000">
              <a:latin typeface="Times New Roman"/>
              <a:cs typeface="Times New Roman"/>
            </a:endParaRPr>
          </a:p>
        </p:txBody>
      </p:sp>
      <p:pic>
        <p:nvPicPr>
          <p:cNvPr id="79" name="object 79"/>
          <p:cNvPicPr/>
          <p:nvPr/>
        </p:nvPicPr>
        <p:blipFill>
          <a:blip r:embed="rId11" cstate="print"/>
          <a:stretch>
            <a:fillRect/>
          </a:stretch>
        </p:blipFill>
        <p:spPr>
          <a:xfrm>
            <a:off x="2602992" y="5038344"/>
            <a:ext cx="1738882" cy="353566"/>
          </a:xfrm>
          <a:prstGeom prst="rect">
            <a:avLst/>
          </a:prstGeom>
        </p:spPr>
      </p:pic>
      <p:sp>
        <p:nvSpPr>
          <p:cNvPr id="80" name="object 80"/>
          <p:cNvSpPr txBox="1"/>
          <p:nvPr/>
        </p:nvSpPr>
        <p:spPr>
          <a:xfrm>
            <a:off x="2787252" y="5040222"/>
            <a:ext cx="134874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FFFFFF"/>
                </a:solidFill>
                <a:latin typeface="Times New Roman"/>
                <a:cs typeface="Times New Roman"/>
              </a:rPr>
              <a:t>773d</a:t>
            </a:r>
            <a:r>
              <a:rPr sz="1000" b="1" spc="-25" dirty="0">
                <a:solidFill>
                  <a:srgbClr val="FFFFFF"/>
                </a:solidFill>
                <a:latin typeface="Times New Roman"/>
                <a:cs typeface="Times New Roman"/>
              </a:rPr>
              <a:t> </a:t>
            </a:r>
            <a:r>
              <a:rPr sz="1000" b="1" spc="-10" dirty="0">
                <a:solidFill>
                  <a:srgbClr val="FFFFFF"/>
                </a:solidFill>
                <a:latin typeface="Times New Roman"/>
                <a:cs typeface="Times New Roman"/>
              </a:rPr>
              <a:t>Logistics</a:t>
            </a:r>
            <a:r>
              <a:rPr sz="1000" b="1" spc="15" dirty="0">
                <a:solidFill>
                  <a:srgbClr val="FFFFFF"/>
                </a:solidFill>
                <a:latin typeface="Times New Roman"/>
                <a:cs typeface="Times New Roman"/>
              </a:rPr>
              <a:t> </a:t>
            </a:r>
            <a:r>
              <a:rPr sz="1000" b="1" spc="-10" dirty="0">
                <a:solidFill>
                  <a:srgbClr val="FFFFFF"/>
                </a:solidFill>
                <a:latin typeface="Times New Roman"/>
                <a:cs typeface="Times New Roman"/>
              </a:rPr>
              <a:t>Readiness</a:t>
            </a:r>
            <a:endParaRPr sz="1000">
              <a:latin typeface="Times New Roman"/>
              <a:cs typeface="Times New Roman"/>
            </a:endParaRPr>
          </a:p>
        </p:txBody>
      </p:sp>
      <p:sp>
        <p:nvSpPr>
          <p:cNvPr id="81" name="object 81"/>
          <p:cNvSpPr txBox="1"/>
          <p:nvPr/>
        </p:nvSpPr>
        <p:spPr>
          <a:xfrm>
            <a:off x="3319151" y="5192645"/>
            <a:ext cx="294005" cy="177800"/>
          </a:xfrm>
          <a:prstGeom prst="rect">
            <a:avLst/>
          </a:prstGeom>
        </p:spPr>
        <p:txBody>
          <a:bodyPr vert="horz" wrap="square" lIns="0" tIns="12065" rIns="0" bIns="0" rtlCol="0">
            <a:spAutoFit/>
          </a:bodyPr>
          <a:lstStyle/>
          <a:p>
            <a:pPr marL="12700">
              <a:lnSpc>
                <a:spcPct val="100000"/>
              </a:lnSpc>
              <a:spcBef>
                <a:spcPts val="95"/>
              </a:spcBef>
            </a:pPr>
            <a:r>
              <a:rPr sz="1000" b="1" spc="-20" dirty="0">
                <a:solidFill>
                  <a:srgbClr val="FFFFFF"/>
                </a:solidFill>
                <a:latin typeface="Times New Roman"/>
                <a:cs typeface="Times New Roman"/>
              </a:rPr>
              <a:t>Sqdn</a:t>
            </a:r>
            <a:endParaRPr sz="1000">
              <a:latin typeface="Times New Roman"/>
              <a:cs typeface="Times New Roman"/>
            </a:endParaRPr>
          </a:p>
        </p:txBody>
      </p:sp>
      <p:pic>
        <p:nvPicPr>
          <p:cNvPr id="82" name="object 82"/>
          <p:cNvPicPr/>
          <p:nvPr/>
        </p:nvPicPr>
        <p:blipFill>
          <a:blip r:embed="rId12" cstate="print"/>
          <a:stretch>
            <a:fillRect/>
          </a:stretch>
        </p:blipFill>
        <p:spPr>
          <a:xfrm>
            <a:off x="4972811" y="4643628"/>
            <a:ext cx="1674873" cy="367271"/>
          </a:xfrm>
          <a:prstGeom prst="rect">
            <a:avLst/>
          </a:prstGeom>
        </p:spPr>
      </p:pic>
      <p:sp>
        <p:nvSpPr>
          <p:cNvPr id="83" name="object 83"/>
          <p:cNvSpPr txBox="1"/>
          <p:nvPr/>
        </p:nvSpPr>
        <p:spPr>
          <a:xfrm>
            <a:off x="5052545" y="4728278"/>
            <a:ext cx="138938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FFFFFF"/>
                </a:solidFill>
                <a:latin typeface="Times New Roman"/>
                <a:cs typeface="Times New Roman"/>
              </a:rPr>
              <a:t>673d</a:t>
            </a:r>
            <a:r>
              <a:rPr sz="1000" b="1" spc="-70" dirty="0">
                <a:solidFill>
                  <a:srgbClr val="FFFFFF"/>
                </a:solidFill>
                <a:latin typeface="Times New Roman"/>
                <a:cs typeface="Times New Roman"/>
              </a:rPr>
              <a:t> </a:t>
            </a:r>
            <a:r>
              <a:rPr sz="1000" b="1" spc="-10" dirty="0">
                <a:solidFill>
                  <a:srgbClr val="FFFFFF"/>
                </a:solidFill>
                <a:latin typeface="Times New Roman"/>
                <a:cs typeface="Times New Roman"/>
              </a:rPr>
              <a:t>Civil</a:t>
            </a:r>
            <a:r>
              <a:rPr sz="1000" b="1" spc="-45" dirty="0">
                <a:solidFill>
                  <a:srgbClr val="FFFFFF"/>
                </a:solidFill>
                <a:latin typeface="Times New Roman"/>
                <a:cs typeface="Times New Roman"/>
              </a:rPr>
              <a:t> </a:t>
            </a:r>
            <a:r>
              <a:rPr sz="1000" b="1" dirty="0">
                <a:solidFill>
                  <a:srgbClr val="FFFFFF"/>
                </a:solidFill>
                <a:latin typeface="Times New Roman"/>
                <a:cs typeface="Times New Roman"/>
              </a:rPr>
              <a:t>Engineer</a:t>
            </a:r>
            <a:r>
              <a:rPr sz="1000" b="1" spc="10" dirty="0">
                <a:solidFill>
                  <a:srgbClr val="FFFFFF"/>
                </a:solidFill>
                <a:latin typeface="Times New Roman"/>
                <a:cs typeface="Times New Roman"/>
              </a:rPr>
              <a:t> </a:t>
            </a:r>
            <a:r>
              <a:rPr sz="1000" b="1" spc="-20" dirty="0">
                <a:solidFill>
                  <a:srgbClr val="FFFFFF"/>
                </a:solidFill>
                <a:latin typeface="Times New Roman"/>
                <a:cs typeface="Times New Roman"/>
              </a:rPr>
              <a:t>Sqdn</a:t>
            </a:r>
            <a:endParaRPr sz="1000">
              <a:latin typeface="Times New Roman"/>
              <a:cs typeface="Times New Roman"/>
            </a:endParaRPr>
          </a:p>
        </p:txBody>
      </p:sp>
      <p:pic>
        <p:nvPicPr>
          <p:cNvPr id="84" name="object 84"/>
          <p:cNvPicPr/>
          <p:nvPr/>
        </p:nvPicPr>
        <p:blipFill>
          <a:blip r:embed="rId12" cstate="print"/>
          <a:stretch>
            <a:fillRect/>
          </a:stretch>
        </p:blipFill>
        <p:spPr>
          <a:xfrm>
            <a:off x="4972811" y="5007864"/>
            <a:ext cx="1674873" cy="367282"/>
          </a:xfrm>
          <a:prstGeom prst="rect">
            <a:avLst/>
          </a:prstGeom>
        </p:spPr>
      </p:pic>
      <p:sp>
        <p:nvSpPr>
          <p:cNvPr id="85" name="object 85"/>
          <p:cNvSpPr txBox="1"/>
          <p:nvPr/>
        </p:nvSpPr>
        <p:spPr>
          <a:xfrm>
            <a:off x="5052545" y="5092608"/>
            <a:ext cx="138938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FFFFFF"/>
                </a:solidFill>
                <a:latin typeface="Times New Roman"/>
                <a:cs typeface="Times New Roman"/>
              </a:rPr>
              <a:t>773d</a:t>
            </a:r>
            <a:r>
              <a:rPr sz="1000" b="1" spc="-70" dirty="0">
                <a:solidFill>
                  <a:srgbClr val="FFFFFF"/>
                </a:solidFill>
                <a:latin typeface="Times New Roman"/>
                <a:cs typeface="Times New Roman"/>
              </a:rPr>
              <a:t> </a:t>
            </a:r>
            <a:r>
              <a:rPr sz="1000" b="1" spc="-10" dirty="0">
                <a:solidFill>
                  <a:srgbClr val="FFFFFF"/>
                </a:solidFill>
                <a:latin typeface="Times New Roman"/>
                <a:cs typeface="Times New Roman"/>
              </a:rPr>
              <a:t>Civil</a:t>
            </a:r>
            <a:r>
              <a:rPr sz="1000" b="1" spc="-45" dirty="0">
                <a:solidFill>
                  <a:srgbClr val="FFFFFF"/>
                </a:solidFill>
                <a:latin typeface="Times New Roman"/>
                <a:cs typeface="Times New Roman"/>
              </a:rPr>
              <a:t> </a:t>
            </a:r>
            <a:r>
              <a:rPr sz="1000" b="1" dirty="0">
                <a:solidFill>
                  <a:srgbClr val="FFFFFF"/>
                </a:solidFill>
                <a:latin typeface="Times New Roman"/>
                <a:cs typeface="Times New Roman"/>
              </a:rPr>
              <a:t>Engineer</a:t>
            </a:r>
            <a:r>
              <a:rPr sz="1000" b="1" spc="10" dirty="0">
                <a:solidFill>
                  <a:srgbClr val="FFFFFF"/>
                </a:solidFill>
                <a:latin typeface="Times New Roman"/>
                <a:cs typeface="Times New Roman"/>
              </a:rPr>
              <a:t> </a:t>
            </a:r>
            <a:r>
              <a:rPr sz="1000" b="1" spc="-20" dirty="0">
                <a:solidFill>
                  <a:srgbClr val="FFFFFF"/>
                </a:solidFill>
                <a:latin typeface="Times New Roman"/>
                <a:cs typeface="Times New Roman"/>
              </a:rPr>
              <a:t>Sqdn</a:t>
            </a:r>
            <a:endParaRPr sz="1000">
              <a:latin typeface="Times New Roman"/>
              <a:cs typeface="Times New Roman"/>
            </a:endParaRPr>
          </a:p>
        </p:txBody>
      </p:sp>
      <p:pic>
        <p:nvPicPr>
          <p:cNvPr id="86" name="object 86"/>
          <p:cNvPicPr/>
          <p:nvPr/>
        </p:nvPicPr>
        <p:blipFill>
          <a:blip r:embed="rId13" cstate="print"/>
          <a:stretch>
            <a:fillRect/>
          </a:stretch>
        </p:blipFill>
        <p:spPr>
          <a:xfrm>
            <a:off x="7100316" y="4626864"/>
            <a:ext cx="1964435" cy="368806"/>
          </a:xfrm>
          <a:prstGeom prst="rect">
            <a:avLst/>
          </a:prstGeom>
        </p:spPr>
      </p:pic>
      <p:sp>
        <p:nvSpPr>
          <p:cNvPr id="87" name="object 87"/>
          <p:cNvSpPr txBox="1"/>
          <p:nvPr/>
        </p:nvSpPr>
        <p:spPr>
          <a:xfrm>
            <a:off x="7180218" y="4712402"/>
            <a:ext cx="1528445" cy="177800"/>
          </a:xfrm>
          <a:prstGeom prst="rect">
            <a:avLst/>
          </a:prstGeom>
        </p:spPr>
        <p:txBody>
          <a:bodyPr vert="horz" wrap="square" lIns="0" tIns="12065" rIns="0" bIns="0" rtlCol="0">
            <a:spAutoFit/>
          </a:bodyPr>
          <a:lstStyle/>
          <a:p>
            <a:pPr marL="12700">
              <a:lnSpc>
                <a:spcPct val="100000"/>
              </a:lnSpc>
              <a:spcBef>
                <a:spcPts val="95"/>
              </a:spcBef>
            </a:pPr>
            <a:r>
              <a:rPr sz="1000" b="1" dirty="0">
                <a:solidFill>
                  <a:srgbClr val="FFFFFF"/>
                </a:solidFill>
                <a:latin typeface="Times New Roman"/>
                <a:cs typeface="Times New Roman"/>
              </a:rPr>
              <a:t>673d</a:t>
            </a:r>
            <a:r>
              <a:rPr sz="1000" b="1" spc="-65" dirty="0">
                <a:solidFill>
                  <a:srgbClr val="FFFFFF"/>
                </a:solidFill>
                <a:latin typeface="Times New Roman"/>
                <a:cs typeface="Times New Roman"/>
              </a:rPr>
              <a:t> </a:t>
            </a:r>
            <a:r>
              <a:rPr sz="1000" b="1" spc="-10" dirty="0">
                <a:solidFill>
                  <a:srgbClr val="FFFFFF"/>
                </a:solidFill>
                <a:latin typeface="Times New Roman"/>
                <a:cs typeface="Times New Roman"/>
              </a:rPr>
              <a:t>Communications</a:t>
            </a:r>
            <a:r>
              <a:rPr sz="1000" b="1" spc="10" dirty="0">
                <a:solidFill>
                  <a:srgbClr val="FFFFFF"/>
                </a:solidFill>
                <a:latin typeface="Times New Roman"/>
                <a:cs typeface="Times New Roman"/>
              </a:rPr>
              <a:t> </a:t>
            </a:r>
            <a:r>
              <a:rPr sz="1000" b="1" spc="-20" dirty="0">
                <a:solidFill>
                  <a:srgbClr val="FFFFFF"/>
                </a:solidFill>
                <a:latin typeface="Times New Roman"/>
                <a:cs typeface="Times New Roman"/>
              </a:rPr>
              <a:t>Sqdn</a:t>
            </a:r>
            <a:endParaRPr sz="1000">
              <a:latin typeface="Times New Roman"/>
              <a:cs typeface="Times New Roman"/>
            </a:endParaRPr>
          </a:p>
        </p:txBody>
      </p:sp>
      <p:pic>
        <p:nvPicPr>
          <p:cNvPr id="88" name="object 88"/>
          <p:cNvPicPr/>
          <p:nvPr/>
        </p:nvPicPr>
        <p:blipFill>
          <a:blip r:embed="rId14" cstate="print"/>
          <a:stretch>
            <a:fillRect/>
          </a:stretch>
        </p:blipFill>
        <p:spPr>
          <a:xfrm>
            <a:off x="7100316" y="5007864"/>
            <a:ext cx="1964435" cy="367282"/>
          </a:xfrm>
          <a:prstGeom prst="rect">
            <a:avLst/>
          </a:prstGeom>
        </p:spPr>
      </p:pic>
      <p:sp>
        <p:nvSpPr>
          <p:cNvPr id="89" name="object 89"/>
          <p:cNvSpPr txBox="1"/>
          <p:nvPr/>
        </p:nvSpPr>
        <p:spPr>
          <a:xfrm>
            <a:off x="7180218" y="5092608"/>
            <a:ext cx="1454785"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FFFFFF"/>
                </a:solidFill>
                <a:latin typeface="Times New Roman"/>
                <a:cs typeface="Times New Roman"/>
              </a:rPr>
              <a:t>673d</a:t>
            </a:r>
            <a:r>
              <a:rPr sz="1000" b="1" spc="-60" dirty="0">
                <a:solidFill>
                  <a:srgbClr val="FFFFFF"/>
                </a:solidFill>
                <a:latin typeface="Times New Roman"/>
                <a:cs typeface="Times New Roman"/>
              </a:rPr>
              <a:t> </a:t>
            </a:r>
            <a:r>
              <a:rPr sz="1000" b="1" dirty="0">
                <a:solidFill>
                  <a:srgbClr val="FFFFFF"/>
                </a:solidFill>
                <a:latin typeface="Times New Roman"/>
                <a:cs typeface="Times New Roman"/>
              </a:rPr>
              <a:t>Security</a:t>
            </a:r>
            <a:r>
              <a:rPr sz="1000" b="1" spc="-40" dirty="0">
                <a:solidFill>
                  <a:srgbClr val="FFFFFF"/>
                </a:solidFill>
                <a:latin typeface="Times New Roman"/>
                <a:cs typeface="Times New Roman"/>
              </a:rPr>
              <a:t> </a:t>
            </a:r>
            <a:r>
              <a:rPr sz="1000" b="1" dirty="0">
                <a:solidFill>
                  <a:srgbClr val="FFFFFF"/>
                </a:solidFill>
                <a:latin typeface="Times New Roman"/>
                <a:cs typeface="Times New Roman"/>
              </a:rPr>
              <a:t>Forces</a:t>
            </a:r>
            <a:r>
              <a:rPr sz="1000" b="1" spc="-10" dirty="0">
                <a:solidFill>
                  <a:srgbClr val="FFFFFF"/>
                </a:solidFill>
                <a:latin typeface="Times New Roman"/>
                <a:cs typeface="Times New Roman"/>
              </a:rPr>
              <a:t> </a:t>
            </a:r>
            <a:r>
              <a:rPr sz="1000" b="1" spc="-20" dirty="0">
                <a:solidFill>
                  <a:srgbClr val="FFFFFF"/>
                </a:solidFill>
                <a:latin typeface="Times New Roman"/>
                <a:cs typeface="Times New Roman"/>
              </a:rPr>
              <a:t>Sqdn</a:t>
            </a:r>
            <a:endParaRPr sz="1000">
              <a:latin typeface="Times New Roman"/>
              <a:cs typeface="Times New Roman"/>
            </a:endParaRPr>
          </a:p>
        </p:txBody>
      </p:sp>
      <p:pic>
        <p:nvPicPr>
          <p:cNvPr id="90" name="object 90"/>
          <p:cNvPicPr/>
          <p:nvPr/>
        </p:nvPicPr>
        <p:blipFill>
          <a:blip r:embed="rId15" cstate="print"/>
          <a:stretch>
            <a:fillRect/>
          </a:stretch>
        </p:blipFill>
        <p:spPr>
          <a:xfrm>
            <a:off x="7100316" y="5388864"/>
            <a:ext cx="1946146" cy="367282"/>
          </a:xfrm>
          <a:prstGeom prst="rect">
            <a:avLst/>
          </a:prstGeom>
        </p:spPr>
      </p:pic>
      <p:sp>
        <p:nvSpPr>
          <p:cNvPr id="91" name="object 91"/>
          <p:cNvSpPr txBox="1"/>
          <p:nvPr/>
        </p:nvSpPr>
        <p:spPr>
          <a:xfrm>
            <a:off x="7180218" y="5473608"/>
            <a:ext cx="126492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FFFFFF"/>
                </a:solidFill>
                <a:latin typeface="Times New Roman"/>
                <a:cs typeface="Times New Roman"/>
              </a:rPr>
              <a:t>673d</a:t>
            </a:r>
            <a:r>
              <a:rPr sz="1000" b="1" spc="-20" dirty="0">
                <a:solidFill>
                  <a:srgbClr val="FFFFFF"/>
                </a:solidFill>
                <a:latin typeface="Times New Roman"/>
                <a:cs typeface="Times New Roman"/>
              </a:rPr>
              <a:t> </a:t>
            </a:r>
            <a:r>
              <a:rPr sz="1000" b="1" spc="-10" dirty="0">
                <a:solidFill>
                  <a:srgbClr val="FFFFFF"/>
                </a:solidFill>
                <a:latin typeface="Times New Roman"/>
                <a:cs typeface="Times New Roman"/>
              </a:rPr>
              <a:t>Contracting</a:t>
            </a:r>
            <a:r>
              <a:rPr sz="1000" b="1" spc="15" dirty="0">
                <a:solidFill>
                  <a:srgbClr val="FFFFFF"/>
                </a:solidFill>
                <a:latin typeface="Times New Roman"/>
                <a:cs typeface="Times New Roman"/>
              </a:rPr>
              <a:t> </a:t>
            </a:r>
            <a:r>
              <a:rPr sz="1000" b="1" spc="-20" dirty="0">
                <a:solidFill>
                  <a:srgbClr val="FFFFFF"/>
                </a:solidFill>
                <a:latin typeface="Times New Roman"/>
                <a:cs typeface="Times New Roman"/>
              </a:rPr>
              <a:t>Sqdn</a:t>
            </a:r>
            <a:endParaRPr sz="1000">
              <a:latin typeface="Times New Roman"/>
              <a:cs typeface="Times New Roman"/>
            </a:endParaRPr>
          </a:p>
        </p:txBody>
      </p:sp>
      <p:pic>
        <p:nvPicPr>
          <p:cNvPr id="92" name="object 92"/>
          <p:cNvPicPr/>
          <p:nvPr/>
        </p:nvPicPr>
        <p:blipFill>
          <a:blip r:embed="rId16" cstate="print"/>
          <a:stretch>
            <a:fillRect/>
          </a:stretch>
        </p:blipFill>
        <p:spPr>
          <a:xfrm>
            <a:off x="7100316" y="5769864"/>
            <a:ext cx="1946146" cy="368806"/>
          </a:xfrm>
          <a:prstGeom prst="rect">
            <a:avLst/>
          </a:prstGeom>
        </p:spPr>
      </p:pic>
      <p:sp>
        <p:nvSpPr>
          <p:cNvPr id="93" name="object 93"/>
          <p:cNvSpPr txBox="1"/>
          <p:nvPr/>
        </p:nvSpPr>
        <p:spPr>
          <a:xfrm>
            <a:off x="7180219" y="5855402"/>
            <a:ext cx="139446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FFFFFF"/>
                </a:solidFill>
                <a:latin typeface="Times New Roman"/>
                <a:cs typeface="Times New Roman"/>
              </a:rPr>
              <a:t>673d</a:t>
            </a:r>
            <a:r>
              <a:rPr sz="1000" b="1" spc="-60" dirty="0">
                <a:solidFill>
                  <a:srgbClr val="FFFFFF"/>
                </a:solidFill>
                <a:latin typeface="Times New Roman"/>
                <a:cs typeface="Times New Roman"/>
              </a:rPr>
              <a:t> </a:t>
            </a:r>
            <a:r>
              <a:rPr sz="1000" b="1" dirty="0">
                <a:solidFill>
                  <a:srgbClr val="FFFFFF"/>
                </a:solidFill>
                <a:latin typeface="Times New Roman"/>
                <a:cs typeface="Times New Roman"/>
              </a:rPr>
              <a:t>Force</a:t>
            </a:r>
            <a:r>
              <a:rPr sz="1000" b="1" spc="-20" dirty="0">
                <a:solidFill>
                  <a:srgbClr val="FFFFFF"/>
                </a:solidFill>
                <a:latin typeface="Times New Roman"/>
                <a:cs typeface="Times New Roman"/>
              </a:rPr>
              <a:t> </a:t>
            </a:r>
            <a:r>
              <a:rPr sz="1000" b="1" dirty="0">
                <a:solidFill>
                  <a:srgbClr val="FFFFFF"/>
                </a:solidFill>
                <a:latin typeface="Times New Roman"/>
                <a:cs typeface="Times New Roman"/>
              </a:rPr>
              <a:t>Support</a:t>
            </a:r>
            <a:r>
              <a:rPr sz="1000" b="1" spc="-40" dirty="0">
                <a:solidFill>
                  <a:srgbClr val="FFFFFF"/>
                </a:solidFill>
                <a:latin typeface="Times New Roman"/>
                <a:cs typeface="Times New Roman"/>
              </a:rPr>
              <a:t> </a:t>
            </a:r>
            <a:r>
              <a:rPr sz="1000" b="1" spc="-20" dirty="0">
                <a:solidFill>
                  <a:srgbClr val="FFFFFF"/>
                </a:solidFill>
                <a:latin typeface="Times New Roman"/>
                <a:cs typeface="Times New Roman"/>
              </a:rPr>
              <a:t>Sqdn</a:t>
            </a:r>
            <a:endParaRPr sz="1000">
              <a:latin typeface="Times New Roman"/>
              <a:cs typeface="Times New Roman"/>
            </a:endParaRPr>
          </a:p>
        </p:txBody>
      </p:sp>
      <p:pic>
        <p:nvPicPr>
          <p:cNvPr id="94" name="object 94"/>
          <p:cNvPicPr/>
          <p:nvPr/>
        </p:nvPicPr>
        <p:blipFill>
          <a:blip r:embed="rId17" cstate="print"/>
          <a:stretch>
            <a:fillRect/>
          </a:stretch>
        </p:blipFill>
        <p:spPr>
          <a:xfrm>
            <a:off x="4948428" y="3883152"/>
            <a:ext cx="431291" cy="277366"/>
          </a:xfrm>
          <a:prstGeom prst="rect">
            <a:avLst/>
          </a:prstGeom>
        </p:spPr>
      </p:pic>
      <p:sp>
        <p:nvSpPr>
          <p:cNvPr id="95" name="object 95"/>
          <p:cNvSpPr txBox="1"/>
          <p:nvPr/>
        </p:nvSpPr>
        <p:spPr>
          <a:xfrm>
            <a:off x="5083247" y="3939603"/>
            <a:ext cx="151765" cy="147955"/>
          </a:xfrm>
          <a:prstGeom prst="rect">
            <a:avLst/>
          </a:prstGeom>
        </p:spPr>
        <p:txBody>
          <a:bodyPr vert="horz" wrap="square" lIns="0" tIns="12700" rIns="0" bIns="0" rtlCol="0">
            <a:spAutoFit/>
          </a:bodyPr>
          <a:lstStyle/>
          <a:p>
            <a:pPr marL="12700">
              <a:lnSpc>
                <a:spcPct val="100000"/>
              </a:lnSpc>
              <a:spcBef>
                <a:spcPts val="100"/>
              </a:spcBef>
            </a:pPr>
            <a:r>
              <a:rPr sz="800" b="1" spc="-25" dirty="0">
                <a:solidFill>
                  <a:srgbClr val="FFFFFF"/>
                </a:solidFill>
                <a:latin typeface="Times New Roman"/>
                <a:cs typeface="Times New Roman"/>
              </a:rPr>
              <a:t>XP</a:t>
            </a:r>
            <a:endParaRPr sz="800">
              <a:latin typeface="Times New Roman"/>
              <a:cs typeface="Times New Roman"/>
            </a:endParaRPr>
          </a:p>
        </p:txBody>
      </p:sp>
      <p:pic>
        <p:nvPicPr>
          <p:cNvPr id="96" name="object 96"/>
          <p:cNvPicPr/>
          <p:nvPr/>
        </p:nvPicPr>
        <p:blipFill>
          <a:blip r:embed="rId18" cstate="print"/>
          <a:stretch>
            <a:fillRect/>
          </a:stretch>
        </p:blipFill>
        <p:spPr>
          <a:xfrm>
            <a:off x="7418831" y="3881628"/>
            <a:ext cx="490715" cy="277355"/>
          </a:xfrm>
          <a:prstGeom prst="rect">
            <a:avLst/>
          </a:prstGeom>
        </p:spPr>
      </p:pic>
      <p:sp>
        <p:nvSpPr>
          <p:cNvPr id="97" name="object 97"/>
          <p:cNvSpPr txBox="1"/>
          <p:nvPr/>
        </p:nvSpPr>
        <p:spPr>
          <a:xfrm>
            <a:off x="7541245" y="3936825"/>
            <a:ext cx="236220" cy="147955"/>
          </a:xfrm>
          <a:prstGeom prst="rect">
            <a:avLst/>
          </a:prstGeom>
        </p:spPr>
        <p:txBody>
          <a:bodyPr vert="horz" wrap="square" lIns="0" tIns="12700" rIns="0" bIns="0" rtlCol="0">
            <a:spAutoFit/>
          </a:bodyPr>
          <a:lstStyle/>
          <a:p>
            <a:pPr marL="12700">
              <a:lnSpc>
                <a:spcPct val="100000"/>
              </a:lnSpc>
              <a:spcBef>
                <a:spcPts val="100"/>
              </a:spcBef>
            </a:pPr>
            <a:r>
              <a:rPr sz="800" b="1" spc="-25" dirty="0">
                <a:solidFill>
                  <a:srgbClr val="FFFFFF"/>
                </a:solidFill>
                <a:latin typeface="Times New Roman"/>
                <a:cs typeface="Times New Roman"/>
              </a:rPr>
              <a:t>CVD</a:t>
            </a:r>
            <a:endParaRPr sz="800">
              <a:latin typeface="Times New Roman"/>
              <a:cs typeface="Times New Roman"/>
            </a:endParaRPr>
          </a:p>
        </p:txBody>
      </p:sp>
      <p:pic>
        <p:nvPicPr>
          <p:cNvPr id="98" name="object 98"/>
          <p:cNvPicPr/>
          <p:nvPr/>
        </p:nvPicPr>
        <p:blipFill>
          <a:blip r:embed="rId19" cstate="print"/>
          <a:stretch>
            <a:fillRect/>
          </a:stretch>
        </p:blipFill>
        <p:spPr>
          <a:xfrm>
            <a:off x="778763" y="3881628"/>
            <a:ext cx="469389" cy="277355"/>
          </a:xfrm>
          <a:prstGeom prst="rect">
            <a:avLst/>
          </a:prstGeom>
        </p:spPr>
      </p:pic>
      <p:sp>
        <p:nvSpPr>
          <p:cNvPr id="99" name="object 99"/>
          <p:cNvSpPr txBox="1"/>
          <p:nvPr/>
        </p:nvSpPr>
        <p:spPr>
          <a:xfrm>
            <a:off x="858997" y="3936825"/>
            <a:ext cx="233679" cy="147955"/>
          </a:xfrm>
          <a:prstGeom prst="rect">
            <a:avLst/>
          </a:prstGeom>
        </p:spPr>
        <p:txBody>
          <a:bodyPr vert="horz" wrap="square" lIns="0" tIns="12700" rIns="0" bIns="0" rtlCol="0">
            <a:spAutoFit/>
          </a:bodyPr>
          <a:lstStyle/>
          <a:p>
            <a:pPr marL="12700">
              <a:lnSpc>
                <a:spcPct val="100000"/>
              </a:lnSpc>
              <a:spcBef>
                <a:spcPts val="100"/>
              </a:spcBef>
            </a:pPr>
            <a:r>
              <a:rPr sz="800" b="1" spc="-25" dirty="0">
                <a:solidFill>
                  <a:srgbClr val="FFFFFF"/>
                </a:solidFill>
                <a:latin typeface="Times New Roman"/>
                <a:cs typeface="Times New Roman"/>
              </a:rPr>
              <a:t>EEO</a:t>
            </a:r>
            <a:endParaRPr sz="800">
              <a:latin typeface="Times New Roman"/>
              <a:cs typeface="Times New Roman"/>
            </a:endParaRPr>
          </a:p>
        </p:txBody>
      </p:sp>
      <p:pic>
        <p:nvPicPr>
          <p:cNvPr id="100" name="object 100"/>
          <p:cNvPicPr/>
          <p:nvPr/>
        </p:nvPicPr>
        <p:blipFill>
          <a:blip r:embed="rId20" cstate="print"/>
          <a:stretch>
            <a:fillRect/>
          </a:stretch>
        </p:blipFill>
        <p:spPr>
          <a:xfrm>
            <a:off x="51815" y="3881628"/>
            <a:ext cx="653794" cy="277366"/>
          </a:xfrm>
          <a:prstGeom prst="rect">
            <a:avLst/>
          </a:prstGeom>
        </p:spPr>
      </p:pic>
      <p:sp>
        <p:nvSpPr>
          <p:cNvPr id="101" name="object 101"/>
          <p:cNvSpPr txBox="1"/>
          <p:nvPr/>
        </p:nvSpPr>
        <p:spPr>
          <a:xfrm>
            <a:off x="163004" y="3936825"/>
            <a:ext cx="419100" cy="147955"/>
          </a:xfrm>
          <a:prstGeom prst="rect">
            <a:avLst/>
          </a:prstGeom>
        </p:spPr>
        <p:txBody>
          <a:bodyPr vert="horz" wrap="square" lIns="0" tIns="12700" rIns="0" bIns="0" rtlCol="0">
            <a:spAutoFit/>
          </a:bodyPr>
          <a:lstStyle/>
          <a:p>
            <a:pPr marL="12700">
              <a:lnSpc>
                <a:spcPct val="100000"/>
              </a:lnSpc>
              <a:spcBef>
                <a:spcPts val="100"/>
              </a:spcBef>
            </a:pPr>
            <a:r>
              <a:rPr sz="800" b="1" spc="-10" dirty="0">
                <a:solidFill>
                  <a:srgbClr val="FFFFFF"/>
                </a:solidFill>
                <a:latin typeface="Times New Roman"/>
                <a:cs typeface="Times New Roman"/>
              </a:rPr>
              <a:t>Chaplain</a:t>
            </a:r>
            <a:endParaRPr sz="800">
              <a:latin typeface="Times New Roman"/>
              <a:cs typeface="Times New Roman"/>
            </a:endParaRPr>
          </a:p>
        </p:txBody>
      </p:sp>
      <p:pic>
        <p:nvPicPr>
          <p:cNvPr id="102" name="object 102"/>
          <p:cNvPicPr/>
          <p:nvPr/>
        </p:nvPicPr>
        <p:blipFill>
          <a:blip r:embed="rId21" cstate="print"/>
          <a:stretch>
            <a:fillRect/>
          </a:stretch>
        </p:blipFill>
        <p:spPr>
          <a:xfrm>
            <a:off x="3287267" y="3881628"/>
            <a:ext cx="438909" cy="277355"/>
          </a:xfrm>
          <a:prstGeom prst="rect">
            <a:avLst/>
          </a:prstGeom>
        </p:spPr>
      </p:pic>
      <p:sp>
        <p:nvSpPr>
          <p:cNvPr id="103" name="object 103"/>
          <p:cNvSpPr txBox="1"/>
          <p:nvPr/>
        </p:nvSpPr>
        <p:spPr>
          <a:xfrm>
            <a:off x="3415191" y="3936825"/>
            <a:ext cx="177800" cy="147955"/>
          </a:xfrm>
          <a:prstGeom prst="rect">
            <a:avLst/>
          </a:prstGeom>
        </p:spPr>
        <p:txBody>
          <a:bodyPr vert="horz" wrap="square" lIns="0" tIns="12700" rIns="0" bIns="0" rtlCol="0">
            <a:spAutoFit/>
          </a:bodyPr>
          <a:lstStyle/>
          <a:p>
            <a:pPr marL="12700">
              <a:lnSpc>
                <a:spcPct val="100000"/>
              </a:lnSpc>
              <a:spcBef>
                <a:spcPts val="100"/>
              </a:spcBef>
            </a:pPr>
            <a:r>
              <a:rPr sz="800" b="1" spc="-25" dirty="0">
                <a:solidFill>
                  <a:srgbClr val="FFFFFF"/>
                </a:solidFill>
                <a:latin typeface="Times New Roman"/>
                <a:cs typeface="Times New Roman"/>
              </a:rPr>
              <a:t>HO</a:t>
            </a:r>
            <a:endParaRPr sz="800">
              <a:latin typeface="Times New Roman"/>
              <a:cs typeface="Times New Roman"/>
            </a:endParaRPr>
          </a:p>
        </p:txBody>
      </p:sp>
      <p:pic>
        <p:nvPicPr>
          <p:cNvPr id="104" name="object 104"/>
          <p:cNvPicPr/>
          <p:nvPr/>
        </p:nvPicPr>
        <p:blipFill>
          <a:blip r:embed="rId22" cstate="print"/>
          <a:stretch>
            <a:fillRect/>
          </a:stretch>
        </p:blipFill>
        <p:spPr>
          <a:xfrm>
            <a:off x="4375403" y="3883152"/>
            <a:ext cx="483095" cy="277366"/>
          </a:xfrm>
          <a:prstGeom prst="rect">
            <a:avLst/>
          </a:prstGeom>
        </p:spPr>
      </p:pic>
      <p:sp>
        <p:nvSpPr>
          <p:cNvPr id="105" name="object 105"/>
          <p:cNvSpPr txBox="1"/>
          <p:nvPr/>
        </p:nvSpPr>
        <p:spPr>
          <a:xfrm>
            <a:off x="4455831" y="3939603"/>
            <a:ext cx="265430" cy="147955"/>
          </a:xfrm>
          <a:prstGeom prst="rect">
            <a:avLst/>
          </a:prstGeom>
        </p:spPr>
        <p:txBody>
          <a:bodyPr vert="horz" wrap="square" lIns="0" tIns="12700" rIns="0" bIns="0" rtlCol="0">
            <a:spAutoFit/>
          </a:bodyPr>
          <a:lstStyle/>
          <a:p>
            <a:pPr marL="12700">
              <a:lnSpc>
                <a:spcPct val="100000"/>
              </a:lnSpc>
              <a:spcBef>
                <a:spcPts val="100"/>
              </a:spcBef>
            </a:pPr>
            <a:r>
              <a:rPr sz="800" b="1" spc="-10" dirty="0">
                <a:solidFill>
                  <a:srgbClr val="FFFFFF"/>
                </a:solidFill>
                <a:latin typeface="Times New Roman"/>
                <a:cs typeface="Times New Roman"/>
              </a:rPr>
              <a:t>Legal</a:t>
            </a:r>
            <a:endParaRPr sz="800">
              <a:latin typeface="Times New Roman"/>
              <a:cs typeface="Times New Roman"/>
            </a:endParaRPr>
          </a:p>
        </p:txBody>
      </p:sp>
      <p:pic>
        <p:nvPicPr>
          <p:cNvPr id="106" name="object 106"/>
          <p:cNvPicPr/>
          <p:nvPr/>
        </p:nvPicPr>
        <p:blipFill>
          <a:blip r:embed="rId23" cstate="print"/>
          <a:stretch>
            <a:fillRect/>
          </a:stretch>
        </p:blipFill>
        <p:spPr>
          <a:xfrm>
            <a:off x="6126479" y="3883152"/>
            <a:ext cx="568450" cy="277366"/>
          </a:xfrm>
          <a:prstGeom prst="rect">
            <a:avLst/>
          </a:prstGeom>
        </p:spPr>
      </p:pic>
      <p:sp>
        <p:nvSpPr>
          <p:cNvPr id="107" name="object 107"/>
          <p:cNvSpPr txBox="1"/>
          <p:nvPr/>
        </p:nvSpPr>
        <p:spPr>
          <a:xfrm>
            <a:off x="6243530" y="3878643"/>
            <a:ext cx="325755" cy="269875"/>
          </a:xfrm>
          <a:prstGeom prst="rect">
            <a:avLst/>
          </a:prstGeom>
        </p:spPr>
        <p:txBody>
          <a:bodyPr vert="horz" wrap="square" lIns="0" tIns="12700" rIns="0" bIns="0" rtlCol="0">
            <a:spAutoFit/>
          </a:bodyPr>
          <a:lstStyle/>
          <a:p>
            <a:pPr marL="12700" marR="5080" indent="13335">
              <a:lnSpc>
                <a:spcPct val="100000"/>
              </a:lnSpc>
              <a:spcBef>
                <a:spcPts val="100"/>
              </a:spcBef>
            </a:pPr>
            <a:r>
              <a:rPr sz="800" b="1" spc="-10" dirty="0">
                <a:solidFill>
                  <a:srgbClr val="FFFFFF"/>
                </a:solidFill>
                <a:latin typeface="Times New Roman"/>
                <a:cs typeface="Times New Roman"/>
              </a:rPr>
              <a:t>Public</a:t>
            </a:r>
            <a:r>
              <a:rPr sz="800" b="1" spc="500" dirty="0">
                <a:solidFill>
                  <a:srgbClr val="FFFFFF"/>
                </a:solidFill>
                <a:latin typeface="Times New Roman"/>
                <a:cs typeface="Times New Roman"/>
              </a:rPr>
              <a:t> </a:t>
            </a:r>
            <a:r>
              <a:rPr sz="800" b="1" spc="-10" dirty="0">
                <a:solidFill>
                  <a:srgbClr val="FFFFFF"/>
                </a:solidFill>
                <a:latin typeface="Times New Roman"/>
                <a:cs typeface="Times New Roman"/>
              </a:rPr>
              <a:t>Affairs</a:t>
            </a:r>
            <a:endParaRPr sz="800">
              <a:latin typeface="Times New Roman"/>
              <a:cs typeface="Times New Roman"/>
            </a:endParaRPr>
          </a:p>
        </p:txBody>
      </p:sp>
      <p:pic>
        <p:nvPicPr>
          <p:cNvPr id="108" name="object 108"/>
          <p:cNvPicPr/>
          <p:nvPr/>
        </p:nvPicPr>
        <p:blipFill>
          <a:blip r:embed="rId23" cstate="print"/>
          <a:stretch>
            <a:fillRect/>
          </a:stretch>
        </p:blipFill>
        <p:spPr>
          <a:xfrm>
            <a:off x="6772656" y="3883152"/>
            <a:ext cx="568449" cy="277366"/>
          </a:xfrm>
          <a:prstGeom prst="rect">
            <a:avLst/>
          </a:prstGeom>
        </p:spPr>
      </p:pic>
      <p:sp>
        <p:nvSpPr>
          <p:cNvPr id="109" name="object 109"/>
          <p:cNvSpPr txBox="1"/>
          <p:nvPr/>
        </p:nvSpPr>
        <p:spPr>
          <a:xfrm>
            <a:off x="6906293" y="3939603"/>
            <a:ext cx="289560" cy="147955"/>
          </a:xfrm>
          <a:prstGeom prst="rect">
            <a:avLst/>
          </a:prstGeom>
        </p:spPr>
        <p:txBody>
          <a:bodyPr vert="horz" wrap="square" lIns="0" tIns="12700" rIns="0" bIns="0" rtlCol="0">
            <a:spAutoFit/>
          </a:bodyPr>
          <a:lstStyle/>
          <a:p>
            <a:pPr marL="12700">
              <a:lnSpc>
                <a:spcPct val="100000"/>
              </a:lnSpc>
              <a:spcBef>
                <a:spcPts val="100"/>
              </a:spcBef>
            </a:pPr>
            <a:r>
              <a:rPr sz="800" b="1" spc="-10" dirty="0">
                <a:solidFill>
                  <a:srgbClr val="FFFFFF"/>
                </a:solidFill>
                <a:latin typeface="Times New Roman"/>
                <a:cs typeface="Times New Roman"/>
              </a:rPr>
              <a:t>Safety</a:t>
            </a:r>
            <a:endParaRPr sz="800">
              <a:latin typeface="Times New Roman"/>
              <a:cs typeface="Times New Roman"/>
            </a:endParaRPr>
          </a:p>
        </p:txBody>
      </p:sp>
      <p:pic>
        <p:nvPicPr>
          <p:cNvPr id="110" name="object 110"/>
          <p:cNvPicPr/>
          <p:nvPr/>
        </p:nvPicPr>
        <p:blipFill>
          <a:blip r:embed="rId24" cstate="print"/>
          <a:stretch>
            <a:fillRect/>
          </a:stretch>
        </p:blipFill>
        <p:spPr>
          <a:xfrm>
            <a:off x="3852671" y="3881628"/>
            <a:ext cx="323073" cy="277366"/>
          </a:xfrm>
          <a:prstGeom prst="rect">
            <a:avLst/>
          </a:prstGeom>
        </p:spPr>
      </p:pic>
      <p:sp>
        <p:nvSpPr>
          <p:cNvPr id="111" name="object 111"/>
          <p:cNvSpPr txBox="1"/>
          <p:nvPr/>
        </p:nvSpPr>
        <p:spPr>
          <a:xfrm>
            <a:off x="3932241" y="3936825"/>
            <a:ext cx="138430" cy="147955"/>
          </a:xfrm>
          <a:prstGeom prst="rect">
            <a:avLst/>
          </a:prstGeom>
        </p:spPr>
        <p:txBody>
          <a:bodyPr vert="horz" wrap="square" lIns="0" tIns="12700" rIns="0" bIns="0" rtlCol="0">
            <a:spAutoFit/>
          </a:bodyPr>
          <a:lstStyle/>
          <a:p>
            <a:pPr marL="12700">
              <a:lnSpc>
                <a:spcPct val="100000"/>
              </a:lnSpc>
              <a:spcBef>
                <a:spcPts val="100"/>
              </a:spcBef>
            </a:pPr>
            <a:r>
              <a:rPr sz="800" b="1" spc="-25" dirty="0">
                <a:solidFill>
                  <a:srgbClr val="FFFFFF"/>
                </a:solidFill>
                <a:latin typeface="Times New Roman"/>
                <a:cs typeface="Times New Roman"/>
              </a:rPr>
              <a:t>IG</a:t>
            </a:r>
            <a:endParaRPr sz="800">
              <a:latin typeface="Times New Roman"/>
              <a:cs typeface="Times New Roman"/>
            </a:endParaRPr>
          </a:p>
        </p:txBody>
      </p:sp>
      <p:pic>
        <p:nvPicPr>
          <p:cNvPr id="112" name="object 112"/>
          <p:cNvPicPr/>
          <p:nvPr/>
        </p:nvPicPr>
        <p:blipFill>
          <a:blip r:embed="rId25" cstate="print"/>
          <a:stretch>
            <a:fillRect/>
          </a:stretch>
        </p:blipFill>
        <p:spPr>
          <a:xfrm>
            <a:off x="1348739" y="3881628"/>
            <a:ext cx="729983" cy="277366"/>
          </a:xfrm>
          <a:prstGeom prst="rect">
            <a:avLst/>
          </a:prstGeom>
        </p:spPr>
      </p:pic>
      <p:sp>
        <p:nvSpPr>
          <p:cNvPr id="113" name="object 113"/>
          <p:cNvSpPr txBox="1"/>
          <p:nvPr/>
        </p:nvSpPr>
        <p:spPr>
          <a:xfrm>
            <a:off x="1473334" y="3875864"/>
            <a:ext cx="471170" cy="147955"/>
          </a:xfrm>
          <a:prstGeom prst="rect">
            <a:avLst/>
          </a:prstGeom>
        </p:spPr>
        <p:txBody>
          <a:bodyPr vert="horz" wrap="square" lIns="0" tIns="12700" rIns="0" bIns="0" rtlCol="0">
            <a:spAutoFit/>
          </a:bodyPr>
          <a:lstStyle/>
          <a:p>
            <a:pPr marL="12700">
              <a:lnSpc>
                <a:spcPct val="100000"/>
              </a:lnSpc>
              <a:spcBef>
                <a:spcPts val="100"/>
              </a:spcBef>
            </a:pPr>
            <a:r>
              <a:rPr sz="800" b="1" spc="-10" dirty="0">
                <a:solidFill>
                  <a:srgbClr val="FFFFFF"/>
                </a:solidFill>
                <a:latin typeface="Times New Roman"/>
                <a:cs typeface="Times New Roman"/>
              </a:rPr>
              <a:t>Command</a:t>
            </a:r>
            <a:endParaRPr sz="800">
              <a:latin typeface="Times New Roman"/>
              <a:cs typeface="Times New Roman"/>
            </a:endParaRPr>
          </a:p>
        </p:txBody>
      </p:sp>
      <p:sp>
        <p:nvSpPr>
          <p:cNvPr id="114" name="object 114"/>
          <p:cNvSpPr txBox="1"/>
          <p:nvPr/>
        </p:nvSpPr>
        <p:spPr>
          <a:xfrm>
            <a:off x="1605870" y="3997781"/>
            <a:ext cx="201295" cy="147955"/>
          </a:xfrm>
          <a:prstGeom prst="rect">
            <a:avLst/>
          </a:prstGeom>
        </p:spPr>
        <p:txBody>
          <a:bodyPr vert="horz" wrap="square" lIns="0" tIns="12700" rIns="0" bIns="0" rtlCol="0">
            <a:spAutoFit/>
          </a:bodyPr>
          <a:lstStyle/>
          <a:p>
            <a:pPr marL="12700">
              <a:lnSpc>
                <a:spcPct val="100000"/>
              </a:lnSpc>
              <a:spcBef>
                <a:spcPts val="100"/>
              </a:spcBef>
            </a:pPr>
            <a:r>
              <a:rPr sz="800" b="1" spc="-20" dirty="0">
                <a:solidFill>
                  <a:srgbClr val="FFFFFF"/>
                </a:solidFill>
                <a:latin typeface="Times New Roman"/>
                <a:cs typeface="Times New Roman"/>
              </a:rPr>
              <a:t>Post</a:t>
            </a:r>
            <a:endParaRPr sz="800">
              <a:latin typeface="Times New Roman"/>
              <a:cs typeface="Times New Roman"/>
            </a:endParaRPr>
          </a:p>
        </p:txBody>
      </p:sp>
      <p:pic>
        <p:nvPicPr>
          <p:cNvPr id="115" name="object 115"/>
          <p:cNvPicPr/>
          <p:nvPr/>
        </p:nvPicPr>
        <p:blipFill>
          <a:blip r:embed="rId26" cstate="print"/>
          <a:stretch>
            <a:fillRect/>
          </a:stretch>
        </p:blipFill>
        <p:spPr>
          <a:xfrm>
            <a:off x="1642872" y="3444240"/>
            <a:ext cx="2238754" cy="365758"/>
          </a:xfrm>
          <a:prstGeom prst="rect">
            <a:avLst/>
          </a:prstGeom>
        </p:spPr>
      </p:pic>
      <p:sp>
        <p:nvSpPr>
          <p:cNvPr id="116" name="object 116"/>
          <p:cNvSpPr txBox="1"/>
          <p:nvPr/>
        </p:nvSpPr>
        <p:spPr>
          <a:xfrm>
            <a:off x="1834601" y="3530356"/>
            <a:ext cx="4547870" cy="177800"/>
          </a:xfrm>
          <a:prstGeom prst="rect">
            <a:avLst/>
          </a:prstGeom>
        </p:spPr>
        <p:txBody>
          <a:bodyPr vert="horz" wrap="square" lIns="0" tIns="12065" rIns="0" bIns="0" rtlCol="0">
            <a:spAutoFit/>
          </a:bodyPr>
          <a:lstStyle/>
          <a:p>
            <a:pPr marL="12700">
              <a:lnSpc>
                <a:spcPct val="100000"/>
              </a:lnSpc>
              <a:spcBef>
                <a:spcPts val="95"/>
              </a:spcBef>
              <a:tabLst>
                <a:tab pos="3016250" algn="l"/>
              </a:tabLst>
            </a:pPr>
            <a:r>
              <a:rPr sz="1000" b="1" spc="-10" dirty="0">
                <a:solidFill>
                  <a:srgbClr val="FFFFFF"/>
                </a:solidFill>
                <a:latin typeface="Times New Roman"/>
                <a:cs typeface="Times New Roman"/>
              </a:rPr>
              <a:t>Personal</a:t>
            </a:r>
            <a:r>
              <a:rPr sz="1000" b="1" spc="-55" dirty="0">
                <a:solidFill>
                  <a:srgbClr val="FFFFFF"/>
                </a:solidFill>
                <a:latin typeface="Times New Roman"/>
                <a:cs typeface="Times New Roman"/>
              </a:rPr>
              <a:t> </a:t>
            </a:r>
            <a:r>
              <a:rPr sz="1000" b="1" dirty="0">
                <a:solidFill>
                  <a:srgbClr val="FFFFFF"/>
                </a:solidFill>
                <a:latin typeface="Times New Roman"/>
                <a:cs typeface="Times New Roman"/>
              </a:rPr>
              <a:t>Staff</a:t>
            </a:r>
            <a:r>
              <a:rPr sz="1000" b="1" spc="-60" dirty="0">
                <a:solidFill>
                  <a:srgbClr val="FFFFFF"/>
                </a:solidFill>
                <a:latin typeface="Times New Roman"/>
                <a:cs typeface="Times New Roman"/>
              </a:rPr>
              <a:t> </a:t>
            </a:r>
            <a:r>
              <a:rPr sz="1000" b="1" dirty="0">
                <a:solidFill>
                  <a:srgbClr val="FFFFFF"/>
                </a:solidFill>
                <a:latin typeface="Times New Roman"/>
                <a:cs typeface="Times New Roman"/>
              </a:rPr>
              <a:t>(Exec,</a:t>
            </a:r>
            <a:r>
              <a:rPr sz="1000" b="1" spc="-35" dirty="0">
                <a:solidFill>
                  <a:srgbClr val="FFFFFF"/>
                </a:solidFill>
                <a:latin typeface="Times New Roman"/>
                <a:cs typeface="Times New Roman"/>
              </a:rPr>
              <a:t> </a:t>
            </a:r>
            <a:r>
              <a:rPr sz="1000" b="1" dirty="0">
                <a:solidFill>
                  <a:srgbClr val="FFFFFF"/>
                </a:solidFill>
                <a:latin typeface="Times New Roman"/>
                <a:cs typeface="Times New Roman"/>
              </a:rPr>
              <a:t>Admin,</a:t>
            </a:r>
            <a:r>
              <a:rPr sz="1000" b="1" spc="-10" dirty="0">
                <a:solidFill>
                  <a:srgbClr val="FFFFFF"/>
                </a:solidFill>
                <a:latin typeface="Times New Roman"/>
                <a:cs typeface="Times New Roman"/>
              </a:rPr>
              <a:t> </a:t>
            </a:r>
            <a:r>
              <a:rPr sz="1000" b="1" spc="-20" dirty="0">
                <a:solidFill>
                  <a:srgbClr val="FFFFFF"/>
                </a:solidFill>
                <a:latin typeface="Times New Roman"/>
                <a:cs typeface="Times New Roman"/>
              </a:rPr>
              <a:t>Sec)</a:t>
            </a:r>
            <a:r>
              <a:rPr sz="1000" b="1" dirty="0">
                <a:solidFill>
                  <a:srgbClr val="FFFFFF"/>
                </a:solidFill>
                <a:latin typeface="Times New Roman"/>
                <a:cs typeface="Times New Roman"/>
              </a:rPr>
              <a:t>	</a:t>
            </a:r>
            <a:r>
              <a:rPr sz="1000" b="1" spc="-10" dirty="0">
                <a:solidFill>
                  <a:srgbClr val="FFFFFF"/>
                </a:solidFill>
                <a:latin typeface="Times New Roman"/>
                <a:cs typeface="Times New Roman"/>
              </a:rPr>
              <a:t>673d</a:t>
            </a:r>
            <a:r>
              <a:rPr sz="1000" b="1" spc="-60" dirty="0">
                <a:solidFill>
                  <a:srgbClr val="FFFFFF"/>
                </a:solidFill>
                <a:latin typeface="Times New Roman"/>
                <a:cs typeface="Times New Roman"/>
              </a:rPr>
              <a:t> </a:t>
            </a:r>
            <a:r>
              <a:rPr sz="1000" b="1" spc="-10" dirty="0">
                <a:solidFill>
                  <a:srgbClr val="FFFFFF"/>
                </a:solidFill>
                <a:latin typeface="Times New Roman"/>
                <a:cs typeface="Times New Roman"/>
              </a:rPr>
              <a:t>Comptroller</a:t>
            </a:r>
            <a:r>
              <a:rPr sz="1000" b="1" spc="55" dirty="0">
                <a:solidFill>
                  <a:srgbClr val="FFFFFF"/>
                </a:solidFill>
                <a:latin typeface="Times New Roman"/>
                <a:cs typeface="Times New Roman"/>
              </a:rPr>
              <a:t> </a:t>
            </a:r>
            <a:r>
              <a:rPr sz="1000" b="1" spc="-10" dirty="0">
                <a:solidFill>
                  <a:srgbClr val="FFFFFF"/>
                </a:solidFill>
                <a:latin typeface="Times New Roman"/>
                <a:cs typeface="Times New Roman"/>
              </a:rPr>
              <a:t>Squadron</a:t>
            </a:r>
            <a:endParaRPr sz="1000">
              <a:latin typeface="Times New Roman"/>
              <a:cs typeface="Times New Roman"/>
            </a:endParaRPr>
          </a:p>
        </p:txBody>
      </p:sp>
      <p:grpSp>
        <p:nvGrpSpPr>
          <p:cNvPr id="117" name="object 117"/>
          <p:cNvGrpSpPr/>
          <p:nvPr/>
        </p:nvGrpSpPr>
        <p:grpSpPr>
          <a:xfrm>
            <a:off x="2607564" y="3195828"/>
            <a:ext cx="2810510" cy="1831975"/>
            <a:chOff x="2607564" y="3195828"/>
            <a:chExt cx="2810510" cy="1831975"/>
          </a:xfrm>
        </p:grpSpPr>
        <p:pic>
          <p:nvPicPr>
            <p:cNvPr id="118" name="object 118"/>
            <p:cNvPicPr/>
            <p:nvPr/>
          </p:nvPicPr>
          <p:blipFill>
            <a:blip r:embed="rId27" cstate="print"/>
            <a:stretch>
              <a:fillRect/>
            </a:stretch>
          </p:blipFill>
          <p:spPr>
            <a:xfrm>
              <a:off x="4352544" y="3195828"/>
              <a:ext cx="1065274" cy="230122"/>
            </a:xfrm>
            <a:prstGeom prst="rect">
              <a:avLst/>
            </a:prstGeom>
          </p:spPr>
        </p:pic>
        <p:pic>
          <p:nvPicPr>
            <p:cNvPr id="119" name="object 119"/>
            <p:cNvPicPr/>
            <p:nvPr/>
          </p:nvPicPr>
          <p:blipFill>
            <a:blip r:embed="rId28" cstate="print"/>
            <a:stretch>
              <a:fillRect/>
            </a:stretch>
          </p:blipFill>
          <p:spPr>
            <a:xfrm>
              <a:off x="3098292" y="3195828"/>
              <a:ext cx="1077455" cy="231647"/>
            </a:xfrm>
            <a:prstGeom prst="rect">
              <a:avLst/>
            </a:prstGeom>
          </p:spPr>
        </p:pic>
        <p:pic>
          <p:nvPicPr>
            <p:cNvPr id="120" name="object 120"/>
            <p:cNvPicPr/>
            <p:nvPr/>
          </p:nvPicPr>
          <p:blipFill>
            <a:blip r:embed="rId29" cstate="print"/>
            <a:stretch>
              <a:fillRect/>
            </a:stretch>
          </p:blipFill>
          <p:spPr>
            <a:xfrm>
              <a:off x="2607564" y="4669536"/>
              <a:ext cx="1738882" cy="358138"/>
            </a:xfrm>
            <a:prstGeom prst="rect">
              <a:avLst/>
            </a:prstGeom>
          </p:spPr>
        </p:pic>
      </p:grpSp>
      <p:sp>
        <p:nvSpPr>
          <p:cNvPr id="121" name="object 121"/>
          <p:cNvSpPr txBox="1"/>
          <p:nvPr/>
        </p:nvSpPr>
        <p:spPr>
          <a:xfrm>
            <a:off x="2791885" y="4673625"/>
            <a:ext cx="134874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FFFFFF"/>
                </a:solidFill>
                <a:latin typeface="Times New Roman"/>
                <a:cs typeface="Times New Roman"/>
              </a:rPr>
              <a:t>673d</a:t>
            </a:r>
            <a:r>
              <a:rPr sz="1000" b="1" spc="-25" dirty="0">
                <a:solidFill>
                  <a:srgbClr val="FFFFFF"/>
                </a:solidFill>
                <a:latin typeface="Times New Roman"/>
                <a:cs typeface="Times New Roman"/>
              </a:rPr>
              <a:t> </a:t>
            </a:r>
            <a:r>
              <a:rPr sz="1000" b="1" spc="-10" dirty="0">
                <a:solidFill>
                  <a:srgbClr val="FFFFFF"/>
                </a:solidFill>
                <a:latin typeface="Times New Roman"/>
                <a:cs typeface="Times New Roman"/>
              </a:rPr>
              <a:t>Logistics</a:t>
            </a:r>
            <a:r>
              <a:rPr sz="1000" b="1" spc="15" dirty="0">
                <a:solidFill>
                  <a:srgbClr val="FFFFFF"/>
                </a:solidFill>
                <a:latin typeface="Times New Roman"/>
                <a:cs typeface="Times New Roman"/>
              </a:rPr>
              <a:t> </a:t>
            </a:r>
            <a:r>
              <a:rPr sz="1000" b="1" spc="-10" dirty="0">
                <a:solidFill>
                  <a:srgbClr val="FFFFFF"/>
                </a:solidFill>
                <a:latin typeface="Times New Roman"/>
                <a:cs typeface="Times New Roman"/>
              </a:rPr>
              <a:t>Readiness</a:t>
            </a:r>
            <a:endParaRPr sz="1000">
              <a:latin typeface="Times New Roman"/>
              <a:cs typeface="Times New Roman"/>
            </a:endParaRPr>
          </a:p>
        </p:txBody>
      </p:sp>
      <p:sp>
        <p:nvSpPr>
          <p:cNvPr id="122" name="object 122"/>
          <p:cNvSpPr txBox="1"/>
          <p:nvPr/>
        </p:nvSpPr>
        <p:spPr>
          <a:xfrm>
            <a:off x="3323784" y="4826048"/>
            <a:ext cx="294005" cy="177800"/>
          </a:xfrm>
          <a:prstGeom prst="rect">
            <a:avLst/>
          </a:prstGeom>
        </p:spPr>
        <p:txBody>
          <a:bodyPr vert="horz" wrap="square" lIns="0" tIns="12065" rIns="0" bIns="0" rtlCol="0">
            <a:spAutoFit/>
          </a:bodyPr>
          <a:lstStyle/>
          <a:p>
            <a:pPr marL="12700">
              <a:lnSpc>
                <a:spcPct val="100000"/>
              </a:lnSpc>
              <a:spcBef>
                <a:spcPts val="95"/>
              </a:spcBef>
            </a:pPr>
            <a:r>
              <a:rPr sz="1000" b="1" spc="-20" dirty="0">
                <a:solidFill>
                  <a:srgbClr val="FFFFFF"/>
                </a:solidFill>
                <a:latin typeface="Times New Roman"/>
                <a:cs typeface="Times New Roman"/>
              </a:rPr>
              <a:t>Sqdn</a:t>
            </a:r>
            <a:endParaRPr sz="1000">
              <a:latin typeface="Times New Roman"/>
              <a:cs typeface="Times New Roman"/>
            </a:endParaRPr>
          </a:p>
        </p:txBody>
      </p:sp>
      <p:pic>
        <p:nvPicPr>
          <p:cNvPr id="123" name="object 123"/>
          <p:cNvPicPr/>
          <p:nvPr/>
        </p:nvPicPr>
        <p:blipFill>
          <a:blip r:embed="rId30" cstate="print"/>
          <a:stretch>
            <a:fillRect/>
          </a:stretch>
        </p:blipFill>
        <p:spPr>
          <a:xfrm>
            <a:off x="161544" y="4247388"/>
            <a:ext cx="2011677" cy="365758"/>
          </a:xfrm>
          <a:prstGeom prst="rect">
            <a:avLst/>
          </a:prstGeom>
        </p:spPr>
      </p:pic>
      <p:sp>
        <p:nvSpPr>
          <p:cNvPr id="124" name="object 124"/>
          <p:cNvSpPr txBox="1"/>
          <p:nvPr/>
        </p:nvSpPr>
        <p:spPr>
          <a:xfrm>
            <a:off x="593774" y="4331305"/>
            <a:ext cx="1126490" cy="177800"/>
          </a:xfrm>
          <a:prstGeom prst="rect">
            <a:avLst/>
          </a:prstGeom>
        </p:spPr>
        <p:txBody>
          <a:bodyPr vert="horz" wrap="square" lIns="0" tIns="12065" rIns="0" bIns="0" rtlCol="0">
            <a:spAutoFit/>
          </a:bodyPr>
          <a:lstStyle/>
          <a:p>
            <a:pPr marL="12700">
              <a:lnSpc>
                <a:spcPct val="100000"/>
              </a:lnSpc>
              <a:spcBef>
                <a:spcPts val="95"/>
              </a:spcBef>
            </a:pPr>
            <a:r>
              <a:rPr sz="1000" b="1" dirty="0">
                <a:solidFill>
                  <a:srgbClr val="FFFFFF"/>
                </a:solidFill>
                <a:latin typeface="Times New Roman"/>
                <a:cs typeface="Times New Roman"/>
              </a:rPr>
              <a:t>673d</a:t>
            </a:r>
            <a:r>
              <a:rPr sz="1000" b="1" spc="-35" dirty="0">
                <a:solidFill>
                  <a:srgbClr val="FFFFFF"/>
                </a:solidFill>
                <a:latin typeface="Times New Roman"/>
                <a:cs typeface="Times New Roman"/>
              </a:rPr>
              <a:t> </a:t>
            </a:r>
            <a:r>
              <a:rPr sz="1000" b="1" spc="-10" dirty="0">
                <a:solidFill>
                  <a:srgbClr val="FFFFFF"/>
                </a:solidFill>
                <a:latin typeface="Times New Roman"/>
                <a:cs typeface="Times New Roman"/>
              </a:rPr>
              <a:t>Medical</a:t>
            </a:r>
            <a:r>
              <a:rPr sz="1000" b="1" spc="-20" dirty="0">
                <a:solidFill>
                  <a:srgbClr val="FFFFFF"/>
                </a:solidFill>
                <a:latin typeface="Times New Roman"/>
                <a:cs typeface="Times New Roman"/>
              </a:rPr>
              <a:t> Group</a:t>
            </a:r>
            <a:endParaRPr sz="1000">
              <a:latin typeface="Times New Roman"/>
              <a:cs typeface="Times New Roman"/>
            </a:endParaRPr>
          </a:p>
        </p:txBody>
      </p:sp>
      <p:pic>
        <p:nvPicPr>
          <p:cNvPr id="125" name="object 125"/>
          <p:cNvPicPr/>
          <p:nvPr/>
        </p:nvPicPr>
        <p:blipFill>
          <a:blip r:embed="rId31" cstate="print"/>
          <a:stretch>
            <a:fillRect/>
          </a:stretch>
        </p:blipFill>
        <p:spPr>
          <a:xfrm>
            <a:off x="2328672" y="4245864"/>
            <a:ext cx="2013202" cy="367282"/>
          </a:xfrm>
          <a:prstGeom prst="rect">
            <a:avLst/>
          </a:prstGeom>
        </p:spPr>
      </p:pic>
      <p:sp>
        <p:nvSpPr>
          <p:cNvPr id="126" name="object 126"/>
          <p:cNvSpPr txBox="1"/>
          <p:nvPr/>
        </p:nvSpPr>
        <p:spPr>
          <a:xfrm>
            <a:off x="2453340" y="4330608"/>
            <a:ext cx="1734185"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FFFFFF"/>
                </a:solidFill>
                <a:latin typeface="Times New Roman"/>
                <a:cs typeface="Times New Roman"/>
              </a:rPr>
              <a:t>673d</a:t>
            </a:r>
            <a:r>
              <a:rPr sz="1000" b="1" spc="-65" dirty="0">
                <a:solidFill>
                  <a:srgbClr val="FFFFFF"/>
                </a:solidFill>
                <a:latin typeface="Times New Roman"/>
                <a:cs typeface="Times New Roman"/>
              </a:rPr>
              <a:t> </a:t>
            </a:r>
            <a:r>
              <a:rPr sz="1000" b="1" spc="-10" dirty="0">
                <a:solidFill>
                  <a:srgbClr val="FFFFFF"/>
                </a:solidFill>
                <a:latin typeface="Times New Roman"/>
                <a:cs typeface="Times New Roman"/>
              </a:rPr>
              <a:t>Logistics</a:t>
            </a:r>
            <a:r>
              <a:rPr sz="1000" b="1" spc="-30" dirty="0">
                <a:solidFill>
                  <a:srgbClr val="FFFFFF"/>
                </a:solidFill>
                <a:latin typeface="Times New Roman"/>
                <a:cs typeface="Times New Roman"/>
              </a:rPr>
              <a:t> </a:t>
            </a:r>
            <a:r>
              <a:rPr sz="1000" b="1" dirty="0">
                <a:solidFill>
                  <a:srgbClr val="FFFFFF"/>
                </a:solidFill>
                <a:latin typeface="Times New Roman"/>
                <a:cs typeface="Times New Roman"/>
              </a:rPr>
              <a:t>Readiness </a:t>
            </a:r>
            <a:r>
              <a:rPr sz="1000" b="1" spc="-10" dirty="0">
                <a:solidFill>
                  <a:srgbClr val="FFFFFF"/>
                </a:solidFill>
                <a:latin typeface="Times New Roman"/>
                <a:cs typeface="Times New Roman"/>
              </a:rPr>
              <a:t>Group</a:t>
            </a:r>
            <a:endParaRPr sz="1000">
              <a:latin typeface="Times New Roman"/>
              <a:cs typeface="Times New Roman"/>
            </a:endParaRPr>
          </a:p>
        </p:txBody>
      </p:sp>
      <p:pic>
        <p:nvPicPr>
          <p:cNvPr id="127" name="object 127"/>
          <p:cNvPicPr/>
          <p:nvPr/>
        </p:nvPicPr>
        <p:blipFill>
          <a:blip r:embed="rId32" cstate="print"/>
          <a:stretch>
            <a:fillRect/>
          </a:stretch>
        </p:blipFill>
        <p:spPr>
          <a:xfrm>
            <a:off x="4639055" y="4245864"/>
            <a:ext cx="2008619" cy="367282"/>
          </a:xfrm>
          <a:prstGeom prst="rect">
            <a:avLst/>
          </a:prstGeom>
        </p:spPr>
      </p:pic>
      <p:sp>
        <p:nvSpPr>
          <p:cNvPr id="128" name="object 128"/>
          <p:cNvSpPr txBox="1"/>
          <p:nvPr/>
        </p:nvSpPr>
        <p:spPr>
          <a:xfrm>
            <a:off x="4896349" y="4330608"/>
            <a:ext cx="1467485"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FFFFFF"/>
                </a:solidFill>
                <a:latin typeface="Times New Roman"/>
                <a:cs typeface="Times New Roman"/>
              </a:rPr>
              <a:t>673d</a:t>
            </a:r>
            <a:r>
              <a:rPr sz="1000" b="1" spc="-70" dirty="0">
                <a:solidFill>
                  <a:srgbClr val="FFFFFF"/>
                </a:solidFill>
                <a:latin typeface="Times New Roman"/>
                <a:cs typeface="Times New Roman"/>
              </a:rPr>
              <a:t> </a:t>
            </a:r>
            <a:r>
              <a:rPr sz="1000" b="1" spc="-10" dirty="0">
                <a:solidFill>
                  <a:srgbClr val="FFFFFF"/>
                </a:solidFill>
                <a:latin typeface="Times New Roman"/>
                <a:cs typeface="Times New Roman"/>
              </a:rPr>
              <a:t>Civil</a:t>
            </a:r>
            <a:r>
              <a:rPr sz="1000" b="1" spc="-45" dirty="0">
                <a:solidFill>
                  <a:srgbClr val="FFFFFF"/>
                </a:solidFill>
                <a:latin typeface="Times New Roman"/>
                <a:cs typeface="Times New Roman"/>
              </a:rPr>
              <a:t> </a:t>
            </a:r>
            <a:r>
              <a:rPr sz="1000" b="1" dirty="0">
                <a:solidFill>
                  <a:srgbClr val="FFFFFF"/>
                </a:solidFill>
                <a:latin typeface="Times New Roman"/>
                <a:cs typeface="Times New Roman"/>
              </a:rPr>
              <a:t>Engineer</a:t>
            </a:r>
            <a:r>
              <a:rPr sz="1000" b="1" spc="10" dirty="0">
                <a:solidFill>
                  <a:srgbClr val="FFFFFF"/>
                </a:solidFill>
                <a:latin typeface="Times New Roman"/>
                <a:cs typeface="Times New Roman"/>
              </a:rPr>
              <a:t> </a:t>
            </a:r>
            <a:r>
              <a:rPr sz="1000" b="1" spc="-20" dirty="0">
                <a:solidFill>
                  <a:srgbClr val="FFFFFF"/>
                </a:solidFill>
                <a:latin typeface="Times New Roman"/>
                <a:cs typeface="Times New Roman"/>
              </a:rPr>
              <a:t>Group</a:t>
            </a:r>
            <a:endParaRPr sz="1000">
              <a:latin typeface="Times New Roman"/>
              <a:cs typeface="Times New Roman"/>
            </a:endParaRPr>
          </a:p>
        </p:txBody>
      </p:sp>
      <p:pic>
        <p:nvPicPr>
          <p:cNvPr id="129" name="object 129"/>
          <p:cNvPicPr/>
          <p:nvPr/>
        </p:nvPicPr>
        <p:blipFill>
          <a:blip r:embed="rId33" cstate="print"/>
          <a:stretch>
            <a:fillRect/>
          </a:stretch>
        </p:blipFill>
        <p:spPr>
          <a:xfrm>
            <a:off x="6946392" y="4245864"/>
            <a:ext cx="2011677" cy="367282"/>
          </a:xfrm>
          <a:prstGeom prst="rect">
            <a:avLst/>
          </a:prstGeom>
        </p:spPr>
      </p:pic>
      <p:sp>
        <p:nvSpPr>
          <p:cNvPr id="130" name="object 130"/>
          <p:cNvSpPr txBox="1"/>
          <p:nvPr/>
        </p:nvSpPr>
        <p:spPr>
          <a:xfrm>
            <a:off x="7149125" y="4330608"/>
            <a:ext cx="157607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FFFFFF"/>
                </a:solidFill>
                <a:latin typeface="Times New Roman"/>
                <a:cs typeface="Times New Roman"/>
              </a:rPr>
              <a:t>673d</a:t>
            </a:r>
            <a:r>
              <a:rPr sz="1000" b="1" spc="-20" dirty="0">
                <a:solidFill>
                  <a:srgbClr val="FFFFFF"/>
                </a:solidFill>
                <a:latin typeface="Times New Roman"/>
                <a:cs typeface="Times New Roman"/>
              </a:rPr>
              <a:t> </a:t>
            </a:r>
            <a:r>
              <a:rPr sz="1000" b="1" spc="-10" dirty="0">
                <a:solidFill>
                  <a:srgbClr val="FFFFFF"/>
                </a:solidFill>
                <a:latin typeface="Times New Roman"/>
                <a:cs typeface="Times New Roman"/>
              </a:rPr>
              <a:t>Mission</a:t>
            </a:r>
            <a:r>
              <a:rPr sz="1000" b="1" spc="-20" dirty="0">
                <a:solidFill>
                  <a:srgbClr val="FFFFFF"/>
                </a:solidFill>
                <a:latin typeface="Times New Roman"/>
                <a:cs typeface="Times New Roman"/>
              </a:rPr>
              <a:t> </a:t>
            </a:r>
            <a:r>
              <a:rPr sz="1000" b="1" spc="-10" dirty="0">
                <a:solidFill>
                  <a:srgbClr val="FFFFFF"/>
                </a:solidFill>
                <a:latin typeface="Times New Roman"/>
                <a:cs typeface="Times New Roman"/>
              </a:rPr>
              <a:t>Support</a:t>
            </a:r>
            <a:r>
              <a:rPr sz="1000" b="1" spc="-5" dirty="0">
                <a:solidFill>
                  <a:srgbClr val="FFFFFF"/>
                </a:solidFill>
                <a:latin typeface="Times New Roman"/>
                <a:cs typeface="Times New Roman"/>
              </a:rPr>
              <a:t> </a:t>
            </a:r>
            <a:r>
              <a:rPr sz="1000" b="1" spc="-20" dirty="0">
                <a:solidFill>
                  <a:srgbClr val="FFFFFF"/>
                </a:solidFill>
                <a:latin typeface="Times New Roman"/>
                <a:cs typeface="Times New Roman"/>
              </a:rPr>
              <a:t>Group</a:t>
            </a:r>
            <a:endParaRPr sz="1000">
              <a:latin typeface="Times New Roman"/>
              <a:cs typeface="Times New Roman"/>
            </a:endParaRPr>
          </a:p>
        </p:txBody>
      </p:sp>
      <p:pic>
        <p:nvPicPr>
          <p:cNvPr id="131" name="object 131"/>
          <p:cNvPicPr/>
          <p:nvPr/>
        </p:nvPicPr>
        <p:blipFill>
          <a:blip r:embed="rId34" cstate="print"/>
          <a:stretch>
            <a:fillRect/>
          </a:stretch>
        </p:blipFill>
        <p:spPr>
          <a:xfrm>
            <a:off x="5359908" y="3195828"/>
            <a:ext cx="932686" cy="233171"/>
          </a:xfrm>
          <a:prstGeom prst="rect">
            <a:avLst/>
          </a:prstGeom>
        </p:spPr>
      </p:pic>
      <p:sp>
        <p:nvSpPr>
          <p:cNvPr id="132" name="object 132"/>
          <p:cNvSpPr txBox="1"/>
          <p:nvPr/>
        </p:nvSpPr>
        <p:spPr>
          <a:xfrm>
            <a:off x="5469797" y="3229974"/>
            <a:ext cx="700405" cy="147955"/>
          </a:xfrm>
          <a:prstGeom prst="rect">
            <a:avLst/>
          </a:prstGeom>
        </p:spPr>
        <p:txBody>
          <a:bodyPr vert="horz" wrap="square" lIns="0" tIns="13335" rIns="0" bIns="0" rtlCol="0">
            <a:spAutoFit/>
          </a:bodyPr>
          <a:lstStyle/>
          <a:p>
            <a:pPr marL="12700">
              <a:lnSpc>
                <a:spcPct val="100000"/>
              </a:lnSpc>
              <a:spcBef>
                <a:spcPts val="105"/>
              </a:spcBef>
            </a:pPr>
            <a:r>
              <a:rPr sz="800" b="1" dirty="0">
                <a:solidFill>
                  <a:srgbClr val="FFFFFF"/>
                </a:solidFill>
                <a:latin typeface="Times New Roman"/>
                <a:cs typeface="Times New Roman"/>
              </a:rPr>
              <a:t>Sergeant</a:t>
            </a:r>
            <a:r>
              <a:rPr sz="800" b="1" spc="-75" dirty="0">
                <a:solidFill>
                  <a:srgbClr val="FFFFFF"/>
                </a:solidFill>
                <a:latin typeface="Times New Roman"/>
                <a:cs typeface="Times New Roman"/>
              </a:rPr>
              <a:t> </a:t>
            </a:r>
            <a:r>
              <a:rPr sz="800" b="1" spc="-10" dirty="0">
                <a:solidFill>
                  <a:srgbClr val="FFFFFF"/>
                </a:solidFill>
                <a:latin typeface="Times New Roman"/>
                <a:cs typeface="Times New Roman"/>
              </a:rPr>
              <a:t>Major</a:t>
            </a:r>
            <a:endParaRPr sz="800">
              <a:latin typeface="Times New Roman"/>
              <a:cs typeface="Times New Roman"/>
            </a:endParaRPr>
          </a:p>
        </p:txBody>
      </p:sp>
      <p:pic>
        <p:nvPicPr>
          <p:cNvPr id="133" name="object 133"/>
          <p:cNvPicPr/>
          <p:nvPr/>
        </p:nvPicPr>
        <p:blipFill>
          <a:blip r:embed="rId35" cstate="print"/>
          <a:stretch>
            <a:fillRect/>
          </a:stretch>
        </p:blipFill>
        <p:spPr>
          <a:xfrm>
            <a:off x="2154935" y="3881628"/>
            <a:ext cx="569973" cy="277355"/>
          </a:xfrm>
          <a:prstGeom prst="rect">
            <a:avLst/>
          </a:prstGeom>
        </p:spPr>
      </p:pic>
      <p:sp>
        <p:nvSpPr>
          <p:cNvPr id="134" name="object 134"/>
          <p:cNvSpPr txBox="1"/>
          <p:nvPr/>
        </p:nvSpPr>
        <p:spPr>
          <a:xfrm>
            <a:off x="2289082" y="3936825"/>
            <a:ext cx="289560" cy="147955"/>
          </a:xfrm>
          <a:prstGeom prst="rect">
            <a:avLst/>
          </a:prstGeom>
        </p:spPr>
        <p:txBody>
          <a:bodyPr vert="horz" wrap="square" lIns="0" tIns="12700" rIns="0" bIns="0" rtlCol="0">
            <a:spAutoFit/>
          </a:bodyPr>
          <a:lstStyle/>
          <a:p>
            <a:pPr marL="12700">
              <a:lnSpc>
                <a:spcPct val="100000"/>
              </a:lnSpc>
              <a:spcBef>
                <a:spcPts val="100"/>
              </a:spcBef>
            </a:pPr>
            <a:r>
              <a:rPr sz="800" b="1" spc="-20" dirty="0">
                <a:solidFill>
                  <a:srgbClr val="FFFFFF"/>
                </a:solidFill>
                <a:latin typeface="Times New Roman"/>
                <a:cs typeface="Times New Roman"/>
              </a:rPr>
              <a:t>SARC</a:t>
            </a:r>
            <a:endParaRPr sz="800">
              <a:latin typeface="Times New Roman"/>
              <a:cs typeface="Times New Roman"/>
            </a:endParaRPr>
          </a:p>
        </p:txBody>
      </p:sp>
      <p:pic>
        <p:nvPicPr>
          <p:cNvPr id="135" name="object 135"/>
          <p:cNvPicPr/>
          <p:nvPr/>
        </p:nvPicPr>
        <p:blipFill>
          <a:blip r:embed="rId36" cstate="print"/>
          <a:stretch>
            <a:fillRect/>
          </a:stretch>
        </p:blipFill>
        <p:spPr>
          <a:xfrm>
            <a:off x="2845307" y="3881628"/>
            <a:ext cx="364233" cy="277366"/>
          </a:xfrm>
          <a:prstGeom prst="rect">
            <a:avLst/>
          </a:prstGeom>
        </p:spPr>
      </p:pic>
      <p:sp>
        <p:nvSpPr>
          <p:cNvPr id="136" name="object 136"/>
          <p:cNvSpPr txBox="1"/>
          <p:nvPr/>
        </p:nvSpPr>
        <p:spPr>
          <a:xfrm>
            <a:off x="2963180" y="3936825"/>
            <a:ext cx="121285" cy="147955"/>
          </a:xfrm>
          <a:prstGeom prst="rect">
            <a:avLst/>
          </a:prstGeom>
        </p:spPr>
        <p:txBody>
          <a:bodyPr vert="horz" wrap="square" lIns="0" tIns="12700" rIns="0" bIns="0" rtlCol="0">
            <a:spAutoFit/>
          </a:bodyPr>
          <a:lstStyle/>
          <a:p>
            <a:pPr marL="12700">
              <a:lnSpc>
                <a:spcPct val="100000"/>
              </a:lnSpc>
              <a:spcBef>
                <a:spcPts val="100"/>
              </a:spcBef>
            </a:pPr>
            <a:r>
              <a:rPr sz="800" b="1" spc="-25" dirty="0">
                <a:solidFill>
                  <a:srgbClr val="FFFFFF"/>
                </a:solidFill>
                <a:latin typeface="Times New Roman"/>
                <a:cs typeface="Times New Roman"/>
              </a:rPr>
              <a:t>IP</a:t>
            </a:r>
            <a:endParaRPr sz="800">
              <a:latin typeface="Times New Roman"/>
              <a:cs typeface="Times New Roman"/>
            </a:endParaRPr>
          </a:p>
        </p:txBody>
      </p:sp>
      <p:pic>
        <p:nvPicPr>
          <p:cNvPr id="137" name="object 137"/>
          <p:cNvPicPr/>
          <p:nvPr/>
        </p:nvPicPr>
        <p:blipFill>
          <a:blip r:embed="rId37" cstate="print"/>
          <a:stretch>
            <a:fillRect/>
          </a:stretch>
        </p:blipFill>
        <p:spPr>
          <a:xfrm>
            <a:off x="5571744" y="3881628"/>
            <a:ext cx="487654" cy="277366"/>
          </a:xfrm>
          <a:prstGeom prst="rect">
            <a:avLst/>
          </a:prstGeom>
        </p:spPr>
      </p:pic>
      <p:sp>
        <p:nvSpPr>
          <p:cNvPr id="138" name="object 138"/>
          <p:cNvSpPr txBox="1"/>
          <p:nvPr/>
        </p:nvSpPr>
        <p:spPr>
          <a:xfrm>
            <a:off x="5650961" y="3936825"/>
            <a:ext cx="246379" cy="147955"/>
          </a:xfrm>
          <a:prstGeom prst="rect">
            <a:avLst/>
          </a:prstGeom>
        </p:spPr>
        <p:txBody>
          <a:bodyPr vert="horz" wrap="square" lIns="0" tIns="12700" rIns="0" bIns="0" rtlCol="0">
            <a:spAutoFit/>
          </a:bodyPr>
          <a:lstStyle/>
          <a:p>
            <a:pPr marL="12700">
              <a:lnSpc>
                <a:spcPct val="100000"/>
              </a:lnSpc>
              <a:spcBef>
                <a:spcPts val="100"/>
              </a:spcBef>
            </a:pPr>
            <a:r>
              <a:rPr sz="800" b="1" spc="-25" dirty="0">
                <a:solidFill>
                  <a:srgbClr val="FFFFFF"/>
                </a:solidFill>
                <a:latin typeface="Times New Roman"/>
                <a:cs typeface="Times New Roman"/>
              </a:rPr>
              <a:t>PME</a:t>
            </a:r>
            <a:endParaRPr sz="800">
              <a:latin typeface="Times New Roman"/>
              <a:cs typeface="Times New Roman"/>
            </a:endParaRPr>
          </a:p>
        </p:txBody>
      </p:sp>
      <p:pic>
        <p:nvPicPr>
          <p:cNvPr id="139" name="object 139"/>
          <p:cNvPicPr/>
          <p:nvPr/>
        </p:nvPicPr>
        <p:blipFill>
          <a:blip r:embed="rId18" cstate="print"/>
          <a:stretch>
            <a:fillRect/>
          </a:stretch>
        </p:blipFill>
        <p:spPr>
          <a:xfrm>
            <a:off x="7984235" y="3881628"/>
            <a:ext cx="490726" cy="277355"/>
          </a:xfrm>
          <a:prstGeom prst="rect">
            <a:avLst/>
          </a:prstGeom>
        </p:spPr>
      </p:pic>
      <p:sp>
        <p:nvSpPr>
          <p:cNvPr id="140" name="object 140"/>
          <p:cNvSpPr txBox="1"/>
          <p:nvPr/>
        </p:nvSpPr>
        <p:spPr>
          <a:xfrm>
            <a:off x="8107742" y="3936825"/>
            <a:ext cx="230504" cy="147955"/>
          </a:xfrm>
          <a:prstGeom prst="rect">
            <a:avLst/>
          </a:prstGeom>
        </p:spPr>
        <p:txBody>
          <a:bodyPr vert="horz" wrap="square" lIns="0" tIns="12700" rIns="0" bIns="0" rtlCol="0">
            <a:spAutoFit/>
          </a:bodyPr>
          <a:lstStyle/>
          <a:p>
            <a:pPr marL="12700">
              <a:lnSpc>
                <a:spcPct val="100000"/>
              </a:lnSpc>
              <a:spcBef>
                <a:spcPts val="100"/>
              </a:spcBef>
            </a:pPr>
            <a:r>
              <a:rPr sz="800" b="1" spc="-25" dirty="0">
                <a:solidFill>
                  <a:srgbClr val="FFFFFF"/>
                </a:solidFill>
                <a:latin typeface="Times New Roman"/>
                <a:cs typeface="Times New Roman"/>
              </a:rPr>
              <a:t>CVB</a:t>
            </a:r>
            <a:endParaRPr sz="800">
              <a:latin typeface="Times New Roman"/>
              <a:cs typeface="Times New Roman"/>
            </a:endParaRPr>
          </a:p>
        </p:txBody>
      </p:sp>
      <p:pic>
        <p:nvPicPr>
          <p:cNvPr id="141" name="object 141"/>
          <p:cNvPicPr/>
          <p:nvPr/>
        </p:nvPicPr>
        <p:blipFill>
          <a:blip r:embed="rId38" cstate="print"/>
          <a:stretch>
            <a:fillRect/>
          </a:stretch>
        </p:blipFill>
        <p:spPr>
          <a:xfrm>
            <a:off x="8572501" y="3881628"/>
            <a:ext cx="473962" cy="277366"/>
          </a:xfrm>
          <a:prstGeom prst="rect">
            <a:avLst/>
          </a:prstGeom>
        </p:spPr>
      </p:pic>
      <p:sp>
        <p:nvSpPr>
          <p:cNvPr id="142" name="object 142"/>
          <p:cNvSpPr txBox="1"/>
          <p:nvPr/>
        </p:nvSpPr>
        <p:spPr>
          <a:xfrm>
            <a:off x="8692708" y="3936825"/>
            <a:ext cx="228600" cy="147955"/>
          </a:xfrm>
          <a:prstGeom prst="rect">
            <a:avLst/>
          </a:prstGeom>
        </p:spPr>
        <p:txBody>
          <a:bodyPr vert="horz" wrap="square" lIns="0" tIns="12700" rIns="0" bIns="0" rtlCol="0">
            <a:spAutoFit/>
          </a:bodyPr>
          <a:lstStyle/>
          <a:p>
            <a:pPr marL="12700">
              <a:lnSpc>
                <a:spcPct val="100000"/>
              </a:lnSpc>
              <a:spcBef>
                <a:spcPts val="100"/>
              </a:spcBef>
            </a:pPr>
            <a:r>
              <a:rPr sz="800" b="1" spc="-25" dirty="0">
                <a:solidFill>
                  <a:srgbClr val="FFFFFF"/>
                </a:solidFill>
                <a:latin typeface="Times New Roman"/>
                <a:cs typeface="Times New Roman"/>
              </a:rPr>
              <a:t>CSO</a:t>
            </a:r>
            <a:endParaRPr sz="800">
              <a:latin typeface="Times New Roman"/>
              <a:cs typeface="Times New Roman"/>
            </a:endParaRPr>
          </a:p>
        </p:txBody>
      </p:sp>
      <p:pic>
        <p:nvPicPr>
          <p:cNvPr id="143" name="object 143"/>
          <p:cNvPicPr/>
          <p:nvPr/>
        </p:nvPicPr>
        <p:blipFill>
          <a:blip r:embed="rId39" cstate="print"/>
          <a:stretch>
            <a:fillRect/>
          </a:stretch>
        </p:blipFill>
        <p:spPr>
          <a:xfrm>
            <a:off x="3194304" y="5434596"/>
            <a:ext cx="2441446" cy="1292326"/>
          </a:xfrm>
          <a:prstGeom prst="rect">
            <a:avLst/>
          </a:prstGeom>
        </p:spPr>
      </p:pic>
      <p:graphicFrame>
        <p:nvGraphicFramePr>
          <p:cNvPr id="144" name="object 144"/>
          <p:cNvGraphicFramePr>
            <a:graphicFrameLocks noGrp="1"/>
          </p:cNvGraphicFramePr>
          <p:nvPr/>
        </p:nvGraphicFramePr>
        <p:xfrm>
          <a:off x="3195827" y="5433059"/>
          <a:ext cx="2430779" cy="1260475"/>
        </p:xfrm>
        <a:graphic>
          <a:graphicData uri="http://schemas.openxmlformats.org/drawingml/2006/table">
            <a:tbl>
              <a:tblPr firstRow="1" bandRow="1">
                <a:tableStyleId>{2D5ABB26-0587-4C30-8999-92F81FD0307C}</a:tableStyleId>
              </a:tblPr>
              <a:tblGrid>
                <a:gridCol w="1502410">
                  <a:extLst>
                    <a:ext uri="{9D8B030D-6E8A-4147-A177-3AD203B41FA5}">
                      <a16:colId xmlns:a16="http://schemas.microsoft.com/office/drawing/2014/main" val="20000"/>
                    </a:ext>
                  </a:extLst>
                </a:gridCol>
                <a:gridCol w="928369">
                  <a:extLst>
                    <a:ext uri="{9D8B030D-6E8A-4147-A177-3AD203B41FA5}">
                      <a16:colId xmlns:a16="http://schemas.microsoft.com/office/drawing/2014/main" val="20001"/>
                    </a:ext>
                  </a:extLst>
                </a:gridCol>
              </a:tblGrid>
              <a:tr h="374015">
                <a:tc>
                  <a:txBody>
                    <a:bodyPr/>
                    <a:lstStyle/>
                    <a:p>
                      <a:pPr marL="130175" marR="13970" indent="562610">
                        <a:lnSpc>
                          <a:spcPct val="101499"/>
                        </a:lnSpc>
                        <a:spcBef>
                          <a:spcPts val="409"/>
                        </a:spcBef>
                      </a:pPr>
                      <a:r>
                        <a:rPr sz="1000" b="1" dirty="0">
                          <a:solidFill>
                            <a:srgbClr val="FFFFFF"/>
                          </a:solidFill>
                          <a:latin typeface="Times New Roman"/>
                          <a:cs typeface="Times New Roman"/>
                        </a:rPr>
                        <a:t>673</a:t>
                      </a:r>
                      <a:r>
                        <a:rPr sz="1000" b="1" spc="-45" dirty="0">
                          <a:solidFill>
                            <a:srgbClr val="FFFFFF"/>
                          </a:solidFill>
                          <a:latin typeface="Times New Roman"/>
                          <a:cs typeface="Times New Roman"/>
                        </a:rPr>
                        <a:t> </a:t>
                      </a:r>
                      <a:r>
                        <a:rPr sz="1000" b="1" dirty="0">
                          <a:solidFill>
                            <a:srgbClr val="FFFFFF"/>
                          </a:solidFill>
                          <a:latin typeface="Times New Roman"/>
                          <a:cs typeface="Times New Roman"/>
                        </a:rPr>
                        <a:t>ABW</a:t>
                      </a:r>
                      <a:r>
                        <a:rPr sz="1000" b="1" spc="-20" dirty="0">
                          <a:solidFill>
                            <a:srgbClr val="FFFFFF"/>
                          </a:solidFill>
                          <a:latin typeface="Times New Roman"/>
                          <a:cs typeface="Times New Roman"/>
                        </a:rPr>
                        <a:t> Pers </a:t>
                      </a:r>
                      <a:r>
                        <a:rPr sz="1000" b="1" dirty="0">
                          <a:solidFill>
                            <a:srgbClr val="FFFFFF"/>
                          </a:solidFill>
                          <a:latin typeface="Times New Roman"/>
                          <a:cs typeface="Times New Roman"/>
                        </a:rPr>
                        <a:t>USAF</a:t>
                      </a:r>
                      <a:r>
                        <a:rPr sz="1000" b="1" spc="-45" dirty="0">
                          <a:solidFill>
                            <a:srgbClr val="FFFFFF"/>
                          </a:solidFill>
                          <a:latin typeface="Times New Roman"/>
                          <a:cs typeface="Times New Roman"/>
                        </a:rPr>
                        <a:t> </a:t>
                      </a:r>
                      <a:r>
                        <a:rPr sz="1000" b="1" dirty="0">
                          <a:solidFill>
                            <a:srgbClr val="FFFFFF"/>
                          </a:solidFill>
                          <a:latin typeface="Times New Roman"/>
                          <a:cs typeface="Times New Roman"/>
                        </a:rPr>
                        <a:t>(Mil)</a:t>
                      </a:r>
                      <a:r>
                        <a:rPr sz="1000" b="1" spc="-60" dirty="0">
                          <a:solidFill>
                            <a:srgbClr val="FFFFFF"/>
                          </a:solidFill>
                          <a:latin typeface="Times New Roman"/>
                          <a:cs typeface="Times New Roman"/>
                        </a:rPr>
                        <a:t> </a:t>
                      </a:r>
                      <a:r>
                        <a:rPr sz="1000" b="1" spc="-10" dirty="0">
                          <a:solidFill>
                            <a:srgbClr val="FFFFFF"/>
                          </a:solidFill>
                          <a:latin typeface="Times New Roman"/>
                          <a:cs typeface="Times New Roman"/>
                        </a:rPr>
                        <a:t>Total</a:t>
                      </a:r>
                      <a:endParaRPr sz="1000">
                        <a:latin typeface="Times New Roman"/>
                        <a:cs typeface="Times New Roman"/>
                      </a:endParaRPr>
                    </a:p>
                  </a:txBody>
                  <a:tcPr marL="0" marR="0" marT="52069" marB="0">
                    <a:lnL w="28575">
                      <a:solidFill>
                        <a:srgbClr val="000000"/>
                      </a:solidFill>
                      <a:prstDash val="solid"/>
                    </a:lnL>
                    <a:lnT w="28575">
                      <a:solidFill>
                        <a:srgbClr val="000000"/>
                      </a:solidFill>
                      <a:prstDash val="solid"/>
                    </a:lnT>
                  </a:tcPr>
                </a:tc>
                <a:tc>
                  <a:txBody>
                    <a:bodyPr/>
                    <a:lstStyle/>
                    <a:p>
                      <a:pPr>
                        <a:lnSpc>
                          <a:spcPct val="100000"/>
                        </a:lnSpc>
                        <a:spcBef>
                          <a:spcPts val="484"/>
                        </a:spcBef>
                      </a:pPr>
                      <a:r>
                        <a:rPr sz="1000" b="1" spc="-10" dirty="0">
                          <a:solidFill>
                            <a:srgbClr val="FFFFFF"/>
                          </a:solidFill>
                          <a:latin typeface="Times New Roman"/>
                          <a:cs typeface="Times New Roman"/>
                        </a:rPr>
                        <a:t>onnel</a:t>
                      </a:r>
                      <a:endParaRPr sz="1000">
                        <a:latin typeface="Times New Roman"/>
                        <a:cs typeface="Times New Roman"/>
                      </a:endParaRPr>
                    </a:p>
                    <a:p>
                      <a:pPr marL="469900">
                        <a:lnSpc>
                          <a:spcPts val="1140"/>
                        </a:lnSpc>
                        <a:spcBef>
                          <a:spcPts val="20"/>
                        </a:spcBef>
                      </a:pPr>
                      <a:r>
                        <a:rPr sz="1000" b="1" spc="-10" dirty="0">
                          <a:solidFill>
                            <a:srgbClr val="FFFFFF"/>
                          </a:solidFill>
                          <a:latin typeface="Times New Roman"/>
                          <a:cs typeface="Times New Roman"/>
                        </a:rPr>
                        <a:t>2,618</a:t>
                      </a:r>
                      <a:endParaRPr sz="1000">
                        <a:latin typeface="Times New Roman"/>
                        <a:cs typeface="Times New Roman"/>
                      </a:endParaRPr>
                    </a:p>
                  </a:txBody>
                  <a:tcPr marL="0" marR="0" marT="61594" marB="0">
                    <a:lnR w="28575">
                      <a:solidFill>
                        <a:srgbClr val="000000"/>
                      </a:solidFill>
                      <a:prstDash val="solid"/>
                    </a:lnR>
                    <a:lnT w="28575">
                      <a:solidFill>
                        <a:srgbClr val="000000"/>
                      </a:solidFill>
                      <a:prstDash val="solid"/>
                    </a:lnT>
                  </a:tcPr>
                </a:tc>
                <a:extLst>
                  <a:ext uri="{0D108BD9-81ED-4DB2-BD59-A6C34878D82A}">
                    <a16:rowId xmlns:a16="http://schemas.microsoft.com/office/drawing/2014/main" val="10000"/>
                  </a:ext>
                </a:extLst>
              </a:tr>
              <a:tr h="151765">
                <a:tc>
                  <a:txBody>
                    <a:bodyPr/>
                    <a:lstStyle/>
                    <a:p>
                      <a:pPr marL="130175">
                        <a:lnSpc>
                          <a:spcPts val="1100"/>
                        </a:lnSpc>
                      </a:pPr>
                      <a:r>
                        <a:rPr sz="1000" b="1" dirty="0">
                          <a:solidFill>
                            <a:srgbClr val="FFFFFF"/>
                          </a:solidFill>
                          <a:latin typeface="Times New Roman"/>
                          <a:cs typeface="Times New Roman"/>
                        </a:rPr>
                        <a:t>USA</a:t>
                      </a:r>
                      <a:r>
                        <a:rPr sz="1000" b="1" spc="-45" dirty="0">
                          <a:solidFill>
                            <a:srgbClr val="FFFFFF"/>
                          </a:solidFill>
                          <a:latin typeface="Times New Roman"/>
                          <a:cs typeface="Times New Roman"/>
                        </a:rPr>
                        <a:t> </a:t>
                      </a:r>
                      <a:r>
                        <a:rPr sz="1000" b="1" dirty="0">
                          <a:solidFill>
                            <a:srgbClr val="FFFFFF"/>
                          </a:solidFill>
                          <a:latin typeface="Times New Roman"/>
                          <a:cs typeface="Times New Roman"/>
                        </a:rPr>
                        <a:t>(JBI)</a:t>
                      </a:r>
                      <a:r>
                        <a:rPr sz="1000" b="1" spc="-40" dirty="0">
                          <a:solidFill>
                            <a:srgbClr val="FFFFFF"/>
                          </a:solidFill>
                          <a:latin typeface="Times New Roman"/>
                          <a:cs typeface="Times New Roman"/>
                        </a:rPr>
                        <a:t> </a:t>
                      </a:r>
                      <a:r>
                        <a:rPr sz="1000" b="1" spc="-10" dirty="0">
                          <a:solidFill>
                            <a:srgbClr val="FFFFFF"/>
                          </a:solidFill>
                          <a:latin typeface="Times New Roman"/>
                          <a:cs typeface="Times New Roman"/>
                        </a:rPr>
                        <a:t>Total</a:t>
                      </a:r>
                      <a:endParaRPr sz="1000">
                        <a:latin typeface="Times New Roman"/>
                        <a:cs typeface="Times New Roman"/>
                      </a:endParaRPr>
                    </a:p>
                  </a:txBody>
                  <a:tcPr marL="0" marR="0" marT="0" marB="0">
                    <a:lnL w="28575">
                      <a:solidFill>
                        <a:srgbClr val="000000"/>
                      </a:solidFill>
                      <a:prstDash val="solid"/>
                    </a:lnL>
                  </a:tcPr>
                </a:tc>
                <a:tc>
                  <a:txBody>
                    <a:bodyPr/>
                    <a:lstStyle/>
                    <a:p>
                      <a:pPr marR="169545" algn="r">
                        <a:lnSpc>
                          <a:spcPts val="1100"/>
                        </a:lnSpc>
                      </a:pPr>
                      <a:r>
                        <a:rPr sz="1000" b="1" spc="-25" dirty="0">
                          <a:solidFill>
                            <a:srgbClr val="FFFFFF"/>
                          </a:solidFill>
                          <a:latin typeface="Times New Roman"/>
                          <a:cs typeface="Times New Roman"/>
                        </a:rPr>
                        <a:t>13</a:t>
                      </a:r>
                      <a:endParaRPr sz="1000">
                        <a:latin typeface="Times New Roman"/>
                        <a:cs typeface="Times New Roman"/>
                      </a:endParaRPr>
                    </a:p>
                  </a:txBody>
                  <a:tcPr marL="0" marR="0" marT="0" marB="0">
                    <a:lnR w="28575">
                      <a:solidFill>
                        <a:srgbClr val="000000"/>
                      </a:solidFill>
                      <a:prstDash val="solid"/>
                    </a:lnR>
                  </a:tcPr>
                </a:tc>
                <a:extLst>
                  <a:ext uri="{0D108BD9-81ED-4DB2-BD59-A6C34878D82A}">
                    <a16:rowId xmlns:a16="http://schemas.microsoft.com/office/drawing/2014/main" val="10001"/>
                  </a:ext>
                </a:extLst>
              </a:tr>
              <a:tr h="151765">
                <a:tc>
                  <a:txBody>
                    <a:bodyPr/>
                    <a:lstStyle/>
                    <a:p>
                      <a:pPr marL="130175">
                        <a:lnSpc>
                          <a:spcPts val="1100"/>
                        </a:lnSpc>
                      </a:pPr>
                      <a:r>
                        <a:rPr sz="1000" b="1" spc="-10" dirty="0">
                          <a:solidFill>
                            <a:srgbClr val="FFFFFF"/>
                          </a:solidFill>
                          <a:latin typeface="Times New Roman"/>
                          <a:cs typeface="Times New Roman"/>
                        </a:rPr>
                        <a:t>Civilian</a:t>
                      </a:r>
                      <a:endParaRPr sz="1000">
                        <a:latin typeface="Times New Roman"/>
                        <a:cs typeface="Times New Roman"/>
                      </a:endParaRPr>
                    </a:p>
                  </a:txBody>
                  <a:tcPr marL="0" marR="0" marT="0" marB="0">
                    <a:lnL w="28575">
                      <a:solidFill>
                        <a:srgbClr val="000000"/>
                      </a:solidFill>
                      <a:prstDash val="solid"/>
                    </a:lnL>
                  </a:tcPr>
                </a:tc>
                <a:tc>
                  <a:txBody>
                    <a:bodyPr/>
                    <a:lstStyle/>
                    <a:p>
                      <a:pPr marR="169545" algn="r">
                        <a:lnSpc>
                          <a:spcPts val="1100"/>
                        </a:lnSpc>
                      </a:pPr>
                      <a:r>
                        <a:rPr sz="1000" b="1" spc="-10" dirty="0">
                          <a:solidFill>
                            <a:srgbClr val="FFFFFF"/>
                          </a:solidFill>
                          <a:latin typeface="Times New Roman"/>
                          <a:cs typeface="Times New Roman"/>
                        </a:rPr>
                        <a:t>1,404</a:t>
                      </a:r>
                      <a:endParaRPr sz="1000">
                        <a:latin typeface="Times New Roman"/>
                        <a:cs typeface="Times New Roman"/>
                      </a:endParaRPr>
                    </a:p>
                  </a:txBody>
                  <a:tcPr marL="0" marR="0" marT="0" marB="0">
                    <a:lnR w="28575">
                      <a:solidFill>
                        <a:srgbClr val="000000"/>
                      </a:solidFill>
                      <a:prstDash val="solid"/>
                    </a:lnR>
                  </a:tcPr>
                </a:tc>
                <a:extLst>
                  <a:ext uri="{0D108BD9-81ED-4DB2-BD59-A6C34878D82A}">
                    <a16:rowId xmlns:a16="http://schemas.microsoft.com/office/drawing/2014/main" val="10002"/>
                  </a:ext>
                </a:extLst>
              </a:tr>
              <a:tr h="149225">
                <a:tc>
                  <a:txBody>
                    <a:bodyPr/>
                    <a:lstStyle/>
                    <a:p>
                      <a:pPr marL="130175">
                        <a:lnSpc>
                          <a:spcPts val="1075"/>
                        </a:lnSpc>
                      </a:pPr>
                      <a:r>
                        <a:rPr sz="1000" b="1" spc="-25" dirty="0">
                          <a:solidFill>
                            <a:srgbClr val="FFFFFF"/>
                          </a:solidFill>
                          <a:latin typeface="Times New Roman"/>
                          <a:cs typeface="Times New Roman"/>
                        </a:rPr>
                        <a:t>NAF</a:t>
                      </a:r>
                      <a:endParaRPr sz="1000">
                        <a:latin typeface="Times New Roman"/>
                        <a:cs typeface="Times New Roman"/>
                      </a:endParaRPr>
                    </a:p>
                  </a:txBody>
                  <a:tcPr marL="0" marR="0" marT="0" marB="0">
                    <a:lnL w="28575">
                      <a:solidFill>
                        <a:srgbClr val="000000"/>
                      </a:solidFill>
                      <a:prstDash val="solid"/>
                    </a:lnL>
                  </a:tcPr>
                </a:tc>
                <a:tc>
                  <a:txBody>
                    <a:bodyPr/>
                    <a:lstStyle/>
                    <a:p>
                      <a:pPr marR="169545" algn="r">
                        <a:lnSpc>
                          <a:spcPts val="1075"/>
                        </a:lnSpc>
                      </a:pPr>
                      <a:r>
                        <a:rPr sz="1000" b="1" spc="-25" dirty="0">
                          <a:solidFill>
                            <a:srgbClr val="FFFFFF"/>
                          </a:solidFill>
                          <a:latin typeface="Times New Roman"/>
                          <a:cs typeface="Times New Roman"/>
                        </a:rPr>
                        <a:t>633</a:t>
                      </a:r>
                      <a:endParaRPr sz="1000">
                        <a:latin typeface="Times New Roman"/>
                        <a:cs typeface="Times New Roman"/>
                      </a:endParaRPr>
                    </a:p>
                  </a:txBody>
                  <a:tcPr marL="0" marR="0" marT="0" marB="0">
                    <a:lnR w="28575">
                      <a:solidFill>
                        <a:srgbClr val="000000"/>
                      </a:solidFill>
                      <a:prstDash val="solid"/>
                    </a:lnR>
                  </a:tcPr>
                </a:tc>
                <a:extLst>
                  <a:ext uri="{0D108BD9-81ED-4DB2-BD59-A6C34878D82A}">
                    <a16:rowId xmlns:a16="http://schemas.microsoft.com/office/drawing/2014/main" val="10003"/>
                  </a:ext>
                </a:extLst>
              </a:tr>
              <a:tr h="151765">
                <a:tc>
                  <a:txBody>
                    <a:bodyPr/>
                    <a:lstStyle/>
                    <a:p>
                      <a:pPr marL="130175">
                        <a:lnSpc>
                          <a:spcPts val="1095"/>
                        </a:lnSpc>
                      </a:pPr>
                      <a:r>
                        <a:rPr sz="1000" b="1" spc="-25" dirty="0">
                          <a:solidFill>
                            <a:srgbClr val="FFFFFF"/>
                          </a:solidFill>
                          <a:latin typeface="Times New Roman"/>
                          <a:cs typeface="Times New Roman"/>
                        </a:rPr>
                        <a:t>CME</a:t>
                      </a:r>
                      <a:endParaRPr sz="1000">
                        <a:latin typeface="Times New Roman"/>
                        <a:cs typeface="Times New Roman"/>
                      </a:endParaRPr>
                    </a:p>
                  </a:txBody>
                  <a:tcPr marL="0" marR="0" marT="0" marB="0">
                    <a:lnL w="28575">
                      <a:solidFill>
                        <a:srgbClr val="000000"/>
                      </a:solidFill>
                      <a:prstDash val="solid"/>
                    </a:lnL>
                  </a:tcPr>
                </a:tc>
                <a:tc>
                  <a:txBody>
                    <a:bodyPr/>
                    <a:lstStyle/>
                    <a:p>
                      <a:pPr marR="169545" algn="r">
                        <a:lnSpc>
                          <a:spcPts val="1095"/>
                        </a:lnSpc>
                      </a:pPr>
                      <a:r>
                        <a:rPr sz="1000" b="1" spc="-25" dirty="0">
                          <a:solidFill>
                            <a:srgbClr val="FFFFFF"/>
                          </a:solidFill>
                          <a:latin typeface="Times New Roman"/>
                          <a:cs typeface="Times New Roman"/>
                        </a:rPr>
                        <a:t>293</a:t>
                      </a:r>
                      <a:endParaRPr sz="1000">
                        <a:latin typeface="Times New Roman"/>
                        <a:cs typeface="Times New Roman"/>
                      </a:endParaRPr>
                    </a:p>
                  </a:txBody>
                  <a:tcPr marL="0" marR="0" marT="0" marB="0">
                    <a:lnR w="28575">
                      <a:solidFill>
                        <a:srgbClr val="000000"/>
                      </a:solidFill>
                      <a:prstDash val="solid"/>
                    </a:lnR>
                  </a:tcPr>
                </a:tc>
                <a:extLst>
                  <a:ext uri="{0D108BD9-81ED-4DB2-BD59-A6C34878D82A}">
                    <a16:rowId xmlns:a16="http://schemas.microsoft.com/office/drawing/2014/main" val="10004"/>
                  </a:ext>
                </a:extLst>
              </a:tr>
              <a:tr h="281940">
                <a:tc>
                  <a:txBody>
                    <a:bodyPr/>
                    <a:lstStyle/>
                    <a:p>
                      <a:pPr marL="130175">
                        <a:lnSpc>
                          <a:spcPts val="1250"/>
                        </a:lnSpc>
                      </a:pPr>
                      <a:r>
                        <a:rPr sz="1100" b="1" spc="-10" dirty="0">
                          <a:solidFill>
                            <a:srgbClr val="FFFFFF"/>
                          </a:solidFill>
                          <a:latin typeface="Times New Roman"/>
                          <a:cs typeface="Times New Roman"/>
                        </a:rPr>
                        <a:t>Total</a:t>
                      </a:r>
                      <a:endParaRPr sz="1100">
                        <a:latin typeface="Times New Roman"/>
                        <a:cs typeface="Times New Roman"/>
                      </a:endParaRPr>
                    </a:p>
                  </a:txBody>
                  <a:tcPr marL="0" marR="0" marT="0" marB="0">
                    <a:lnL w="28575">
                      <a:solidFill>
                        <a:srgbClr val="000000"/>
                      </a:solidFill>
                      <a:prstDash val="solid"/>
                    </a:lnL>
                    <a:lnB w="28575">
                      <a:solidFill>
                        <a:srgbClr val="000000"/>
                      </a:solidFill>
                      <a:prstDash val="solid"/>
                    </a:lnB>
                  </a:tcPr>
                </a:tc>
                <a:tc>
                  <a:txBody>
                    <a:bodyPr/>
                    <a:lstStyle/>
                    <a:p>
                      <a:pPr marR="181610" algn="r">
                        <a:lnSpc>
                          <a:spcPts val="1250"/>
                        </a:lnSpc>
                      </a:pPr>
                      <a:r>
                        <a:rPr sz="1100" b="1" spc="-10" dirty="0">
                          <a:solidFill>
                            <a:srgbClr val="FFFFFF"/>
                          </a:solidFill>
                          <a:latin typeface="Times New Roman"/>
                          <a:cs typeface="Times New Roman"/>
                        </a:rPr>
                        <a:t>4,961</a:t>
                      </a:r>
                      <a:endParaRPr sz="1100">
                        <a:latin typeface="Times New Roman"/>
                        <a:cs typeface="Times New Roman"/>
                      </a:endParaRPr>
                    </a:p>
                  </a:txBody>
                  <a:tcPr marL="0" marR="0" marT="0" marB="0">
                    <a:lnR w="28575">
                      <a:solidFill>
                        <a:srgbClr val="000000"/>
                      </a:solidFill>
                      <a:prstDash val="solid"/>
                    </a:lnR>
                    <a:lnB w="28575">
                      <a:solidFill>
                        <a:srgbClr val="000000"/>
                      </a:solidFill>
                      <a:prstDash val="solid"/>
                    </a:lnB>
                  </a:tcPr>
                </a:tc>
                <a:extLst>
                  <a:ext uri="{0D108BD9-81ED-4DB2-BD59-A6C34878D82A}">
                    <a16:rowId xmlns:a16="http://schemas.microsoft.com/office/drawing/2014/main" val="10005"/>
                  </a:ext>
                </a:extLst>
              </a:tr>
            </a:tbl>
          </a:graphicData>
        </a:graphic>
      </p:graphicFrame>
      <p:pic>
        <p:nvPicPr>
          <p:cNvPr id="145" name="object 145"/>
          <p:cNvPicPr/>
          <p:nvPr/>
        </p:nvPicPr>
        <p:blipFill>
          <a:blip r:embed="rId40" cstate="print"/>
          <a:stretch>
            <a:fillRect/>
          </a:stretch>
        </p:blipFill>
        <p:spPr>
          <a:xfrm>
            <a:off x="3482340" y="3005328"/>
            <a:ext cx="1700771" cy="173734"/>
          </a:xfrm>
          <a:prstGeom prst="rect">
            <a:avLst/>
          </a:prstGeom>
        </p:spPr>
      </p:pic>
      <p:sp>
        <p:nvSpPr>
          <p:cNvPr id="146" name="object 146"/>
          <p:cNvSpPr txBox="1"/>
          <p:nvPr/>
        </p:nvSpPr>
        <p:spPr>
          <a:xfrm>
            <a:off x="3218073" y="2819988"/>
            <a:ext cx="2030095" cy="569595"/>
          </a:xfrm>
          <a:prstGeom prst="rect">
            <a:avLst/>
          </a:prstGeom>
        </p:spPr>
        <p:txBody>
          <a:bodyPr vert="horz" wrap="square" lIns="0" tIns="26034" rIns="0" bIns="0" rtlCol="0">
            <a:spAutoFit/>
          </a:bodyPr>
          <a:lstStyle/>
          <a:p>
            <a:pPr marL="611505">
              <a:lnSpc>
                <a:spcPct val="100000"/>
              </a:lnSpc>
              <a:spcBef>
                <a:spcPts val="204"/>
              </a:spcBef>
            </a:pPr>
            <a:r>
              <a:rPr sz="1000" b="1" dirty="0">
                <a:solidFill>
                  <a:srgbClr val="FFFFFF"/>
                </a:solidFill>
                <a:latin typeface="Times New Roman"/>
                <a:cs typeface="Times New Roman"/>
              </a:rPr>
              <a:t>673</a:t>
            </a:r>
            <a:r>
              <a:rPr sz="1000" b="1" spc="-65" dirty="0">
                <a:solidFill>
                  <a:srgbClr val="FFFFFF"/>
                </a:solidFill>
                <a:latin typeface="Times New Roman"/>
                <a:cs typeface="Times New Roman"/>
              </a:rPr>
              <a:t> </a:t>
            </a:r>
            <a:r>
              <a:rPr sz="1000" b="1" dirty="0">
                <a:solidFill>
                  <a:srgbClr val="FFFFFF"/>
                </a:solidFill>
                <a:latin typeface="Times New Roman"/>
                <a:cs typeface="Times New Roman"/>
              </a:rPr>
              <a:t>ABW/CC</a:t>
            </a:r>
            <a:r>
              <a:rPr sz="1000" b="1" spc="-35" dirty="0">
                <a:solidFill>
                  <a:srgbClr val="FFFFFF"/>
                </a:solidFill>
                <a:latin typeface="Times New Roman"/>
                <a:cs typeface="Times New Roman"/>
              </a:rPr>
              <a:t> </a:t>
            </a:r>
            <a:r>
              <a:rPr sz="1000" b="1" spc="-20" dirty="0">
                <a:solidFill>
                  <a:srgbClr val="FFFFFF"/>
                </a:solidFill>
                <a:latin typeface="Times New Roman"/>
                <a:cs typeface="Times New Roman"/>
              </a:rPr>
              <a:t>(AF)</a:t>
            </a:r>
            <a:endParaRPr sz="1000">
              <a:latin typeface="Times New Roman"/>
              <a:cs typeface="Times New Roman"/>
            </a:endParaRPr>
          </a:p>
          <a:p>
            <a:pPr marL="573405">
              <a:lnSpc>
                <a:spcPct val="100000"/>
              </a:lnSpc>
              <a:spcBef>
                <a:spcPts val="110"/>
              </a:spcBef>
            </a:pPr>
            <a:r>
              <a:rPr sz="1000" b="1" dirty="0">
                <a:solidFill>
                  <a:srgbClr val="FFFFFF"/>
                </a:solidFill>
                <a:latin typeface="Times New Roman"/>
                <a:cs typeface="Times New Roman"/>
              </a:rPr>
              <a:t>673</a:t>
            </a:r>
            <a:r>
              <a:rPr sz="1000" b="1" spc="215" dirty="0">
                <a:solidFill>
                  <a:srgbClr val="FFFFFF"/>
                </a:solidFill>
                <a:latin typeface="Times New Roman"/>
                <a:cs typeface="Times New Roman"/>
              </a:rPr>
              <a:t> </a:t>
            </a:r>
            <a:r>
              <a:rPr sz="1000" b="1" dirty="0">
                <a:solidFill>
                  <a:srgbClr val="FFFFFF"/>
                </a:solidFill>
                <a:latin typeface="Times New Roman"/>
                <a:cs typeface="Times New Roman"/>
              </a:rPr>
              <a:t>ABW/CV</a:t>
            </a:r>
            <a:r>
              <a:rPr sz="1000" b="1" spc="-15" dirty="0">
                <a:solidFill>
                  <a:srgbClr val="FFFFFF"/>
                </a:solidFill>
                <a:latin typeface="Times New Roman"/>
                <a:cs typeface="Times New Roman"/>
              </a:rPr>
              <a:t> </a:t>
            </a:r>
            <a:r>
              <a:rPr sz="1000" b="1" spc="-20" dirty="0">
                <a:solidFill>
                  <a:srgbClr val="FFFFFF"/>
                </a:solidFill>
                <a:latin typeface="Times New Roman"/>
                <a:cs typeface="Times New Roman"/>
              </a:rPr>
              <a:t>(AR)</a:t>
            </a:r>
            <a:endParaRPr sz="1000">
              <a:latin typeface="Times New Roman"/>
              <a:cs typeface="Times New Roman"/>
            </a:endParaRPr>
          </a:p>
          <a:p>
            <a:pPr marL="12700">
              <a:lnSpc>
                <a:spcPct val="100000"/>
              </a:lnSpc>
              <a:spcBef>
                <a:spcPts val="705"/>
              </a:spcBef>
              <a:tabLst>
                <a:tab pos="1304290" algn="l"/>
              </a:tabLst>
            </a:pPr>
            <a:r>
              <a:rPr sz="800" b="1" spc="-10" dirty="0">
                <a:solidFill>
                  <a:srgbClr val="FFFFFF"/>
                </a:solidFill>
                <a:latin typeface="Times New Roman"/>
                <a:cs typeface="Times New Roman"/>
              </a:rPr>
              <a:t>Executive</a:t>
            </a:r>
            <a:r>
              <a:rPr sz="800" b="1" spc="-15" dirty="0">
                <a:solidFill>
                  <a:srgbClr val="FFFFFF"/>
                </a:solidFill>
                <a:latin typeface="Times New Roman"/>
                <a:cs typeface="Times New Roman"/>
              </a:rPr>
              <a:t> </a:t>
            </a:r>
            <a:r>
              <a:rPr sz="800" b="1" spc="-10" dirty="0">
                <a:solidFill>
                  <a:srgbClr val="FFFFFF"/>
                </a:solidFill>
                <a:latin typeface="Times New Roman"/>
                <a:cs typeface="Times New Roman"/>
              </a:rPr>
              <a:t>Director</a:t>
            </a:r>
            <a:r>
              <a:rPr sz="800" b="1" dirty="0">
                <a:solidFill>
                  <a:srgbClr val="FFFFFF"/>
                </a:solidFill>
                <a:latin typeface="Times New Roman"/>
                <a:cs typeface="Times New Roman"/>
              </a:rPr>
              <a:t>	</a:t>
            </a:r>
            <a:r>
              <a:rPr sz="800" b="1" spc="-10" dirty="0">
                <a:solidFill>
                  <a:srgbClr val="FFFFFF"/>
                </a:solidFill>
                <a:latin typeface="Times New Roman"/>
                <a:cs typeface="Times New Roman"/>
              </a:rPr>
              <a:t>Command</a:t>
            </a:r>
            <a:r>
              <a:rPr sz="800" b="1" spc="10" dirty="0">
                <a:solidFill>
                  <a:srgbClr val="FFFFFF"/>
                </a:solidFill>
                <a:latin typeface="Times New Roman"/>
                <a:cs typeface="Times New Roman"/>
              </a:rPr>
              <a:t> </a:t>
            </a:r>
            <a:r>
              <a:rPr sz="800" b="1" spc="-20" dirty="0">
                <a:solidFill>
                  <a:srgbClr val="FFFFFF"/>
                </a:solidFill>
                <a:latin typeface="Times New Roman"/>
                <a:cs typeface="Times New Roman"/>
              </a:rPr>
              <a:t>Chief</a:t>
            </a:r>
            <a:endParaRPr sz="800">
              <a:latin typeface="Times New Roman"/>
              <a:cs typeface="Times New Roman"/>
            </a:endParaRPr>
          </a:p>
        </p:txBody>
      </p:sp>
      <p:grpSp>
        <p:nvGrpSpPr>
          <p:cNvPr id="147" name="object 147"/>
          <p:cNvGrpSpPr/>
          <p:nvPr/>
        </p:nvGrpSpPr>
        <p:grpSpPr>
          <a:xfrm>
            <a:off x="74612" y="2852864"/>
            <a:ext cx="8999220" cy="3651885"/>
            <a:chOff x="74612" y="2852864"/>
            <a:chExt cx="8999220" cy="3651885"/>
          </a:xfrm>
        </p:grpSpPr>
        <p:sp>
          <p:nvSpPr>
            <p:cNvPr id="148" name="object 148"/>
            <p:cNvSpPr/>
            <p:nvPr/>
          </p:nvSpPr>
          <p:spPr>
            <a:xfrm>
              <a:off x="4724400" y="4817363"/>
              <a:ext cx="238760" cy="0"/>
            </a:xfrm>
            <a:custGeom>
              <a:avLst/>
              <a:gdLst/>
              <a:ahLst/>
              <a:cxnLst/>
              <a:rect l="l" t="t" r="r" b="b"/>
              <a:pathLst>
                <a:path w="238760">
                  <a:moveTo>
                    <a:pt x="0" y="0"/>
                  </a:moveTo>
                  <a:lnTo>
                    <a:pt x="238633" y="0"/>
                  </a:lnTo>
                </a:path>
              </a:pathLst>
            </a:custGeom>
            <a:ln w="9525">
              <a:solidFill>
                <a:srgbClr val="000000"/>
              </a:solidFill>
            </a:ln>
          </p:spPr>
          <p:txBody>
            <a:bodyPr wrap="square" lIns="0" tIns="0" rIns="0" bIns="0" rtlCol="0"/>
            <a:lstStyle/>
            <a:p>
              <a:endParaRPr/>
            </a:p>
          </p:txBody>
        </p:sp>
        <p:sp>
          <p:nvSpPr>
            <p:cNvPr id="149" name="object 149"/>
            <p:cNvSpPr/>
            <p:nvPr/>
          </p:nvSpPr>
          <p:spPr>
            <a:xfrm>
              <a:off x="87629" y="2865881"/>
              <a:ext cx="8970645" cy="3251200"/>
            </a:xfrm>
            <a:custGeom>
              <a:avLst/>
              <a:gdLst/>
              <a:ahLst/>
              <a:cxnLst/>
              <a:rect l="l" t="t" r="r" b="b"/>
              <a:pathLst>
                <a:path w="8970645" h="3251200">
                  <a:moveTo>
                    <a:pt x="7042404" y="2898647"/>
                  </a:moveTo>
                  <a:lnTo>
                    <a:pt x="8970035" y="2898647"/>
                  </a:lnTo>
                  <a:lnTo>
                    <a:pt x="8970035" y="3250691"/>
                  </a:lnTo>
                  <a:lnTo>
                    <a:pt x="7042404" y="3250691"/>
                  </a:lnTo>
                  <a:lnTo>
                    <a:pt x="7042404" y="2898647"/>
                  </a:lnTo>
                  <a:close/>
                </a:path>
                <a:path w="8970645" h="3251200">
                  <a:moveTo>
                    <a:pt x="7042404" y="2519171"/>
                  </a:moveTo>
                  <a:lnTo>
                    <a:pt x="8966987" y="2519171"/>
                  </a:lnTo>
                  <a:lnTo>
                    <a:pt x="8966987" y="2872740"/>
                  </a:lnTo>
                  <a:lnTo>
                    <a:pt x="7042404" y="2872740"/>
                  </a:lnTo>
                  <a:lnTo>
                    <a:pt x="7042404" y="2519171"/>
                  </a:lnTo>
                  <a:close/>
                </a:path>
                <a:path w="8970645" h="3251200">
                  <a:moveTo>
                    <a:pt x="7042404" y="2142743"/>
                  </a:moveTo>
                  <a:lnTo>
                    <a:pt x="8966987" y="2142743"/>
                  </a:lnTo>
                  <a:lnTo>
                    <a:pt x="8966987" y="2497835"/>
                  </a:lnTo>
                  <a:lnTo>
                    <a:pt x="7042404" y="2497835"/>
                  </a:lnTo>
                  <a:lnTo>
                    <a:pt x="7042404" y="2142743"/>
                  </a:lnTo>
                  <a:close/>
                </a:path>
                <a:path w="8970645" h="3251200">
                  <a:moveTo>
                    <a:pt x="6893052" y="1363979"/>
                  </a:moveTo>
                  <a:lnTo>
                    <a:pt x="8826779" y="1363979"/>
                  </a:lnTo>
                  <a:lnTo>
                    <a:pt x="8826779" y="1719071"/>
                  </a:lnTo>
                  <a:lnTo>
                    <a:pt x="6893052" y="1719071"/>
                  </a:lnTo>
                  <a:lnTo>
                    <a:pt x="6893052" y="1363979"/>
                  </a:lnTo>
                  <a:close/>
                </a:path>
                <a:path w="8970645" h="3251200">
                  <a:moveTo>
                    <a:pt x="7042404" y="1769363"/>
                  </a:moveTo>
                  <a:lnTo>
                    <a:pt x="8966987" y="1769363"/>
                  </a:lnTo>
                  <a:lnTo>
                    <a:pt x="8966987" y="2124455"/>
                  </a:lnTo>
                  <a:lnTo>
                    <a:pt x="7042404" y="2124455"/>
                  </a:lnTo>
                  <a:lnTo>
                    <a:pt x="7042404" y="1769363"/>
                  </a:lnTo>
                  <a:close/>
                </a:path>
                <a:path w="8970645" h="3251200">
                  <a:moveTo>
                    <a:pt x="4582668" y="1382267"/>
                  </a:moveTo>
                  <a:lnTo>
                    <a:pt x="6527063" y="1382267"/>
                  </a:lnTo>
                  <a:lnTo>
                    <a:pt x="6527063" y="1735835"/>
                  </a:lnTo>
                  <a:lnTo>
                    <a:pt x="4582668" y="1735835"/>
                  </a:lnTo>
                  <a:lnTo>
                    <a:pt x="4582668" y="1382267"/>
                  </a:lnTo>
                  <a:close/>
                </a:path>
                <a:path w="8970645" h="3251200">
                  <a:moveTo>
                    <a:pt x="4910328" y="2147316"/>
                  </a:moveTo>
                  <a:lnTo>
                    <a:pt x="6527101" y="2147316"/>
                  </a:lnTo>
                  <a:lnTo>
                    <a:pt x="6527101" y="2502408"/>
                  </a:lnTo>
                  <a:lnTo>
                    <a:pt x="4910328" y="2502408"/>
                  </a:lnTo>
                  <a:lnTo>
                    <a:pt x="4910328" y="2147316"/>
                  </a:lnTo>
                  <a:close/>
                </a:path>
                <a:path w="8970645" h="3251200">
                  <a:moveTo>
                    <a:pt x="4910328" y="1787651"/>
                  </a:moveTo>
                  <a:lnTo>
                    <a:pt x="6527101" y="1787651"/>
                  </a:lnTo>
                  <a:lnTo>
                    <a:pt x="6527101" y="2142743"/>
                  </a:lnTo>
                  <a:lnTo>
                    <a:pt x="4910328" y="2142743"/>
                  </a:lnTo>
                  <a:lnTo>
                    <a:pt x="4910328" y="1787651"/>
                  </a:lnTo>
                  <a:close/>
                </a:path>
                <a:path w="8970645" h="3251200">
                  <a:moveTo>
                    <a:pt x="2522220" y="2177795"/>
                  </a:moveTo>
                  <a:lnTo>
                    <a:pt x="4242612" y="2177795"/>
                  </a:lnTo>
                  <a:lnTo>
                    <a:pt x="4242612" y="2519171"/>
                  </a:lnTo>
                  <a:lnTo>
                    <a:pt x="2522220" y="2519171"/>
                  </a:lnTo>
                  <a:lnTo>
                    <a:pt x="2522220" y="2177795"/>
                  </a:lnTo>
                  <a:close/>
                </a:path>
                <a:path w="8970645" h="3251200">
                  <a:moveTo>
                    <a:pt x="2522220" y="1808987"/>
                  </a:moveTo>
                  <a:lnTo>
                    <a:pt x="4244136" y="1808987"/>
                  </a:lnTo>
                  <a:lnTo>
                    <a:pt x="4244136" y="2148839"/>
                  </a:lnTo>
                  <a:lnTo>
                    <a:pt x="2522220" y="2148839"/>
                  </a:lnTo>
                  <a:lnTo>
                    <a:pt x="2522220" y="1808987"/>
                  </a:lnTo>
                  <a:close/>
                </a:path>
                <a:path w="8970645" h="3251200">
                  <a:moveTo>
                    <a:pt x="128016" y="1400555"/>
                  </a:moveTo>
                  <a:lnTo>
                    <a:pt x="2066315" y="1400555"/>
                  </a:lnTo>
                  <a:lnTo>
                    <a:pt x="2066315" y="1708403"/>
                  </a:lnTo>
                  <a:lnTo>
                    <a:pt x="128016" y="1708403"/>
                  </a:lnTo>
                  <a:lnTo>
                    <a:pt x="128016" y="1400555"/>
                  </a:lnTo>
                  <a:close/>
                </a:path>
                <a:path w="8970645" h="3251200">
                  <a:moveTo>
                    <a:pt x="2278380" y="1415795"/>
                  </a:moveTo>
                  <a:lnTo>
                    <a:pt x="4216679" y="1415795"/>
                  </a:lnTo>
                  <a:lnTo>
                    <a:pt x="4216679" y="1723643"/>
                  </a:lnTo>
                  <a:lnTo>
                    <a:pt x="2278380" y="1723643"/>
                  </a:lnTo>
                  <a:lnTo>
                    <a:pt x="2278380" y="1415795"/>
                  </a:lnTo>
                  <a:close/>
                </a:path>
                <a:path w="8970645" h="3251200">
                  <a:moveTo>
                    <a:pt x="1578864" y="605027"/>
                  </a:moveTo>
                  <a:lnTo>
                    <a:pt x="3744214" y="605027"/>
                  </a:lnTo>
                  <a:lnTo>
                    <a:pt x="3744214" y="912876"/>
                  </a:lnTo>
                  <a:lnTo>
                    <a:pt x="1578864" y="912876"/>
                  </a:lnTo>
                  <a:lnTo>
                    <a:pt x="1578864" y="605027"/>
                  </a:lnTo>
                  <a:close/>
                </a:path>
                <a:path w="8970645" h="3251200">
                  <a:moveTo>
                    <a:pt x="4623816" y="598931"/>
                  </a:moveTo>
                  <a:lnTo>
                    <a:pt x="6449352" y="598931"/>
                  </a:lnTo>
                  <a:lnTo>
                    <a:pt x="6449352" y="908303"/>
                  </a:lnTo>
                  <a:lnTo>
                    <a:pt x="4623816" y="908303"/>
                  </a:lnTo>
                  <a:lnTo>
                    <a:pt x="4623816" y="598931"/>
                  </a:lnTo>
                  <a:close/>
                </a:path>
                <a:path w="8970645" h="3251200">
                  <a:moveTo>
                    <a:pt x="4306824" y="1037843"/>
                  </a:moveTo>
                  <a:lnTo>
                    <a:pt x="4727397" y="1037843"/>
                  </a:lnTo>
                  <a:lnTo>
                    <a:pt x="4727397" y="1252727"/>
                  </a:lnTo>
                  <a:lnTo>
                    <a:pt x="4306824" y="1252727"/>
                  </a:lnTo>
                  <a:lnTo>
                    <a:pt x="4306824" y="1037843"/>
                  </a:lnTo>
                  <a:close/>
                </a:path>
                <a:path w="8970645" h="3251200">
                  <a:moveTo>
                    <a:pt x="4885944" y="1046987"/>
                  </a:moveTo>
                  <a:lnTo>
                    <a:pt x="5262333" y="1046987"/>
                  </a:lnTo>
                  <a:lnTo>
                    <a:pt x="5262333" y="1249679"/>
                  </a:lnTo>
                  <a:lnTo>
                    <a:pt x="4885944" y="1249679"/>
                  </a:lnTo>
                  <a:lnTo>
                    <a:pt x="4885944" y="1046987"/>
                  </a:lnTo>
                  <a:close/>
                </a:path>
                <a:path w="8970645" h="3251200">
                  <a:moveTo>
                    <a:pt x="2118360" y="1056131"/>
                  </a:moveTo>
                  <a:lnTo>
                    <a:pt x="2595321" y="1056131"/>
                  </a:lnTo>
                  <a:lnTo>
                    <a:pt x="2595321" y="1258823"/>
                  </a:lnTo>
                  <a:lnTo>
                    <a:pt x="2118360" y="1258823"/>
                  </a:lnTo>
                  <a:lnTo>
                    <a:pt x="2118360" y="1056131"/>
                  </a:lnTo>
                  <a:close/>
                </a:path>
                <a:path w="8970645" h="3251200">
                  <a:moveTo>
                    <a:pt x="2782824" y="1045463"/>
                  </a:moveTo>
                  <a:lnTo>
                    <a:pt x="3070821" y="1045463"/>
                  </a:lnTo>
                  <a:lnTo>
                    <a:pt x="3070821" y="1260347"/>
                  </a:lnTo>
                  <a:lnTo>
                    <a:pt x="2782824" y="1260347"/>
                  </a:lnTo>
                  <a:lnTo>
                    <a:pt x="2782824" y="1045463"/>
                  </a:lnTo>
                  <a:close/>
                </a:path>
                <a:path w="8970645" h="3251200">
                  <a:moveTo>
                    <a:pt x="8525256" y="1050035"/>
                  </a:moveTo>
                  <a:lnTo>
                    <a:pt x="8932113" y="1050035"/>
                  </a:lnTo>
                  <a:lnTo>
                    <a:pt x="8932113" y="1260347"/>
                  </a:lnTo>
                  <a:lnTo>
                    <a:pt x="8525256" y="1260347"/>
                  </a:lnTo>
                  <a:lnTo>
                    <a:pt x="8525256" y="1050035"/>
                  </a:lnTo>
                  <a:close/>
                </a:path>
                <a:path w="8970645" h="3251200">
                  <a:moveTo>
                    <a:pt x="7923276" y="1053083"/>
                  </a:moveTo>
                  <a:lnTo>
                    <a:pt x="8331657" y="1053083"/>
                  </a:lnTo>
                  <a:lnTo>
                    <a:pt x="8331657" y="1260347"/>
                  </a:lnTo>
                  <a:lnTo>
                    <a:pt x="7923276" y="1260347"/>
                  </a:lnTo>
                  <a:lnTo>
                    <a:pt x="7923276" y="1053083"/>
                  </a:lnTo>
                  <a:close/>
                </a:path>
                <a:path w="8970645" h="3251200">
                  <a:moveTo>
                    <a:pt x="7359396" y="1042415"/>
                  </a:moveTo>
                  <a:lnTo>
                    <a:pt x="7779969" y="1042415"/>
                  </a:lnTo>
                  <a:lnTo>
                    <a:pt x="7779969" y="1252727"/>
                  </a:lnTo>
                  <a:lnTo>
                    <a:pt x="7359396" y="1252727"/>
                  </a:lnTo>
                  <a:lnTo>
                    <a:pt x="7359396" y="1042415"/>
                  </a:lnTo>
                  <a:close/>
                </a:path>
                <a:path w="8970645" h="3251200">
                  <a:moveTo>
                    <a:pt x="6716268" y="1039367"/>
                  </a:moveTo>
                  <a:lnTo>
                    <a:pt x="7222172" y="1039367"/>
                  </a:lnTo>
                  <a:lnTo>
                    <a:pt x="7222172" y="1261871"/>
                  </a:lnTo>
                  <a:lnTo>
                    <a:pt x="6716268" y="1261871"/>
                  </a:lnTo>
                  <a:lnTo>
                    <a:pt x="6716268" y="1039367"/>
                  </a:lnTo>
                  <a:close/>
                </a:path>
                <a:path w="8970645" h="3251200">
                  <a:moveTo>
                    <a:pt x="6065520" y="1045463"/>
                  </a:moveTo>
                  <a:lnTo>
                    <a:pt x="6565328" y="1045463"/>
                  </a:lnTo>
                  <a:lnTo>
                    <a:pt x="6565328" y="1272539"/>
                  </a:lnTo>
                  <a:lnTo>
                    <a:pt x="6065520" y="1272539"/>
                  </a:lnTo>
                  <a:lnTo>
                    <a:pt x="6065520" y="1045463"/>
                  </a:lnTo>
                  <a:close/>
                </a:path>
                <a:path w="8970645" h="3251200">
                  <a:moveTo>
                    <a:pt x="5518404" y="1050035"/>
                  </a:moveTo>
                  <a:lnTo>
                    <a:pt x="5911545" y="1050035"/>
                  </a:lnTo>
                  <a:lnTo>
                    <a:pt x="5911545" y="1249679"/>
                  </a:lnTo>
                  <a:lnTo>
                    <a:pt x="5518404" y="1249679"/>
                  </a:lnTo>
                  <a:lnTo>
                    <a:pt x="5518404" y="1050035"/>
                  </a:lnTo>
                  <a:close/>
                </a:path>
                <a:path w="8970645" h="3251200">
                  <a:moveTo>
                    <a:pt x="3233928" y="1057655"/>
                  </a:moveTo>
                  <a:lnTo>
                    <a:pt x="3595077" y="1057655"/>
                  </a:lnTo>
                  <a:lnTo>
                    <a:pt x="3595077" y="1261871"/>
                  </a:lnTo>
                  <a:lnTo>
                    <a:pt x="3233928" y="1261871"/>
                  </a:lnTo>
                  <a:lnTo>
                    <a:pt x="3233928" y="1057655"/>
                  </a:lnTo>
                  <a:close/>
                </a:path>
                <a:path w="8970645" h="3251200">
                  <a:moveTo>
                    <a:pt x="3779520" y="1053083"/>
                  </a:moveTo>
                  <a:lnTo>
                    <a:pt x="4055325" y="1053083"/>
                  </a:lnTo>
                  <a:lnTo>
                    <a:pt x="4055325" y="1245108"/>
                  </a:lnTo>
                  <a:lnTo>
                    <a:pt x="3779520" y="1245108"/>
                  </a:lnTo>
                  <a:lnTo>
                    <a:pt x="3779520" y="1053083"/>
                  </a:lnTo>
                  <a:close/>
                </a:path>
                <a:path w="8970645" h="3251200">
                  <a:moveTo>
                    <a:pt x="1287780" y="1043939"/>
                  </a:moveTo>
                  <a:lnTo>
                    <a:pt x="1947595" y="1043939"/>
                  </a:lnTo>
                  <a:lnTo>
                    <a:pt x="1947595" y="1264920"/>
                  </a:lnTo>
                  <a:lnTo>
                    <a:pt x="1287780" y="1264920"/>
                  </a:lnTo>
                  <a:lnTo>
                    <a:pt x="1287780" y="1043939"/>
                  </a:lnTo>
                  <a:close/>
                </a:path>
                <a:path w="8970645" h="3251200">
                  <a:moveTo>
                    <a:pt x="714756" y="1045463"/>
                  </a:moveTo>
                  <a:lnTo>
                    <a:pt x="1120089" y="1045463"/>
                  </a:lnTo>
                  <a:lnTo>
                    <a:pt x="1120089" y="1252727"/>
                  </a:lnTo>
                  <a:lnTo>
                    <a:pt x="714756" y="1252727"/>
                  </a:lnTo>
                  <a:lnTo>
                    <a:pt x="714756" y="1045463"/>
                  </a:lnTo>
                  <a:close/>
                </a:path>
                <a:path w="8970645" h="3251200">
                  <a:moveTo>
                    <a:pt x="0" y="1051559"/>
                  </a:moveTo>
                  <a:lnTo>
                    <a:pt x="571436" y="1051559"/>
                  </a:lnTo>
                  <a:lnTo>
                    <a:pt x="571436" y="1252727"/>
                  </a:lnTo>
                  <a:lnTo>
                    <a:pt x="0" y="1252727"/>
                  </a:lnTo>
                  <a:lnTo>
                    <a:pt x="0" y="1051559"/>
                  </a:lnTo>
                  <a:close/>
                </a:path>
                <a:path w="8970645" h="3251200">
                  <a:moveTo>
                    <a:pt x="3034284" y="353567"/>
                  </a:moveTo>
                  <a:lnTo>
                    <a:pt x="4055249" y="353567"/>
                  </a:lnTo>
                  <a:lnTo>
                    <a:pt x="4055249" y="533400"/>
                  </a:lnTo>
                  <a:lnTo>
                    <a:pt x="3034284" y="533400"/>
                  </a:lnTo>
                  <a:lnTo>
                    <a:pt x="3034284" y="353567"/>
                  </a:lnTo>
                  <a:close/>
                </a:path>
                <a:path w="8970645" h="3251200">
                  <a:moveTo>
                    <a:pt x="3407664" y="152400"/>
                  </a:moveTo>
                  <a:lnTo>
                    <a:pt x="5056441" y="152400"/>
                  </a:lnTo>
                  <a:lnTo>
                    <a:pt x="5056441" y="297179"/>
                  </a:lnTo>
                  <a:lnTo>
                    <a:pt x="3407664" y="297179"/>
                  </a:lnTo>
                  <a:lnTo>
                    <a:pt x="3407664" y="152400"/>
                  </a:lnTo>
                  <a:close/>
                </a:path>
                <a:path w="8970645" h="3251200">
                  <a:moveTo>
                    <a:pt x="3410712" y="0"/>
                  </a:moveTo>
                  <a:lnTo>
                    <a:pt x="5056441" y="0"/>
                  </a:lnTo>
                  <a:lnTo>
                    <a:pt x="5056441" y="141732"/>
                  </a:lnTo>
                  <a:lnTo>
                    <a:pt x="3410712" y="141732"/>
                  </a:lnTo>
                  <a:lnTo>
                    <a:pt x="3410712" y="0"/>
                  </a:lnTo>
                  <a:close/>
                </a:path>
                <a:path w="8970645" h="3251200">
                  <a:moveTo>
                    <a:pt x="4291584" y="348995"/>
                  </a:moveTo>
                  <a:lnTo>
                    <a:pt x="5291213" y="348995"/>
                  </a:lnTo>
                  <a:lnTo>
                    <a:pt x="5291213" y="521207"/>
                  </a:lnTo>
                  <a:lnTo>
                    <a:pt x="4291584" y="521207"/>
                  </a:lnTo>
                  <a:lnTo>
                    <a:pt x="4291584" y="348995"/>
                  </a:lnTo>
                  <a:close/>
                </a:path>
                <a:path w="8970645" h="3251200">
                  <a:moveTo>
                    <a:pt x="5315712" y="348995"/>
                  </a:moveTo>
                  <a:lnTo>
                    <a:pt x="6179718" y="348995"/>
                  </a:lnTo>
                  <a:lnTo>
                    <a:pt x="6179718" y="527303"/>
                  </a:lnTo>
                  <a:lnTo>
                    <a:pt x="5315712" y="527303"/>
                  </a:lnTo>
                  <a:lnTo>
                    <a:pt x="5315712" y="348995"/>
                  </a:lnTo>
                  <a:close/>
                </a:path>
              </a:pathLst>
            </a:custGeom>
            <a:ln w="25908">
              <a:solidFill>
                <a:srgbClr val="000000"/>
              </a:solidFill>
            </a:ln>
          </p:spPr>
          <p:txBody>
            <a:bodyPr wrap="square" lIns="0" tIns="0" rIns="0" bIns="0" rtlCol="0"/>
            <a:lstStyle/>
            <a:p>
              <a:endParaRPr/>
            </a:p>
          </p:txBody>
        </p:sp>
        <p:pic>
          <p:nvPicPr>
            <p:cNvPr id="150" name="object 150"/>
            <p:cNvPicPr/>
            <p:nvPr/>
          </p:nvPicPr>
          <p:blipFill>
            <a:blip r:embed="rId41" cstate="print"/>
            <a:stretch>
              <a:fillRect/>
            </a:stretch>
          </p:blipFill>
          <p:spPr>
            <a:xfrm>
              <a:off x="7120128" y="6128004"/>
              <a:ext cx="1953538" cy="376426"/>
            </a:xfrm>
            <a:prstGeom prst="rect">
              <a:avLst/>
            </a:prstGeom>
          </p:spPr>
        </p:pic>
      </p:grpSp>
      <p:sp>
        <p:nvSpPr>
          <p:cNvPr id="151" name="object 151"/>
          <p:cNvSpPr txBox="1"/>
          <p:nvPr/>
        </p:nvSpPr>
        <p:spPr>
          <a:xfrm>
            <a:off x="7206152" y="6218793"/>
            <a:ext cx="139446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FFFFFF"/>
                </a:solidFill>
                <a:latin typeface="Times New Roman"/>
                <a:cs typeface="Times New Roman"/>
              </a:rPr>
              <a:t>773d</a:t>
            </a:r>
            <a:r>
              <a:rPr sz="1000" b="1" spc="-60" dirty="0">
                <a:solidFill>
                  <a:srgbClr val="FFFFFF"/>
                </a:solidFill>
                <a:latin typeface="Times New Roman"/>
                <a:cs typeface="Times New Roman"/>
              </a:rPr>
              <a:t> </a:t>
            </a:r>
            <a:r>
              <a:rPr sz="1000" b="1" dirty="0">
                <a:solidFill>
                  <a:srgbClr val="FFFFFF"/>
                </a:solidFill>
                <a:latin typeface="Times New Roman"/>
                <a:cs typeface="Times New Roman"/>
              </a:rPr>
              <a:t>Force</a:t>
            </a:r>
            <a:r>
              <a:rPr sz="1000" b="1" spc="-20" dirty="0">
                <a:solidFill>
                  <a:srgbClr val="FFFFFF"/>
                </a:solidFill>
                <a:latin typeface="Times New Roman"/>
                <a:cs typeface="Times New Roman"/>
              </a:rPr>
              <a:t> </a:t>
            </a:r>
            <a:r>
              <a:rPr sz="1000" b="1" dirty="0">
                <a:solidFill>
                  <a:srgbClr val="FFFFFF"/>
                </a:solidFill>
                <a:latin typeface="Times New Roman"/>
                <a:cs typeface="Times New Roman"/>
              </a:rPr>
              <a:t>Support</a:t>
            </a:r>
            <a:r>
              <a:rPr sz="1000" b="1" spc="-40" dirty="0">
                <a:solidFill>
                  <a:srgbClr val="FFFFFF"/>
                </a:solidFill>
                <a:latin typeface="Times New Roman"/>
                <a:cs typeface="Times New Roman"/>
              </a:rPr>
              <a:t> </a:t>
            </a:r>
            <a:r>
              <a:rPr sz="1000" b="1" spc="-20" dirty="0">
                <a:solidFill>
                  <a:srgbClr val="FFFFFF"/>
                </a:solidFill>
                <a:latin typeface="Times New Roman"/>
                <a:cs typeface="Times New Roman"/>
              </a:rPr>
              <a:t>Sqdn</a:t>
            </a:r>
            <a:endParaRPr sz="1000">
              <a:latin typeface="Times New Roman"/>
              <a:cs typeface="Times New Roman"/>
            </a:endParaRPr>
          </a:p>
        </p:txBody>
      </p:sp>
      <p:pic>
        <p:nvPicPr>
          <p:cNvPr id="153" name="object 153"/>
          <p:cNvPicPr>
            <a:picLocks noChangeAspect="1"/>
          </p:cNvPicPr>
          <p:nvPr/>
        </p:nvPicPr>
        <p:blipFill>
          <a:blip r:embed="rId42" cstate="print"/>
          <a:stretch>
            <a:fillRect/>
          </a:stretch>
        </p:blipFill>
        <p:spPr>
          <a:xfrm>
            <a:off x="76200" y="76200"/>
            <a:ext cx="1371600" cy="1714499"/>
          </a:xfrm>
          <a:prstGeom prst="rect">
            <a:avLst/>
          </a:prstGeom>
        </p:spPr>
      </p:pic>
      <p:pic>
        <p:nvPicPr>
          <p:cNvPr id="155" name="object 155"/>
          <p:cNvPicPr>
            <a:picLocks noChangeAspect="1"/>
          </p:cNvPicPr>
          <p:nvPr/>
        </p:nvPicPr>
        <p:blipFill>
          <a:blip r:embed="rId43" cstate="print"/>
          <a:stretch>
            <a:fillRect/>
          </a:stretch>
        </p:blipFill>
        <p:spPr>
          <a:xfrm>
            <a:off x="4648200" y="76200"/>
            <a:ext cx="1371600" cy="1714503"/>
          </a:xfrm>
          <a:prstGeom prst="rect">
            <a:avLst/>
          </a:prstGeom>
        </p:spPr>
      </p:pic>
      <p:pic>
        <p:nvPicPr>
          <p:cNvPr id="156" name="object 156"/>
          <p:cNvPicPr>
            <a:picLocks noChangeAspect="1"/>
          </p:cNvPicPr>
          <p:nvPr/>
        </p:nvPicPr>
        <p:blipFill>
          <a:blip r:embed="rId44" cstate="print"/>
          <a:stretch>
            <a:fillRect/>
          </a:stretch>
        </p:blipFill>
        <p:spPr>
          <a:xfrm>
            <a:off x="6172200" y="76200"/>
            <a:ext cx="1371600" cy="1713534"/>
          </a:xfrm>
          <a:prstGeom prst="rect">
            <a:avLst/>
          </a:prstGeom>
        </p:spPr>
      </p:pic>
      <p:pic>
        <p:nvPicPr>
          <p:cNvPr id="158" name="Picture 157" descr="A person in a uniform&#10;&#10;AI-generated content may be incorrect.">
            <a:extLst>
              <a:ext uri="{FF2B5EF4-FFF2-40B4-BE49-F238E27FC236}">
                <a16:creationId xmlns:a16="http://schemas.microsoft.com/office/drawing/2014/main" id="{F1F0240D-BBAA-C0E2-9A7C-D94A216AF90E}"/>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3124200" y="76200"/>
            <a:ext cx="1371600" cy="1714500"/>
          </a:xfrm>
          <a:prstGeom prst="rect">
            <a:avLst/>
          </a:prstGeom>
        </p:spPr>
      </p:pic>
      <p:pic>
        <p:nvPicPr>
          <p:cNvPr id="160" name="Picture 159" descr="A person in a suit and tie&#10;&#10;AI-generated content may be incorrect.">
            <a:extLst>
              <a:ext uri="{FF2B5EF4-FFF2-40B4-BE49-F238E27FC236}">
                <a16:creationId xmlns:a16="http://schemas.microsoft.com/office/drawing/2014/main" id="{0277A76B-AA8F-8A35-C7B7-04CC141DA553}"/>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7696200" y="76200"/>
            <a:ext cx="1371600" cy="1719072"/>
          </a:xfrm>
          <a:prstGeom prst="rect">
            <a:avLst/>
          </a:prstGeom>
        </p:spPr>
      </p:pic>
      <p:sp>
        <p:nvSpPr>
          <p:cNvPr id="162" name="object 2">
            <a:extLst>
              <a:ext uri="{FF2B5EF4-FFF2-40B4-BE49-F238E27FC236}">
                <a16:creationId xmlns:a16="http://schemas.microsoft.com/office/drawing/2014/main" id="{D46399CC-293D-10AE-4E2F-AC27A37F8E10}"/>
              </a:ext>
            </a:extLst>
          </p:cNvPr>
          <p:cNvSpPr txBox="1"/>
          <p:nvPr/>
        </p:nvSpPr>
        <p:spPr>
          <a:xfrm>
            <a:off x="1715129" y="1841690"/>
            <a:ext cx="1135380" cy="314510"/>
          </a:xfrm>
          <a:prstGeom prst="rect">
            <a:avLst/>
          </a:prstGeom>
        </p:spPr>
        <p:txBody>
          <a:bodyPr vert="horz" wrap="square" lIns="0" tIns="12700" rIns="0" bIns="0" rtlCol="0">
            <a:spAutoFit/>
          </a:bodyPr>
          <a:lstStyle/>
          <a:p>
            <a:pPr marL="193675" marR="5080" indent="-181610">
              <a:lnSpc>
                <a:spcPct val="107700"/>
              </a:lnSpc>
              <a:spcBef>
                <a:spcPts val="100"/>
              </a:spcBef>
            </a:pPr>
            <a:r>
              <a:rPr sz="900" b="1" dirty="0">
                <a:solidFill>
                  <a:srgbClr val="FFFFFF"/>
                </a:solidFill>
                <a:latin typeface="Times New Roman"/>
                <a:cs typeface="Times New Roman"/>
              </a:rPr>
              <a:t>COL</a:t>
            </a:r>
            <a:r>
              <a:rPr sz="900" b="1" spc="-10" dirty="0">
                <a:solidFill>
                  <a:srgbClr val="FFFFFF"/>
                </a:solidFill>
                <a:latin typeface="Times New Roman"/>
                <a:cs typeface="Times New Roman"/>
              </a:rPr>
              <a:t> </a:t>
            </a:r>
            <a:r>
              <a:rPr lang="en-US" sz="900" b="1" dirty="0">
                <a:solidFill>
                  <a:srgbClr val="FFFFFF"/>
                </a:solidFill>
                <a:latin typeface="Times New Roman"/>
                <a:cs typeface="Times New Roman"/>
              </a:rPr>
              <a:t>Stephen Polacek</a:t>
            </a:r>
          </a:p>
          <a:p>
            <a:pPr marL="193675" marR="5080" indent="-181610">
              <a:lnSpc>
                <a:spcPct val="107700"/>
              </a:lnSpc>
              <a:spcBef>
                <a:spcPts val="100"/>
              </a:spcBef>
            </a:pPr>
            <a:r>
              <a:rPr lang="en-US" sz="900" b="1" spc="-10" dirty="0">
                <a:solidFill>
                  <a:srgbClr val="FFFFFF"/>
                </a:solidFill>
                <a:latin typeface="Times New Roman"/>
                <a:cs typeface="Times New Roman"/>
              </a:rPr>
              <a:t>Deputy </a:t>
            </a:r>
            <a:r>
              <a:rPr sz="900" b="1" spc="-10" dirty="0">
                <a:solidFill>
                  <a:srgbClr val="FFFFFF"/>
                </a:solidFill>
                <a:latin typeface="Times New Roman"/>
                <a:cs typeface="Times New Roman"/>
              </a:rPr>
              <a:t>Commander</a:t>
            </a:r>
            <a:endParaRPr sz="900" dirty="0">
              <a:latin typeface="Times New Roman"/>
              <a:cs typeface="Times New Roman"/>
            </a:endParaRPr>
          </a:p>
        </p:txBody>
      </p:sp>
      <p:pic>
        <p:nvPicPr>
          <p:cNvPr id="152" name="Picture 151">
            <a:extLst>
              <a:ext uri="{FF2B5EF4-FFF2-40B4-BE49-F238E27FC236}">
                <a16:creationId xmlns:a16="http://schemas.microsoft.com/office/drawing/2014/main" id="{3B8C25BF-E131-72BA-50A4-C5AC3A5D6480}"/>
              </a:ext>
            </a:extLst>
          </p:cNvPr>
          <p:cNvPicPr>
            <a:picLocks noChangeAspect="1"/>
          </p:cNvPicPr>
          <p:nvPr/>
        </p:nvPicPr>
        <p:blipFill>
          <a:blip r:embed="rId47"/>
          <a:stretch>
            <a:fillRect/>
          </a:stretch>
        </p:blipFill>
        <p:spPr>
          <a:xfrm>
            <a:off x="1589731" y="76200"/>
            <a:ext cx="1373449" cy="171466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3947" y="1168016"/>
            <a:ext cx="3340100" cy="1651635"/>
          </a:xfrm>
          <a:prstGeom prst="rect">
            <a:avLst/>
          </a:prstGeom>
        </p:spPr>
        <p:txBody>
          <a:bodyPr vert="horz" wrap="square" lIns="0" tIns="76835" rIns="0" bIns="0" rtlCol="0">
            <a:spAutoFit/>
          </a:bodyPr>
          <a:lstStyle/>
          <a:p>
            <a:pPr marL="299085" indent="-286385">
              <a:lnSpc>
                <a:spcPct val="100000"/>
              </a:lnSpc>
              <a:spcBef>
                <a:spcPts val="605"/>
              </a:spcBef>
              <a:buClr>
                <a:srgbClr val="131C77"/>
              </a:buClr>
              <a:buSzPct val="77777"/>
              <a:buFont typeface="Wingdings"/>
              <a:buChar char=""/>
              <a:tabLst>
                <a:tab pos="299085" algn="l"/>
              </a:tabLst>
            </a:pPr>
            <a:r>
              <a:rPr sz="1800" b="1" dirty="0">
                <a:latin typeface="Arial"/>
                <a:cs typeface="Arial"/>
              </a:rPr>
              <a:t>Army</a:t>
            </a:r>
            <a:r>
              <a:rPr sz="1800" b="1" spc="10" dirty="0">
                <a:latin typeface="Arial"/>
                <a:cs typeface="Arial"/>
              </a:rPr>
              <a:t> </a:t>
            </a:r>
            <a:r>
              <a:rPr sz="1800" b="1" dirty="0">
                <a:latin typeface="Arial"/>
                <a:cs typeface="Arial"/>
              </a:rPr>
              <a:t>Central</a:t>
            </a:r>
            <a:r>
              <a:rPr sz="1800" b="1" spc="-15" dirty="0">
                <a:latin typeface="Arial"/>
                <a:cs typeface="Arial"/>
              </a:rPr>
              <a:t> </a:t>
            </a:r>
            <a:r>
              <a:rPr sz="1800" b="1" spc="-20" dirty="0">
                <a:latin typeface="Arial"/>
                <a:cs typeface="Arial"/>
              </a:rPr>
              <a:t>Issue</a:t>
            </a:r>
            <a:r>
              <a:rPr sz="1800" b="1" spc="-140" dirty="0">
                <a:latin typeface="Arial"/>
                <a:cs typeface="Arial"/>
              </a:rPr>
              <a:t> </a:t>
            </a:r>
            <a:r>
              <a:rPr sz="1800" b="1" spc="-10" dirty="0">
                <a:latin typeface="Arial"/>
                <a:cs typeface="Arial"/>
              </a:rPr>
              <a:t>Facility</a:t>
            </a:r>
            <a:endParaRPr sz="1800">
              <a:latin typeface="Arial"/>
              <a:cs typeface="Arial"/>
            </a:endParaRPr>
          </a:p>
          <a:p>
            <a:pPr marL="299085" indent="-286385">
              <a:lnSpc>
                <a:spcPct val="100000"/>
              </a:lnSpc>
              <a:spcBef>
                <a:spcPts val="500"/>
              </a:spcBef>
              <a:buClr>
                <a:srgbClr val="131C77"/>
              </a:buClr>
              <a:buSzPct val="77777"/>
              <a:buFont typeface="Wingdings"/>
              <a:buChar char=""/>
              <a:tabLst>
                <a:tab pos="299085" algn="l"/>
              </a:tabLst>
            </a:pPr>
            <a:r>
              <a:rPr sz="1800" b="1" spc="-10" dirty="0">
                <a:latin typeface="Arial"/>
                <a:cs typeface="Arial"/>
              </a:rPr>
              <a:t>Household</a:t>
            </a:r>
            <a:r>
              <a:rPr sz="1800" b="1" spc="-110" dirty="0">
                <a:latin typeface="Arial"/>
                <a:cs typeface="Arial"/>
              </a:rPr>
              <a:t> </a:t>
            </a:r>
            <a:r>
              <a:rPr sz="1800" b="1" spc="-10" dirty="0">
                <a:latin typeface="Arial"/>
                <a:cs typeface="Arial"/>
              </a:rPr>
              <a:t>Goods/POVs</a:t>
            </a:r>
            <a:endParaRPr sz="1800">
              <a:latin typeface="Arial"/>
              <a:cs typeface="Arial"/>
            </a:endParaRPr>
          </a:p>
          <a:p>
            <a:pPr marL="299085" marR="486409" indent="-287020">
              <a:lnSpc>
                <a:spcPct val="100000"/>
              </a:lnSpc>
              <a:spcBef>
                <a:spcPts val="495"/>
              </a:spcBef>
              <a:buClr>
                <a:srgbClr val="131C77"/>
              </a:buClr>
              <a:buSzPct val="77777"/>
              <a:buFont typeface="Wingdings"/>
              <a:buChar char=""/>
              <a:tabLst>
                <a:tab pos="299085" algn="l"/>
              </a:tabLst>
            </a:pPr>
            <a:r>
              <a:rPr sz="1800" b="1" spc="-10" dirty="0">
                <a:latin typeface="Arial"/>
                <a:cs typeface="Arial"/>
              </a:rPr>
              <a:t>Deployment</a:t>
            </a:r>
            <a:r>
              <a:rPr sz="1800" b="1" spc="-95" dirty="0">
                <a:latin typeface="Arial"/>
                <a:cs typeface="Arial"/>
              </a:rPr>
              <a:t> </a:t>
            </a:r>
            <a:r>
              <a:rPr sz="1800" b="1" spc="-10" dirty="0">
                <a:latin typeface="Arial"/>
                <a:cs typeface="Arial"/>
              </a:rPr>
              <a:t>Operations </a:t>
            </a:r>
            <a:r>
              <a:rPr sz="1800" b="1" dirty="0">
                <a:latin typeface="Arial"/>
                <a:cs typeface="Arial"/>
              </a:rPr>
              <a:t>(Joint</a:t>
            </a:r>
            <a:r>
              <a:rPr sz="1800" b="1" spc="-100" dirty="0">
                <a:latin typeface="Arial"/>
                <a:cs typeface="Arial"/>
              </a:rPr>
              <a:t> </a:t>
            </a:r>
            <a:r>
              <a:rPr sz="1800" b="1" spc="-10" dirty="0">
                <a:latin typeface="Arial"/>
                <a:cs typeface="Arial"/>
              </a:rPr>
              <a:t>Mobility</a:t>
            </a:r>
            <a:r>
              <a:rPr sz="1800" b="1" spc="-105" dirty="0">
                <a:latin typeface="Arial"/>
                <a:cs typeface="Arial"/>
              </a:rPr>
              <a:t> </a:t>
            </a:r>
            <a:r>
              <a:rPr sz="1800" b="1" spc="-10" dirty="0">
                <a:latin typeface="Arial"/>
                <a:cs typeface="Arial"/>
              </a:rPr>
              <a:t>Center)</a:t>
            </a:r>
            <a:endParaRPr sz="1800">
              <a:latin typeface="Arial"/>
              <a:cs typeface="Arial"/>
            </a:endParaRPr>
          </a:p>
          <a:p>
            <a:pPr marL="299085" indent="-286385">
              <a:lnSpc>
                <a:spcPct val="100000"/>
              </a:lnSpc>
              <a:spcBef>
                <a:spcPts val="505"/>
              </a:spcBef>
              <a:buClr>
                <a:srgbClr val="131C77"/>
              </a:buClr>
              <a:buSzPct val="77777"/>
              <a:buFont typeface="Wingdings"/>
              <a:buChar char=""/>
              <a:tabLst>
                <a:tab pos="299085" algn="l"/>
              </a:tabLst>
            </a:pPr>
            <a:r>
              <a:rPr sz="1800" b="1" dirty="0">
                <a:latin typeface="Arial"/>
                <a:cs typeface="Arial"/>
              </a:rPr>
              <a:t>Combat</a:t>
            </a:r>
            <a:r>
              <a:rPr sz="1800" b="1" spc="-65" dirty="0">
                <a:latin typeface="Arial"/>
                <a:cs typeface="Arial"/>
              </a:rPr>
              <a:t> </a:t>
            </a:r>
            <a:r>
              <a:rPr sz="1800" b="1" dirty="0">
                <a:latin typeface="Arial"/>
                <a:cs typeface="Arial"/>
              </a:rPr>
              <a:t>Mobility</a:t>
            </a:r>
            <a:r>
              <a:rPr sz="1800" b="1" spc="-110" dirty="0">
                <a:latin typeface="Arial"/>
                <a:cs typeface="Arial"/>
              </a:rPr>
              <a:t> </a:t>
            </a:r>
            <a:r>
              <a:rPr sz="1800" b="1" spc="-10" dirty="0">
                <a:latin typeface="Arial"/>
                <a:cs typeface="Arial"/>
              </a:rPr>
              <a:t>Operations</a:t>
            </a:r>
            <a:endParaRPr sz="1800">
              <a:latin typeface="Arial"/>
              <a:cs typeface="Arial"/>
            </a:endParaRPr>
          </a:p>
        </p:txBody>
      </p:sp>
      <p:grpSp>
        <p:nvGrpSpPr>
          <p:cNvPr id="3" name="object 3"/>
          <p:cNvGrpSpPr/>
          <p:nvPr/>
        </p:nvGrpSpPr>
        <p:grpSpPr>
          <a:xfrm>
            <a:off x="178307" y="3126082"/>
            <a:ext cx="8758555" cy="3196590"/>
            <a:chOff x="178307" y="3126082"/>
            <a:chExt cx="8758555" cy="3196590"/>
          </a:xfrm>
        </p:grpSpPr>
        <p:pic>
          <p:nvPicPr>
            <p:cNvPr id="4" name="object 4"/>
            <p:cNvPicPr/>
            <p:nvPr/>
          </p:nvPicPr>
          <p:blipFill>
            <a:blip r:embed="rId2" cstate="print"/>
            <a:stretch>
              <a:fillRect/>
            </a:stretch>
          </p:blipFill>
          <p:spPr>
            <a:xfrm>
              <a:off x="6025896" y="3131426"/>
              <a:ext cx="2910827" cy="1605381"/>
            </a:xfrm>
            <a:prstGeom prst="rect">
              <a:avLst/>
            </a:prstGeom>
          </p:spPr>
        </p:pic>
        <p:pic>
          <p:nvPicPr>
            <p:cNvPr id="5" name="object 5"/>
            <p:cNvPicPr/>
            <p:nvPr/>
          </p:nvPicPr>
          <p:blipFill>
            <a:blip r:embed="rId3" cstate="print"/>
            <a:stretch>
              <a:fillRect/>
            </a:stretch>
          </p:blipFill>
          <p:spPr>
            <a:xfrm>
              <a:off x="3105912" y="4647247"/>
              <a:ext cx="2913875" cy="1593367"/>
            </a:xfrm>
            <a:prstGeom prst="rect">
              <a:avLst/>
            </a:prstGeom>
          </p:spPr>
        </p:pic>
        <p:pic>
          <p:nvPicPr>
            <p:cNvPr id="6" name="object 6"/>
            <p:cNvPicPr/>
            <p:nvPr/>
          </p:nvPicPr>
          <p:blipFill>
            <a:blip r:embed="rId4" cstate="print"/>
            <a:stretch>
              <a:fillRect/>
            </a:stretch>
          </p:blipFill>
          <p:spPr>
            <a:xfrm>
              <a:off x="6025896" y="4716780"/>
              <a:ext cx="2910827" cy="1605381"/>
            </a:xfrm>
            <a:prstGeom prst="rect">
              <a:avLst/>
            </a:prstGeom>
          </p:spPr>
        </p:pic>
        <p:pic>
          <p:nvPicPr>
            <p:cNvPr id="7" name="object 7"/>
            <p:cNvPicPr/>
            <p:nvPr/>
          </p:nvPicPr>
          <p:blipFill>
            <a:blip r:embed="rId5" cstate="print"/>
            <a:stretch>
              <a:fillRect/>
            </a:stretch>
          </p:blipFill>
          <p:spPr>
            <a:xfrm>
              <a:off x="178307" y="4728797"/>
              <a:ext cx="2930649" cy="1593363"/>
            </a:xfrm>
            <a:prstGeom prst="rect">
              <a:avLst/>
            </a:prstGeom>
          </p:spPr>
        </p:pic>
        <p:pic>
          <p:nvPicPr>
            <p:cNvPr id="8" name="object 8"/>
            <p:cNvPicPr/>
            <p:nvPr/>
          </p:nvPicPr>
          <p:blipFill>
            <a:blip r:embed="rId6" cstate="print"/>
            <a:stretch>
              <a:fillRect/>
            </a:stretch>
          </p:blipFill>
          <p:spPr>
            <a:xfrm>
              <a:off x="205740" y="3126082"/>
              <a:ext cx="2912362" cy="1593364"/>
            </a:xfrm>
            <a:prstGeom prst="rect">
              <a:avLst/>
            </a:prstGeom>
          </p:spPr>
        </p:pic>
      </p:grpSp>
      <p:pic>
        <p:nvPicPr>
          <p:cNvPr id="9" name="object 9"/>
          <p:cNvPicPr/>
          <p:nvPr/>
        </p:nvPicPr>
        <p:blipFill>
          <a:blip r:embed="rId7" cstate="print"/>
          <a:stretch>
            <a:fillRect/>
          </a:stretch>
        </p:blipFill>
        <p:spPr>
          <a:xfrm>
            <a:off x="121920" y="100584"/>
            <a:ext cx="1194814" cy="914397"/>
          </a:xfrm>
          <a:prstGeom prst="rect">
            <a:avLst/>
          </a:prstGeom>
        </p:spPr>
      </p:pic>
      <p:sp>
        <p:nvSpPr>
          <p:cNvPr id="10" name="object 10"/>
          <p:cNvSpPr txBox="1">
            <a:spLocks noGrp="1"/>
          </p:cNvSpPr>
          <p:nvPr>
            <p:ph type="title"/>
          </p:nvPr>
        </p:nvSpPr>
        <p:spPr>
          <a:prstGeom prst="rect">
            <a:avLst/>
          </a:prstGeom>
        </p:spPr>
        <p:txBody>
          <a:bodyPr vert="horz" wrap="square" lIns="0" tIns="525816" rIns="0" bIns="0" rtlCol="0">
            <a:spAutoFit/>
          </a:bodyPr>
          <a:lstStyle/>
          <a:p>
            <a:pPr marL="1744345">
              <a:lnSpc>
                <a:spcPct val="100000"/>
              </a:lnSpc>
              <a:spcBef>
                <a:spcPts val="100"/>
              </a:spcBef>
            </a:pPr>
            <a:r>
              <a:rPr b="0" dirty="0">
                <a:latin typeface="Arial"/>
                <a:cs typeface="Arial"/>
              </a:rPr>
              <a:t>Logistics</a:t>
            </a:r>
            <a:r>
              <a:rPr b="0" spc="-145" dirty="0">
                <a:latin typeface="Arial"/>
                <a:cs typeface="Arial"/>
              </a:rPr>
              <a:t> </a:t>
            </a:r>
            <a:r>
              <a:rPr b="0" dirty="0">
                <a:latin typeface="Arial"/>
                <a:cs typeface="Arial"/>
              </a:rPr>
              <a:t>Readiness</a:t>
            </a:r>
            <a:r>
              <a:rPr b="0" spc="-135" dirty="0">
                <a:latin typeface="Arial"/>
                <a:cs typeface="Arial"/>
              </a:rPr>
              <a:t> </a:t>
            </a:r>
            <a:r>
              <a:rPr b="0" spc="-10" dirty="0">
                <a:latin typeface="Arial"/>
                <a:cs typeface="Arial"/>
              </a:rPr>
              <a:t>Group</a:t>
            </a:r>
          </a:p>
        </p:txBody>
      </p:sp>
      <p:sp>
        <p:nvSpPr>
          <p:cNvPr id="11" name="object 11"/>
          <p:cNvSpPr txBox="1"/>
          <p:nvPr/>
        </p:nvSpPr>
        <p:spPr>
          <a:xfrm>
            <a:off x="4719740" y="1188182"/>
            <a:ext cx="3676650" cy="1925955"/>
          </a:xfrm>
          <a:prstGeom prst="rect">
            <a:avLst/>
          </a:prstGeom>
        </p:spPr>
        <p:txBody>
          <a:bodyPr vert="horz" wrap="square" lIns="0" tIns="76200" rIns="0" bIns="0" rtlCol="0">
            <a:spAutoFit/>
          </a:bodyPr>
          <a:lstStyle/>
          <a:p>
            <a:pPr marL="294005" indent="-281305">
              <a:lnSpc>
                <a:spcPct val="100000"/>
              </a:lnSpc>
              <a:spcBef>
                <a:spcPts val="600"/>
              </a:spcBef>
              <a:buClr>
                <a:srgbClr val="131C77"/>
              </a:buClr>
              <a:buSzPct val="80555"/>
              <a:buFont typeface="Wingdings"/>
              <a:buChar char=""/>
              <a:tabLst>
                <a:tab pos="294005" algn="l"/>
              </a:tabLst>
            </a:pPr>
            <a:r>
              <a:rPr sz="1800" b="1" dirty="0">
                <a:latin typeface="Arial"/>
                <a:cs typeface="Arial"/>
              </a:rPr>
              <a:t>Air</a:t>
            </a:r>
            <a:r>
              <a:rPr sz="1800" b="1" spc="-10" dirty="0">
                <a:latin typeface="Arial"/>
                <a:cs typeface="Arial"/>
              </a:rPr>
              <a:t> </a:t>
            </a:r>
            <a:r>
              <a:rPr sz="1800" b="1" dirty="0">
                <a:latin typeface="Arial"/>
                <a:cs typeface="Arial"/>
              </a:rPr>
              <a:t>Force</a:t>
            </a:r>
            <a:r>
              <a:rPr sz="1800" b="1" spc="-85" dirty="0">
                <a:latin typeface="Arial"/>
                <a:cs typeface="Arial"/>
              </a:rPr>
              <a:t> </a:t>
            </a:r>
            <a:r>
              <a:rPr sz="1800" b="1" dirty="0">
                <a:latin typeface="Arial"/>
                <a:cs typeface="Arial"/>
              </a:rPr>
              <a:t>Materiel</a:t>
            </a:r>
            <a:r>
              <a:rPr sz="1800" b="1" spc="-60" dirty="0">
                <a:latin typeface="Arial"/>
                <a:cs typeface="Arial"/>
              </a:rPr>
              <a:t> </a:t>
            </a:r>
            <a:r>
              <a:rPr sz="1800" b="1" spc="-10" dirty="0">
                <a:latin typeface="Arial"/>
                <a:cs typeface="Arial"/>
              </a:rPr>
              <a:t>Management</a:t>
            </a:r>
            <a:endParaRPr sz="1800">
              <a:latin typeface="Arial"/>
              <a:cs typeface="Arial"/>
            </a:endParaRPr>
          </a:p>
          <a:p>
            <a:pPr marL="294005" indent="-281305">
              <a:lnSpc>
                <a:spcPct val="100000"/>
              </a:lnSpc>
              <a:spcBef>
                <a:spcPts val="505"/>
              </a:spcBef>
              <a:buClr>
                <a:srgbClr val="131C77"/>
              </a:buClr>
              <a:buSzPct val="80555"/>
              <a:buFont typeface="Wingdings"/>
              <a:buChar char=""/>
              <a:tabLst>
                <a:tab pos="294005" algn="l"/>
              </a:tabLst>
            </a:pPr>
            <a:r>
              <a:rPr sz="1800" b="1" dirty="0">
                <a:latin typeface="Arial"/>
                <a:cs typeface="Arial"/>
              </a:rPr>
              <a:t>Refueling</a:t>
            </a:r>
            <a:r>
              <a:rPr sz="1800" b="1" spc="-40" dirty="0">
                <a:latin typeface="Arial"/>
                <a:cs typeface="Arial"/>
              </a:rPr>
              <a:t> </a:t>
            </a:r>
            <a:r>
              <a:rPr sz="1800" b="1" dirty="0">
                <a:latin typeface="Arial"/>
                <a:cs typeface="Arial"/>
              </a:rPr>
              <a:t>&amp;</a:t>
            </a:r>
            <a:r>
              <a:rPr sz="1800" b="1" spc="-50" dirty="0">
                <a:latin typeface="Arial"/>
                <a:cs typeface="Arial"/>
              </a:rPr>
              <a:t> </a:t>
            </a:r>
            <a:r>
              <a:rPr sz="1800" b="1" dirty="0">
                <a:latin typeface="Arial"/>
                <a:cs typeface="Arial"/>
              </a:rPr>
              <a:t>PoL</a:t>
            </a:r>
            <a:r>
              <a:rPr sz="1800" b="1" spc="-65" dirty="0">
                <a:latin typeface="Arial"/>
                <a:cs typeface="Arial"/>
              </a:rPr>
              <a:t> </a:t>
            </a:r>
            <a:r>
              <a:rPr sz="1800" b="1" spc="-10" dirty="0">
                <a:latin typeface="Arial"/>
                <a:cs typeface="Arial"/>
              </a:rPr>
              <a:t>Safety</a:t>
            </a:r>
            <a:endParaRPr sz="1800">
              <a:latin typeface="Arial"/>
              <a:cs typeface="Arial"/>
            </a:endParaRPr>
          </a:p>
          <a:p>
            <a:pPr marL="294640" marR="530860" indent="-281940">
              <a:lnSpc>
                <a:spcPct val="100000"/>
              </a:lnSpc>
              <a:spcBef>
                <a:spcPts val="495"/>
              </a:spcBef>
              <a:buClr>
                <a:srgbClr val="131C77"/>
              </a:buClr>
              <a:buSzPct val="80555"/>
              <a:buFont typeface="Wingdings"/>
              <a:buChar char=""/>
              <a:tabLst>
                <a:tab pos="294640" algn="l"/>
              </a:tabLst>
            </a:pPr>
            <a:r>
              <a:rPr sz="1800" b="1" spc="-20" dirty="0">
                <a:latin typeface="Arial"/>
                <a:cs typeface="Arial"/>
              </a:rPr>
              <a:t>Vehicle</a:t>
            </a:r>
            <a:r>
              <a:rPr sz="1800" b="1" spc="-110" dirty="0">
                <a:latin typeface="Arial"/>
                <a:cs typeface="Arial"/>
              </a:rPr>
              <a:t> </a:t>
            </a:r>
            <a:r>
              <a:rPr sz="1800" b="1" spc="-10" dirty="0">
                <a:latin typeface="Arial"/>
                <a:cs typeface="Arial"/>
              </a:rPr>
              <a:t>Management</a:t>
            </a:r>
            <a:r>
              <a:rPr sz="1800" b="1" spc="-20" dirty="0">
                <a:latin typeface="Arial"/>
                <a:cs typeface="Arial"/>
              </a:rPr>
              <a:t> (TMP </a:t>
            </a:r>
            <a:r>
              <a:rPr sz="1800" b="1" spc="-10" dirty="0">
                <a:latin typeface="Arial"/>
                <a:cs typeface="Arial"/>
              </a:rPr>
              <a:t>Yard)</a:t>
            </a:r>
            <a:endParaRPr sz="1800">
              <a:latin typeface="Arial"/>
              <a:cs typeface="Arial"/>
            </a:endParaRPr>
          </a:p>
          <a:p>
            <a:pPr marL="294640" marR="661670" indent="-281940">
              <a:lnSpc>
                <a:spcPct val="100000"/>
              </a:lnSpc>
              <a:spcBef>
                <a:spcPts val="500"/>
              </a:spcBef>
              <a:buClr>
                <a:srgbClr val="131C77"/>
              </a:buClr>
              <a:buSzPct val="80555"/>
              <a:buFont typeface="Wingdings"/>
              <a:buChar char=""/>
              <a:tabLst>
                <a:tab pos="294640" algn="l"/>
              </a:tabLst>
            </a:pPr>
            <a:r>
              <a:rPr sz="1800" b="1" dirty="0">
                <a:latin typeface="Arial"/>
                <a:cs typeface="Arial"/>
              </a:rPr>
              <a:t>Ground</a:t>
            </a:r>
            <a:r>
              <a:rPr sz="1800" b="1" spc="-80" dirty="0">
                <a:latin typeface="Arial"/>
                <a:cs typeface="Arial"/>
              </a:rPr>
              <a:t> </a:t>
            </a:r>
            <a:r>
              <a:rPr sz="1800" b="1" spc="-10" dirty="0">
                <a:latin typeface="Arial"/>
                <a:cs typeface="Arial"/>
              </a:rPr>
              <a:t>Transportation (Busses</a:t>
            </a:r>
            <a:r>
              <a:rPr sz="1800" b="1" spc="-60" dirty="0">
                <a:latin typeface="Arial"/>
                <a:cs typeface="Arial"/>
              </a:rPr>
              <a:t> </a:t>
            </a:r>
            <a:r>
              <a:rPr sz="1800" b="1" dirty="0">
                <a:latin typeface="Arial"/>
                <a:cs typeface="Arial"/>
              </a:rPr>
              <a:t>and</a:t>
            </a:r>
            <a:r>
              <a:rPr sz="1800" b="1" spc="-75" dirty="0">
                <a:latin typeface="Arial"/>
                <a:cs typeface="Arial"/>
              </a:rPr>
              <a:t> </a:t>
            </a:r>
            <a:r>
              <a:rPr sz="1800" b="1" dirty="0">
                <a:latin typeface="Arial"/>
                <a:cs typeface="Arial"/>
              </a:rPr>
              <a:t>Box</a:t>
            </a:r>
            <a:r>
              <a:rPr sz="1800" b="1" spc="-65" dirty="0">
                <a:latin typeface="Arial"/>
                <a:cs typeface="Arial"/>
              </a:rPr>
              <a:t> </a:t>
            </a:r>
            <a:r>
              <a:rPr sz="1800" b="1" spc="-10" dirty="0">
                <a:latin typeface="Arial"/>
                <a:cs typeface="Arial"/>
              </a:rPr>
              <a:t>Trucks)</a:t>
            </a:r>
            <a:endParaRPr sz="1800">
              <a:latin typeface="Arial"/>
              <a:cs typeface="Arial"/>
            </a:endParaRPr>
          </a:p>
        </p:txBody>
      </p:sp>
      <p:sp>
        <p:nvSpPr>
          <p:cNvPr id="12" name="object 12"/>
          <p:cNvSpPr txBox="1"/>
          <p:nvPr/>
        </p:nvSpPr>
        <p:spPr>
          <a:xfrm>
            <a:off x="209550" y="6127241"/>
            <a:ext cx="2839720" cy="169545"/>
          </a:xfrm>
          <a:prstGeom prst="rect">
            <a:avLst/>
          </a:prstGeom>
          <a:solidFill>
            <a:srgbClr val="001F5F"/>
          </a:solidFill>
          <a:ln w="25400">
            <a:solidFill>
              <a:srgbClr val="385D88"/>
            </a:solidFill>
          </a:ln>
        </p:spPr>
        <p:txBody>
          <a:bodyPr vert="horz" wrap="square" lIns="0" tIns="0" rIns="0" bIns="0" rtlCol="0">
            <a:spAutoFit/>
          </a:bodyPr>
          <a:lstStyle/>
          <a:p>
            <a:pPr marL="702310">
              <a:lnSpc>
                <a:spcPts val="1270"/>
              </a:lnSpc>
            </a:pPr>
            <a:r>
              <a:rPr sz="1200" spc="-10" dirty="0">
                <a:solidFill>
                  <a:srgbClr val="FFFFFF"/>
                </a:solidFill>
                <a:latin typeface="Arial"/>
                <a:cs typeface="Arial"/>
              </a:rPr>
              <a:t>Refueling</a:t>
            </a:r>
            <a:r>
              <a:rPr sz="1200" spc="-25" dirty="0">
                <a:solidFill>
                  <a:srgbClr val="FFFFFF"/>
                </a:solidFill>
                <a:latin typeface="Arial"/>
                <a:cs typeface="Arial"/>
              </a:rPr>
              <a:t> </a:t>
            </a:r>
            <a:r>
              <a:rPr sz="1200" spc="-10" dirty="0">
                <a:solidFill>
                  <a:srgbClr val="FFFFFF"/>
                </a:solidFill>
                <a:latin typeface="Arial"/>
                <a:cs typeface="Arial"/>
              </a:rPr>
              <a:t>Operations</a:t>
            </a:r>
            <a:endParaRPr sz="1200">
              <a:latin typeface="Arial"/>
              <a:cs typeface="Arial"/>
            </a:endParaRPr>
          </a:p>
        </p:txBody>
      </p:sp>
      <p:sp>
        <p:nvSpPr>
          <p:cNvPr id="13" name="object 13"/>
          <p:cNvSpPr txBox="1"/>
          <p:nvPr/>
        </p:nvSpPr>
        <p:spPr>
          <a:xfrm>
            <a:off x="3152394" y="6127241"/>
            <a:ext cx="2840990" cy="169545"/>
          </a:xfrm>
          <a:prstGeom prst="rect">
            <a:avLst/>
          </a:prstGeom>
          <a:solidFill>
            <a:srgbClr val="001F5F"/>
          </a:solidFill>
          <a:ln w="25400">
            <a:solidFill>
              <a:srgbClr val="385D88"/>
            </a:solidFill>
          </a:ln>
        </p:spPr>
        <p:txBody>
          <a:bodyPr vert="horz" wrap="square" lIns="0" tIns="0" rIns="0" bIns="0" rtlCol="0">
            <a:spAutoFit/>
          </a:bodyPr>
          <a:lstStyle/>
          <a:p>
            <a:pPr marL="708025">
              <a:lnSpc>
                <a:spcPts val="1270"/>
              </a:lnSpc>
            </a:pPr>
            <a:r>
              <a:rPr sz="1200" spc="-10" dirty="0">
                <a:solidFill>
                  <a:srgbClr val="FFFFFF"/>
                </a:solidFill>
                <a:latin typeface="Arial"/>
                <a:cs typeface="Arial"/>
              </a:rPr>
              <a:t>Vehicle</a:t>
            </a:r>
            <a:r>
              <a:rPr sz="1200" spc="-60" dirty="0">
                <a:solidFill>
                  <a:srgbClr val="FFFFFF"/>
                </a:solidFill>
                <a:latin typeface="Arial"/>
                <a:cs typeface="Arial"/>
              </a:rPr>
              <a:t> </a:t>
            </a:r>
            <a:r>
              <a:rPr sz="1200" spc="-10" dirty="0">
                <a:solidFill>
                  <a:srgbClr val="FFFFFF"/>
                </a:solidFill>
                <a:latin typeface="Arial"/>
                <a:cs typeface="Arial"/>
              </a:rPr>
              <a:t>Management</a:t>
            </a:r>
            <a:endParaRPr sz="1200">
              <a:latin typeface="Arial"/>
              <a:cs typeface="Arial"/>
            </a:endParaRPr>
          </a:p>
        </p:txBody>
      </p:sp>
      <p:sp>
        <p:nvSpPr>
          <p:cNvPr id="14" name="object 14"/>
          <p:cNvSpPr txBox="1"/>
          <p:nvPr/>
        </p:nvSpPr>
        <p:spPr>
          <a:xfrm>
            <a:off x="6086094" y="6127241"/>
            <a:ext cx="2849880" cy="169545"/>
          </a:xfrm>
          <a:prstGeom prst="rect">
            <a:avLst/>
          </a:prstGeom>
          <a:solidFill>
            <a:srgbClr val="001F5F"/>
          </a:solidFill>
          <a:ln w="25400">
            <a:solidFill>
              <a:srgbClr val="385D88"/>
            </a:solidFill>
          </a:ln>
        </p:spPr>
        <p:txBody>
          <a:bodyPr vert="horz" wrap="square" lIns="0" tIns="0" rIns="0" bIns="0" rtlCol="0">
            <a:spAutoFit/>
          </a:bodyPr>
          <a:lstStyle/>
          <a:p>
            <a:pPr marL="814705">
              <a:lnSpc>
                <a:spcPts val="1270"/>
              </a:lnSpc>
            </a:pPr>
            <a:r>
              <a:rPr sz="1200" spc="-10" dirty="0">
                <a:solidFill>
                  <a:srgbClr val="FFFFFF"/>
                </a:solidFill>
                <a:latin typeface="Arial"/>
                <a:cs typeface="Arial"/>
              </a:rPr>
              <a:t>Household</a:t>
            </a:r>
            <a:r>
              <a:rPr sz="1200" spc="-35" dirty="0">
                <a:solidFill>
                  <a:srgbClr val="FFFFFF"/>
                </a:solidFill>
                <a:latin typeface="Arial"/>
                <a:cs typeface="Arial"/>
              </a:rPr>
              <a:t> </a:t>
            </a:r>
            <a:r>
              <a:rPr sz="1200" spc="-10" dirty="0">
                <a:solidFill>
                  <a:srgbClr val="FFFFFF"/>
                </a:solidFill>
                <a:latin typeface="Arial"/>
                <a:cs typeface="Arial"/>
              </a:rPr>
              <a:t>Goods</a:t>
            </a:r>
            <a:endParaRPr sz="1200">
              <a:latin typeface="Arial"/>
              <a:cs typeface="Arial"/>
            </a:endParaRPr>
          </a:p>
        </p:txBody>
      </p:sp>
      <p:pic>
        <p:nvPicPr>
          <p:cNvPr id="15" name="object 15"/>
          <p:cNvPicPr/>
          <p:nvPr/>
        </p:nvPicPr>
        <p:blipFill>
          <a:blip r:embed="rId8" cstate="print"/>
          <a:stretch>
            <a:fillRect/>
          </a:stretch>
        </p:blipFill>
        <p:spPr>
          <a:xfrm>
            <a:off x="3152394" y="3162300"/>
            <a:ext cx="2840989" cy="1495805"/>
          </a:xfrm>
          <a:prstGeom prst="rect">
            <a:avLst/>
          </a:prstGeom>
        </p:spPr>
      </p:pic>
      <p:sp>
        <p:nvSpPr>
          <p:cNvPr id="16" name="object 16"/>
          <p:cNvSpPr txBox="1"/>
          <p:nvPr/>
        </p:nvSpPr>
        <p:spPr>
          <a:xfrm>
            <a:off x="3156204" y="4439920"/>
            <a:ext cx="2840990" cy="169545"/>
          </a:xfrm>
          <a:prstGeom prst="rect">
            <a:avLst/>
          </a:prstGeom>
          <a:solidFill>
            <a:srgbClr val="001F5F"/>
          </a:solidFill>
          <a:ln w="25400">
            <a:solidFill>
              <a:srgbClr val="385D88"/>
            </a:solidFill>
          </a:ln>
        </p:spPr>
        <p:txBody>
          <a:bodyPr vert="horz" wrap="square" lIns="0" tIns="0" rIns="0" bIns="0" rtlCol="0">
            <a:spAutoFit/>
          </a:bodyPr>
          <a:lstStyle/>
          <a:p>
            <a:pPr marL="708660">
              <a:lnSpc>
                <a:spcPts val="1270"/>
              </a:lnSpc>
            </a:pPr>
            <a:r>
              <a:rPr sz="1200" spc="-10" dirty="0">
                <a:solidFill>
                  <a:srgbClr val="FFFFFF"/>
                </a:solidFill>
                <a:latin typeface="Arial"/>
                <a:cs typeface="Arial"/>
              </a:rPr>
              <a:t>Material</a:t>
            </a:r>
            <a:r>
              <a:rPr sz="1200" spc="-50" dirty="0">
                <a:solidFill>
                  <a:srgbClr val="FFFFFF"/>
                </a:solidFill>
                <a:latin typeface="Arial"/>
                <a:cs typeface="Arial"/>
              </a:rPr>
              <a:t> </a:t>
            </a:r>
            <a:r>
              <a:rPr sz="1200" spc="-10" dirty="0">
                <a:solidFill>
                  <a:srgbClr val="FFFFFF"/>
                </a:solidFill>
                <a:latin typeface="Arial"/>
                <a:cs typeface="Arial"/>
              </a:rPr>
              <a:t>Management</a:t>
            </a:r>
            <a:endParaRPr sz="1200">
              <a:latin typeface="Arial"/>
              <a:cs typeface="Arial"/>
            </a:endParaRPr>
          </a:p>
        </p:txBody>
      </p:sp>
      <p:sp>
        <p:nvSpPr>
          <p:cNvPr id="17" name="object 17"/>
          <p:cNvSpPr txBox="1"/>
          <p:nvPr/>
        </p:nvSpPr>
        <p:spPr>
          <a:xfrm>
            <a:off x="3767509" y="6534484"/>
            <a:ext cx="2087880" cy="196215"/>
          </a:xfrm>
          <a:prstGeom prst="rect">
            <a:avLst/>
          </a:prstGeom>
        </p:spPr>
        <p:txBody>
          <a:bodyPr vert="horz" wrap="square" lIns="0" tIns="0" rIns="0" bIns="0" rtlCol="0">
            <a:spAutoFit/>
          </a:bodyPr>
          <a:lstStyle/>
          <a:p>
            <a:pPr marL="12700">
              <a:lnSpc>
                <a:spcPts val="1425"/>
              </a:lnSpc>
            </a:pPr>
            <a:r>
              <a:rPr sz="1200" b="1" i="1" spc="-10" dirty="0">
                <a:latin typeface="Arial"/>
                <a:cs typeface="Arial"/>
              </a:rPr>
              <a:t>Agile</a:t>
            </a:r>
            <a:r>
              <a:rPr sz="1200" b="1" i="1" spc="-65" dirty="0">
                <a:latin typeface="Arial"/>
                <a:cs typeface="Arial"/>
              </a:rPr>
              <a:t> </a:t>
            </a:r>
            <a:r>
              <a:rPr sz="1200" b="1" i="1" dirty="0">
                <a:latin typeface="Arial"/>
                <a:cs typeface="Arial"/>
              </a:rPr>
              <a:t>Arctic</a:t>
            </a:r>
            <a:r>
              <a:rPr sz="1200" b="1" i="1" spc="-35" dirty="0">
                <a:latin typeface="Arial"/>
                <a:cs typeface="Arial"/>
              </a:rPr>
              <a:t> </a:t>
            </a:r>
            <a:r>
              <a:rPr sz="1200" b="1" i="1" dirty="0">
                <a:latin typeface="Arial"/>
                <a:cs typeface="Arial"/>
              </a:rPr>
              <a:t>Combat</a:t>
            </a:r>
            <a:r>
              <a:rPr sz="1200" b="1" i="1" spc="-20" dirty="0">
                <a:latin typeface="Arial"/>
                <a:cs typeface="Arial"/>
              </a:rPr>
              <a:t> </a:t>
            </a:r>
            <a:r>
              <a:rPr sz="1200" b="1" i="1" spc="-10" dirty="0">
                <a:latin typeface="Arial"/>
                <a:cs typeface="Arial"/>
              </a:rPr>
              <a:t>Support</a:t>
            </a:r>
            <a:endParaRPr sz="12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77683" y="143256"/>
            <a:ext cx="1616949" cy="835150"/>
          </a:xfrm>
          <a:prstGeom prst="rect">
            <a:avLst/>
          </a:prstGeom>
        </p:spPr>
      </p:pic>
      <p:pic>
        <p:nvPicPr>
          <p:cNvPr id="3" name="object 3"/>
          <p:cNvPicPr/>
          <p:nvPr/>
        </p:nvPicPr>
        <p:blipFill>
          <a:blip r:embed="rId3" cstate="print"/>
          <a:stretch>
            <a:fillRect/>
          </a:stretch>
        </p:blipFill>
        <p:spPr>
          <a:xfrm>
            <a:off x="8209788" y="6446520"/>
            <a:ext cx="365747" cy="388618"/>
          </a:xfrm>
          <a:prstGeom prst="rect">
            <a:avLst/>
          </a:prstGeom>
        </p:spPr>
      </p:pic>
      <p:pic>
        <p:nvPicPr>
          <p:cNvPr id="4" name="object 4"/>
          <p:cNvPicPr/>
          <p:nvPr/>
        </p:nvPicPr>
        <p:blipFill>
          <a:blip r:embed="rId4" cstate="print"/>
          <a:stretch>
            <a:fillRect/>
          </a:stretch>
        </p:blipFill>
        <p:spPr>
          <a:xfrm>
            <a:off x="7758683" y="6446519"/>
            <a:ext cx="393191" cy="393191"/>
          </a:xfrm>
          <a:prstGeom prst="rect">
            <a:avLst/>
          </a:prstGeom>
        </p:spPr>
      </p:pic>
      <p:pic>
        <p:nvPicPr>
          <p:cNvPr id="5" name="object 5"/>
          <p:cNvPicPr/>
          <p:nvPr/>
        </p:nvPicPr>
        <p:blipFill>
          <a:blip r:embed="rId5" cstate="print"/>
          <a:stretch>
            <a:fillRect/>
          </a:stretch>
        </p:blipFill>
        <p:spPr>
          <a:xfrm>
            <a:off x="2651760" y="6446520"/>
            <a:ext cx="419098" cy="411479"/>
          </a:xfrm>
          <a:prstGeom prst="rect">
            <a:avLst/>
          </a:prstGeom>
        </p:spPr>
      </p:pic>
      <p:pic>
        <p:nvPicPr>
          <p:cNvPr id="6" name="object 6"/>
          <p:cNvPicPr/>
          <p:nvPr/>
        </p:nvPicPr>
        <p:blipFill>
          <a:blip r:embed="rId6" cstate="print"/>
          <a:stretch>
            <a:fillRect/>
          </a:stretch>
        </p:blipFill>
        <p:spPr>
          <a:xfrm>
            <a:off x="7345680" y="6455664"/>
            <a:ext cx="399286" cy="393190"/>
          </a:xfrm>
          <a:prstGeom prst="rect">
            <a:avLst/>
          </a:prstGeom>
        </p:spPr>
      </p:pic>
      <p:pic>
        <p:nvPicPr>
          <p:cNvPr id="7" name="object 7"/>
          <p:cNvPicPr/>
          <p:nvPr/>
        </p:nvPicPr>
        <p:blipFill>
          <a:blip r:embed="rId7" cstate="print"/>
          <a:stretch>
            <a:fillRect/>
          </a:stretch>
        </p:blipFill>
        <p:spPr>
          <a:xfrm>
            <a:off x="2229612" y="6446520"/>
            <a:ext cx="397751" cy="411479"/>
          </a:xfrm>
          <a:prstGeom prst="rect">
            <a:avLst/>
          </a:prstGeom>
        </p:spPr>
      </p:pic>
      <p:pic>
        <p:nvPicPr>
          <p:cNvPr id="8" name="object 8"/>
          <p:cNvPicPr/>
          <p:nvPr/>
        </p:nvPicPr>
        <p:blipFill>
          <a:blip r:embed="rId8" cstate="print"/>
          <a:stretch>
            <a:fillRect/>
          </a:stretch>
        </p:blipFill>
        <p:spPr>
          <a:xfrm>
            <a:off x="6515100" y="6450685"/>
            <a:ext cx="344423" cy="374198"/>
          </a:xfrm>
          <a:prstGeom prst="rect">
            <a:avLst/>
          </a:prstGeom>
        </p:spPr>
      </p:pic>
      <p:pic>
        <p:nvPicPr>
          <p:cNvPr id="9" name="object 9"/>
          <p:cNvPicPr/>
          <p:nvPr/>
        </p:nvPicPr>
        <p:blipFill>
          <a:blip r:embed="rId9" cstate="print"/>
          <a:stretch>
            <a:fillRect/>
          </a:stretch>
        </p:blipFill>
        <p:spPr>
          <a:xfrm>
            <a:off x="6912864" y="6455664"/>
            <a:ext cx="374902" cy="397761"/>
          </a:xfrm>
          <a:prstGeom prst="rect">
            <a:avLst/>
          </a:prstGeom>
        </p:spPr>
      </p:pic>
      <p:grpSp>
        <p:nvGrpSpPr>
          <p:cNvPr id="10" name="object 10"/>
          <p:cNvGrpSpPr/>
          <p:nvPr/>
        </p:nvGrpSpPr>
        <p:grpSpPr>
          <a:xfrm>
            <a:off x="117347" y="6446520"/>
            <a:ext cx="1209040" cy="401320"/>
            <a:chOff x="117347" y="6446520"/>
            <a:chExt cx="1209040" cy="401320"/>
          </a:xfrm>
        </p:grpSpPr>
        <p:pic>
          <p:nvPicPr>
            <p:cNvPr id="11" name="object 11"/>
            <p:cNvPicPr/>
            <p:nvPr/>
          </p:nvPicPr>
          <p:blipFill>
            <a:blip r:embed="rId10" cstate="print"/>
            <a:stretch>
              <a:fillRect/>
            </a:stretch>
          </p:blipFill>
          <p:spPr>
            <a:xfrm>
              <a:off x="556260" y="6446520"/>
              <a:ext cx="411478" cy="400810"/>
            </a:xfrm>
            <a:prstGeom prst="rect">
              <a:avLst/>
            </a:prstGeom>
          </p:spPr>
        </p:pic>
        <p:pic>
          <p:nvPicPr>
            <p:cNvPr id="12" name="object 12"/>
            <p:cNvPicPr/>
            <p:nvPr/>
          </p:nvPicPr>
          <p:blipFill>
            <a:blip r:embed="rId11" cstate="print"/>
            <a:stretch>
              <a:fillRect/>
            </a:stretch>
          </p:blipFill>
          <p:spPr>
            <a:xfrm>
              <a:off x="117347" y="6446520"/>
              <a:ext cx="435851" cy="394714"/>
            </a:xfrm>
            <a:prstGeom prst="rect">
              <a:avLst/>
            </a:prstGeom>
          </p:spPr>
        </p:pic>
        <p:pic>
          <p:nvPicPr>
            <p:cNvPr id="13" name="object 13"/>
            <p:cNvPicPr/>
            <p:nvPr/>
          </p:nvPicPr>
          <p:blipFill>
            <a:blip r:embed="rId12" cstate="print"/>
            <a:stretch>
              <a:fillRect/>
            </a:stretch>
          </p:blipFill>
          <p:spPr>
            <a:xfrm>
              <a:off x="996695" y="6446520"/>
              <a:ext cx="329181" cy="393190"/>
            </a:xfrm>
            <a:prstGeom prst="rect">
              <a:avLst/>
            </a:prstGeom>
          </p:spPr>
        </p:pic>
      </p:grpSp>
      <p:pic>
        <p:nvPicPr>
          <p:cNvPr id="14" name="object 14"/>
          <p:cNvPicPr/>
          <p:nvPr/>
        </p:nvPicPr>
        <p:blipFill>
          <a:blip r:embed="rId13" cstate="print"/>
          <a:stretch>
            <a:fillRect/>
          </a:stretch>
        </p:blipFill>
        <p:spPr>
          <a:xfrm>
            <a:off x="6062472" y="6455664"/>
            <a:ext cx="396238" cy="380997"/>
          </a:xfrm>
          <a:prstGeom prst="rect">
            <a:avLst/>
          </a:prstGeom>
        </p:spPr>
      </p:pic>
      <p:pic>
        <p:nvPicPr>
          <p:cNvPr id="15" name="object 15"/>
          <p:cNvPicPr/>
          <p:nvPr/>
        </p:nvPicPr>
        <p:blipFill>
          <a:blip r:embed="rId14" cstate="print"/>
          <a:stretch>
            <a:fillRect/>
          </a:stretch>
        </p:blipFill>
        <p:spPr>
          <a:xfrm>
            <a:off x="8602980" y="6455664"/>
            <a:ext cx="400799" cy="393189"/>
          </a:xfrm>
          <a:prstGeom prst="rect">
            <a:avLst/>
          </a:prstGeom>
        </p:spPr>
      </p:pic>
      <p:pic>
        <p:nvPicPr>
          <p:cNvPr id="16" name="object 16"/>
          <p:cNvPicPr/>
          <p:nvPr/>
        </p:nvPicPr>
        <p:blipFill>
          <a:blip r:embed="rId15" cstate="print"/>
          <a:stretch>
            <a:fillRect/>
          </a:stretch>
        </p:blipFill>
        <p:spPr>
          <a:xfrm>
            <a:off x="3102864" y="6446519"/>
            <a:ext cx="402334" cy="402334"/>
          </a:xfrm>
          <a:prstGeom prst="rect">
            <a:avLst/>
          </a:prstGeom>
        </p:spPr>
      </p:pic>
      <p:grpSp>
        <p:nvGrpSpPr>
          <p:cNvPr id="17" name="object 17"/>
          <p:cNvGrpSpPr/>
          <p:nvPr/>
        </p:nvGrpSpPr>
        <p:grpSpPr>
          <a:xfrm>
            <a:off x="88771" y="6384415"/>
            <a:ext cx="8933180" cy="473709"/>
            <a:chOff x="88771" y="6384415"/>
            <a:chExt cx="8933180" cy="473709"/>
          </a:xfrm>
        </p:grpSpPr>
        <p:pic>
          <p:nvPicPr>
            <p:cNvPr id="18" name="object 18"/>
            <p:cNvPicPr/>
            <p:nvPr/>
          </p:nvPicPr>
          <p:blipFill>
            <a:blip r:embed="rId16" cstate="print"/>
            <a:stretch>
              <a:fillRect/>
            </a:stretch>
          </p:blipFill>
          <p:spPr>
            <a:xfrm>
              <a:off x="1386839" y="6446519"/>
              <a:ext cx="329181" cy="393190"/>
            </a:xfrm>
            <a:prstGeom prst="rect">
              <a:avLst/>
            </a:prstGeom>
          </p:spPr>
        </p:pic>
        <p:sp>
          <p:nvSpPr>
            <p:cNvPr id="19" name="object 19"/>
            <p:cNvSpPr/>
            <p:nvPr/>
          </p:nvSpPr>
          <p:spPr>
            <a:xfrm>
              <a:off x="117346" y="6412990"/>
              <a:ext cx="8876030" cy="11430"/>
            </a:xfrm>
            <a:custGeom>
              <a:avLst/>
              <a:gdLst/>
              <a:ahLst/>
              <a:cxnLst/>
              <a:rect l="l" t="t" r="r" b="b"/>
              <a:pathLst>
                <a:path w="8876030" h="11429">
                  <a:moveTo>
                    <a:pt x="0" y="0"/>
                  </a:moveTo>
                  <a:lnTo>
                    <a:pt x="8876017" y="11315"/>
                  </a:lnTo>
                </a:path>
              </a:pathLst>
            </a:custGeom>
            <a:ln w="57150">
              <a:solidFill>
                <a:srgbClr val="001F5F"/>
              </a:solidFill>
            </a:ln>
          </p:spPr>
          <p:txBody>
            <a:bodyPr wrap="square" lIns="0" tIns="0" rIns="0" bIns="0" rtlCol="0"/>
            <a:lstStyle/>
            <a:p>
              <a:endParaRPr/>
            </a:p>
          </p:txBody>
        </p:sp>
        <p:pic>
          <p:nvPicPr>
            <p:cNvPr id="20" name="object 20"/>
            <p:cNvPicPr/>
            <p:nvPr/>
          </p:nvPicPr>
          <p:blipFill>
            <a:blip r:embed="rId17" cstate="print"/>
            <a:stretch>
              <a:fillRect/>
            </a:stretch>
          </p:blipFill>
          <p:spPr>
            <a:xfrm>
              <a:off x="1780032" y="6455663"/>
              <a:ext cx="422145" cy="402334"/>
            </a:xfrm>
            <a:prstGeom prst="rect">
              <a:avLst/>
            </a:prstGeom>
          </p:spPr>
        </p:pic>
      </p:grpSp>
      <p:sp>
        <p:nvSpPr>
          <p:cNvPr id="21" name="object 21"/>
          <p:cNvSpPr txBox="1"/>
          <p:nvPr/>
        </p:nvSpPr>
        <p:spPr>
          <a:xfrm>
            <a:off x="353947" y="1157081"/>
            <a:ext cx="5804535" cy="1842135"/>
          </a:xfrm>
          <a:prstGeom prst="rect">
            <a:avLst/>
          </a:prstGeom>
        </p:spPr>
        <p:txBody>
          <a:bodyPr vert="horz" wrap="square" lIns="0" tIns="82550" rIns="0" bIns="0" rtlCol="0">
            <a:spAutoFit/>
          </a:bodyPr>
          <a:lstStyle/>
          <a:p>
            <a:pPr marL="298450" indent="-285750">
              <a:lnSpc>
                <a:spcPct val="100000"/>
              </a:lnSpc>
              <a:spcBef>
                <a:spcPts val="650"/>
              </a:spcBef>
              <a:buClr>
                <a:srgbClr val="131C77"/>
              </a:buClr>
              <a:buSzPct val="79545"/>
              <a:buFont typeface="Wingdings"/>
              <a:buChar char=""/>
              <a:tabLst>
                <a:tab pos="298450" algn="l"/>
              </a:tabLst>
            </a:pPr>
            <a:r>
              <a:rPr sz="2200" b="1" spc="-20" dirty="0">
                <a:latin typeface="Arial"/>
                <a:cs typeface="Arial"/>
              </a:rPr>
              <a:t>Medical</a:t>
            </a:r>
            <a:r>
              <a:rPr sz="2200" b="1" spc="-95" dirty="0">
                <a:latin typeface="Arial"/>
                <a:cs typeface="Arial"/>
              </a:rPr>
              <a:t> </a:t>
            </a:r>
            <a:r>
              <a:rPr sz="2200" b="1" spc="-20" dirty="0">
                <a:latin typeface="Arial"/>
                <a:cs typeface="Arial"/>
              </a:rPr>
              <a:t>Care</a:t>
            </a:r>
            <a:endParaRPr sz="2200">
              <a:latin typeface="Arial"/>
              <a:cs typeface="Arial"/>
            </a:endParaRPr>
          </a:p>
          <a:p>
            <a:pPr marL="701040" lvl="1" indent="-281940">
              <a:lnSpc>
                <a:spcPct val="100000"/>
              </a:lnSpc>
              <a:spcBef>
                <a:spcPts val="515"/>
              </a:spcBef>
              <a:buClr>
                <a:srgbClr val="131C77"/>
              </a:buClr>
              <a:buSzPct val="80000"/>
              <a:buFont typeface="Wingdings"/>
              <a:buChar char=""/>
              <a:tabLst>
                <a:tab pos="701040" algn="l"/>
              </a:tabLst>
            </a:pPr>
            <a:r>
              <a:rPr sz="2000" b="1" dirty="0">
                <a:latin typeface="Arial"/>
                <a:cs typeface="Arial"/>
              </a:rPr>
              <a:t>Joint</a:t>
            </a:r>
            <a:r>
              <a:rPr sz="2000" b="1" spc="-70" dirty="0">
                <a:latin typeface="Arial"/>
                <a:cs typeface="Arial"/>
              </a:rPr>
              <a:t> </a:t>
            </a:r>
            <a:r>
              <a:rPr sz="2000" b="1" spc="-10" dirty="0">
                <a:latin typeface="Arial"/>
                <a:cs typeface="Arial"/>
              </a:rPr>
              <a:t>Venture</a:t>
            </a:r>
            <a:r>
              <a:rPr sz="2000" b="1" spc="-65" dirty="0">
                <a:latin typeface="Arial"/>
                <a:cs typeface="Arial"/>
              </a:rPr>
              <a:t> </a:t>
            </a:r>
            <a:r>
              <a:rPr sz="2000" b="1" dirty="0">
                <a:latin typeface="Arial"/>
                <a:cs typeface="Arial"/>
              </a:rPr>
              <a:t>with</a:t>
            </a:r>
            <a:r>
              <a:rPr sz="2000" b="1" spc="-270" dirty="0">
                <a:latin typeface="Arial"/>
                <a:cs typeface="Arial"/>
              </a:rPr>
              <a:t> </a:t>
            </a:r>
            <a:r>
              <a:rPr sz="2000" b="1" spc="-25" dirty="0">
                <a:latin typeface="Arial"/>
                <a:cs typeface="Arial"/>
              </a:rPr>
              <a:t>VA</a:t>
            </a:r>
            <a:endParaRPr sz="2000">
              <a:latin typeface="Arial"/>
              <a:cs typeface="Arial"/>
            </a:endParaRPr>
          </a:p>
          <a:p>
            <a:pPr marL="701040" marR="946150" lvl="1" indent="-281940">
              <a:lnSpc>
                <a:spcPct val="100000"/>
              </a:lnSpc>
              <a:spcBef>
                <a:spcPts val="490"/>
              </a:spcBef>
              <a:buClr>
                <a:srgbClr val="131C77"/>
              </a:buClr>
              <a:buSzPct val="80000"/>
              <a:buFont typeface="Wingdings"/>
              <a:buChar char=""/>
              <a:tabLst>
                <a:tab pos="701040" algn="l"/>
              </a:tabLst>
            </a:pPr>
            <a:r>
              <a:rPr sz="2000" b="1" dirty="0">
                <a:latin typeface="Arial"/>
                <a:cs typeface="Arial"/>
              </a:rPr>
              <a:t>Soldier</a:t>
            </a:r>
            <a:r>
              <a:rPr sz="2000" b="1" spc="-50" dirty="0">
                <a:latin typeface="Arial"/>
                <a:cs typeface="Arial"/>
              </a:rPr>
              <a:t> </a:t>
            </a:r>
            <a:r>
              <a:rPr sz="2000" b="1" dirty="0">
                <a:latin typeface="Arial"/>
                <a:cs typeface="Arial"/>
              </a:rPr>
              <a:t>Care</a:t>
            </a:r>
            <a:r>
              <a:rPr sz="2000" b="1" spc="-45" dirty="0">
                <a:latin typeface="Arial"/>
                <a:cs typeface="Arial"/>
              </a:rPr>
              <a:t> </a:t>
            </a:r>
            <a:r>
              <a:rPr sz="2000" b="1" dirty="0">
                <a:latin typeface="Arial"/>
                <a:cs typeface="Arial"/>
              </a:rPr>
              <a:t>Medical</a:t>
            </a:r>
            <a:r>
              <a:rPr sz="2000" b="1" spc="-65" dirty="0">
                <a:latin typeface="Arial"/>
                <a:cs typeface="Arial"/>
              </a:rPr>
              <a:t> </a:t>
            </a:r>
            <a:r>
              <a:rPr sz="2000" b="1" dirty="0">
                <a:latin typeface="Arial"/>
                <a:cs typeface="Arial"/>
              </a:rPr>
              <a:t>Home</a:t>
            </a:r>
            <a:r>
              <a:rPr sz="2000" b="1" spc="-35" dirty="0">
                <a:latin typeface="Arial"/>
                <a:cs typeface="Arial"/>
              </a:rPr>
              <a:t> </a:t>
            </a:r>
            <a:r>
              <a:rPr sz="2000" b="1" spc="-10" dirty="0">
                <a:latin typeface="Arial"/>
                <a:cs typeface="Arial"/>
              </a:rPr>
              <a:t>(Troop </a:t>
            </a:r>
            <a:r>
              <a:rPr sz="2000" b="1" dirty="0">
                <a:latin typeface="Arial"/>
                <a:cs typeface="Arial"/>
              </a:rPr>
              <a:t>Medical</a:t>
            </a:r>
            <a:r>
              <a:rPr sz="2000" b="1" spc="-105" dirty="0">
                <a:latin typeface="Arial"/>
                <a:cs typeface="Arial"/>
              </a:rPr>
              <a:t> </a:t>
            </a:r>
            <a:r>
              <a:rPr sz="2000" b="1" dirty="0">
                <a:latin typeface="Arial"/>
                <a:cs typeface="Arial"/>
              </a:rPr>
              <a:t>Clinic)</a:t>
            </a:r>
            <a:r>
              <a:rPr sz="2000" b="1" spc="-105" dirty="0">
                <a:latin typeface="Arial"/>
                <a:cs typeface="Arial"/>
              </a:rPr>
              <a:t> </a:t>
            </a:r>
            <a:r>
              <a:rPr sz="2000" b="1" dirty="0">
                <a:latin typeface="Arial"/>
                <a:cs typeface="Arial"/>
              </a:rPr>
              <a:t>-</a:t>
            </a:r>
            <a:r>
              <a:rPr sz="2000" b="1" spc="-130" dirty="0">
                <a:latin typeface="Arial"/>
                <a:cs typeface="Arial"/>
              </a:rPr>
              <a:t> </a:t>
            </a:r>
            <a:r>
              <a:rPr sz="2000" b="1" dirty="0">
                <a:latin typeface="Arial"/>
                <a:cs typeface="Arial"/>
              </a:rPr>
              <a:t>Active</a:t>
            </a:r>
            <a:r>
              <a:rPr sz="2000" b="1" spc="-75" dirty="0">
                <a:latin typeface="Arial"/>
                <a:cs typeface="Arial"/>
              </a:rPr>
              <a:t> </a:t>
            </a:r>
            <a:r>
              <a:rPr sz="2000" b="1" spc="-25" dirty="0">
                <a:latin typeface="Arial"/>
                <a:cs typeface="Arial"/>
              </a:rPr>
              <a:t>Duty</a:t>
            </a:r>
            <a:r>
              <a:rPr sz="2000" b="1" spc="-229" dirty="0">
                <a:latin typeface="Arial"/>
                <a:cs typeface="Arial"/>
              </a:rPr>
              <a:t> </a:t>
            </a:r>
            <a:r>
              <a:rPr sz="2000" b="1" spc="-20" dirty="0">
                <a:latin typeface="Arial"/>
                <a:cs typeface="Arial"/>
              </a:rPr>
              <a:t>Army</a:t>
            </a:r>
            <a:endParaRPr sz="2000">
              <a:latin typeface="Arial"/>
              <a:cs typeface="Arial"/>
            </a:endParaRPr>
          </a:p>
          <a:p>
            <a:pPr marL="701040" lvl="1" indent="-281940">
              <a:lnSpc>
                <a:spcPct val="100000"/>
              </a:lnSpc>
              <a:spcBef>
                <a:spcPts val="505"/>
              </a:spcBef>
              <a:buClr>
                <a:srgbClr val="131C77"/>
              </a:buClr>
              <a:buSzPct val="80000"/>
              <a:buFont typeface="Wingdings"/>
              <a:buChar char=""/>
              <a:tabLst>
                <a:tab pos="701040" algn="l"/>
              </a:tabLst>
            </a:pPr>
            <a:r>
              <a:rPr sz="2000" b="1" dirty="0">
                <a:latin typeface="Arial"/>
                <a:cs typeface="Arial"/>
              </a:rPr>
              <a:t>JBER</a:t>
            </a:r>
            <a:r>
              <a:rPr sz="2000" b="1" spc="-50" dirty="0">
                <a:latin typeface="Arial"/>
                <a:cs typeface="Arial"/>
              </a:rPr>
              <a:t> </a:t>
            </a:r>
            <a:r>
              <a:rPr sz="2000" b="1" dirty="0">
                <a:latin typeface="Arial"/>
                <a:cs typeface="Arial"/>
              </a:rPr>
              <a:t>Hospital</a:t>
            </a:r>
            <a:r>
              <a:rPr sz="2000" b="1" spc="-110" dirty="0">
                <a:latin typeface="Arial"/>
                <a:cs typeface="Arial"/>
              </a:rPr>
              <a:t> </a:t>
            </a:r>
            <a:r>
              <a:rPr sz="2000" b="1" dirty="0">
                <a:latin typeface="Arial"/>
                <a:cs typeface="Arial"/>
              </a:rPr>
              <a:t>–</a:t>
            </a:r>
            <a:r>
              <a:rPr sz="2000" b="1" spc="-50" dirty="0">
                <a:latin typeface="Arial"/>
                <a:cs typeface="Arial"/>
              </a:rPr>
              <a:t> </a:t>
            </a:r>
            <a:r>
              <a:rPr sz="2000" b="1" dirty="0">
                <a:latin typeface="Arial"/>
                <a:cs typeface="Arial"/>
              </a:rPr>
              <a:t>DoD</a:t>
            </a:r>
            <a:r>
              <a:rPr sz="2000" b="1" spc="-40" dirty="0">
                <a:latin typeface="Arial"/>
                <a:cs typeface="Arial"/>
              </a:rPr>
              <a:t> </a:t>
            </a:r>
            <a:r>
              <a:rPr sz="2000" b="1" dirty="0">
                <a:latin typeface="Arial"/>
                <a:cs typeface="Arial"/>
              </a:rPr>
              <a:t>and</a:t>
            </a:r>
            <a:r>
              <a:rPr sz="2000" b="1" spc="-55" dirty="0">
                <a:latin typeface="Arial"/>
                <a:cs typeface="Arial"/>
              </a:rPr>
              <a:t> </a:t>
            </a:r>
            <a:r>
              <a:rPr sz="2000" b="1" dirty="0">
                <a:latin typeface="Arial"/>
                <a:cs typeface="Arial"/>
              </a:rPr>
              <a:t>Military</a:t>
            </a:r>
            <a:r>
              <a:rPr sz="2000" b="1" spc="-105" dirty="0">
                <a:latin typeface="Arial"/>
                <a:cs typeface="Arial"/>
              </a:rPr>
              <a:t> </a:t>
            </a:r>
            <a:r>
              <a:rPr sz="2000" b="1" spc="-10" dirty="0">
                <a:latin typeface="Arial"/>
                <a:cs typeface="Arial"/>
              </a:rPr>
              <a:t>Families</a:t>
            </a:r>
            <a:endParaRPr sz="2000">
              <a:latin typeface="Arial"/>
              <a:cs typeface="Arial"/>
            </a:endParaRPr>
          </a:p>
        </p:txBody>
      </p:sp>
      <p:pic>
        <p:nvPicPr>
          <p:cNvPr id="22" name="object 22"/>
          <p:cNvPicPr/>
          <p:nvPr/>
        </p:nvPicPr>
        <p:blipFill>
          <a:blip r:embed="rId18" cstate="print"/>
          <a:stretch>
            <a:fillRect/>
          </a:stretch>
        </p:blipFill>
        <p:spPr>
          <a:xfrm>
            <a:off x="121920" y="100584"/>
            <a:ext cx="1194814" cy="914397"/>
          </a:xfrm>
          <a:prstGeom prst="rect">
            <a:avLst/>
          </a:prstGeom>
        </p:spPr>
      </p:pic>
      <p:sp>
        <p:nvSpPr>
          <p:cNvPr id="23" name="object 23"/>
          <p:cNvSpPr txBox="1">
            <a:spLocks noGrp="1"/>
          </p:cNvSpPr>
          <p:nvPr>
            <p:ph type="title"/>
          </p:nvPr>
        </p:nvSpPr>
        <p:spPr>
          <a:xfrm>
            <a:off x="82296" y="563488"/>
            <a:ext cx="8901430" cy="574040"/>
          </a:xfrm>
          <a:prstGeom prst="rect">
            <a:avLst/>
          </a:prstGeom>
        </p:spPr>
        <p:txBody>
          <a:bodyPr vert="horz" wrap="square" lIns="0" tIns="12700" rIns="0" bIns="0" rtlCol="0">
            <a:spAutoFit/>
          </a:bodyPr>
          <a:lstStyle/>
          <a:p>
            <a:pPr marL="12700">
              <a:lnSpc>
                <a:spcPct val="100000"/>
              </a:lnSpc>
              <a:spcBef>
                <a:spcPts val="100"/>
              </a:spcBef>
              <a:tabLst>
                <a:tab pos="2997835" algn="l"/>
                <a:tab pos="8888095" algn="l"/>
              </a:tabLst>
            </a:pPr>
            <a:r>
              <a:rPr b="0" u="heavy" dirty="0">
                <a:uFill>
                  <a:solidFill>
                    <a:srgbClr val="001F5F"/>
                  </a:solidFill>
                </a:uFill>
                <a:latin typeface="Arial"/>
                <a:cs typeface="Arial"/>
              </a:rPr>
              <a:t>	Medical</a:t>
            </a:r>
            <a:r>
              <a:rPr b="0" u="heavy" spc="-130" dirty="0">
                <a:uFill>
                  <a:solidFill>
                    <a:srgbClr val="001F5F"/>
                  </a:solidFill>
                </a:uFill>
                <a:latin typeface="Arial"/>
                <a:cs typeface="Arial"/>
              </a:rPr>
              <a:t> </a:t>
            </a:r>
            <a:r>
              <a:rPr b="0" u="heavy" spc="-10" dirty="0">
                <a:uFill>
                  <a:solidFill>
                    <a:srgbClr val="001F5F"/>
                  </a:solidFill>
                </a:uFill>
                <a:latin typeface="Arial"/>
                <a:cs typeface="Arial"/>
              </a:rPr>
              <a:t>Group</a:t>
            </a:r>
            <a:r>
              <a:rPr b="0" u="heavy" dirty="0">
                <a:uFill>
                  <a:solidFill>
                    <a:srgbClr val="001F5F"/>
                  </a:solidFill>
                </a:uFill>
                <a:latin typeface="Arial"/>
                <a:cs typeface="Arial"/>
              </a:rPr>
              <a:t>	</a:t>
            </a:r>
          </a:p>
        </p:txBody>
      </p:sp>
      <p:grpSp>
        <p:nvGrpSpPr>
          <p:cNvPr id="24" name="object 24"/>
          <p:cNvGrpSpPr/>
          <p:nvPr/>
        </p:nvGrpSpPr>
        <p:grpSpPr>
          <a:xfrm>
            <a:off x="126492" y="3061716"/>
            <a:ext cx="8943340" cy="3208020"/>
            <a:chOff x="126492" y="3061716"/>
            <a:chExt cx="8943340" cy="3208020"/>
          </a:xfrm>
        </p:grpSpPr>
        <p:pic>
          <p:nvPicPr>
            <p:cNvPr id="25" name="object 25"/>
            <p:cNvPicPr/>
            <p:nvPr/>
          </p:nvPicPr>
          <p:blipFill>
            <a:blip r:embed="rId19" cstate="print"/>
            <a:stretch>
              <a:fillRect/>
            </a:stretch>
          </p:blipFill>
          <p:spPr>
            <a:xfrm>
              <a:off x="126492" y="3061716"/>
              <a:ext cx="4171186" cy="3208006"/>
            </a:xfrm>
            <a:prstGeom prst="rect">
              <a:avLst/>
            </a:prstGeom>
          </p:spPr>
        </p:pic>
        <p:pic>
          <p:nvPicPr>
            <p:cNvPr id="26" name="object 26"/>
            <p:cNvPicPr/>
            <p:nvPr/>
          </p:nvPicPr>
          <p:blipFill>
            <a:blip r:embed="rId20" cstate="print"/>
            <a:stretch>
              <a:fillRect/>
            </a:stretch>
          </p:blipFill>
          <p:spPr>
            <a:xfrm>
              <a:off x="4325112" y="3063240"/>
              <a:ext cx="4744211" cy="3153154"/>
            </a:xfrm>
            <a:prstGeom prst="rect">
              <a:avLst/>
            </a:prstGeom>
          </p:spPr>
        </p:pic>
      </p:grpSp>
      <p:pic>
        <p:nvPicPr>
          <p:cNvPr id="27" name="object 27"/>
          <p:cNvPicPr/>
          <p:nvPr/>
        </p:nvPicPr>
        <p:blipFill>
          <a:blip r:embed="rId21" cstate="print"/>
          <a:stretch>
            <a:fillRect/>
          </a:stretch>
        </p:blipFill>
        <p:spPr>
          <a:xfrm>
            <a:off x="6256020" y="1231391"/>
            <a:ext cx="2633470" cy="1754122"/>
          </a:xfrm>
          <a:prstGeom prst="rect">
            <a:avLst/>
          </a:prstGeom>
        </p:spPr>
      </p:pic>
      <p:sp>
        <p:nvSpPr>
          <p:cNvPr id="28" name="object 28"/>
          <p:cNvSpPr txBox="1"/>
          <p:nvPr/>
        </p:nvSpPr>
        <p:spPr>
          <a:xfrm>
            <a:off x="3767509" y="6534484"/>
            <a:ext cx="2087880" cy="196215"/>
          </a:xfrm>
          <a:prstGeom prst="rect">
            <a:avLst/>
          </a:prstGeom>
        </p:spPr>
        <p:txBody>
          <a:bodyPr vert="horz" wrap="square" lIns="0" tIns="0" rIns="0" bIns="0" rtlCol="0">
            <a:spAutoFit/>
          </a:bodyPr>
          <a:lstStyle/>
          <a:p>
            <a:pPr marL="12700">
              <a:lnSpc>
                <a:spcPts val="1425"/>
              </a:lnSpc>
            </a:pPr>
            <a:r>
              <a:rPr sz="1200" b="1" i="1" spc="-10" dirty="0">
                <a:latin typeface="Arial"/>
                <a:cs typeface="Arial"/>
              </a:rPr>
              <a:t>Agile</a:t>
            </a:r>
            <a:r>
              <a:rPr sz="1200" b="1" i="1" spc="-65" dirty="0">
                <a:latin typeface="Arial"/>
                <a:cs typeface="Arial"/>
              </a:rPr>
              <a:t> </a:t>
            </a:r>
            <a:r>
              <a:rPr sz="1200" b="1" i="1" dirty="0">
                <a:latin typeface="Arial"/>
                <a:cs typeface="Arial"/>
              </a:rPr>
              <a:t>Arctic</a:t>
            </a:r>
            <a:r>
              <a:rPr sz="1200" b="1" i="1" spc="-35" dirty="0">
                <a:latin typeface="Arial"/>
                <a:cs typeface="Arial"/>
              </a:rPr>
              <a:t> </a:t>
            </a:r>
            <a:r>
              <a:rPr sz="1200" b="1" i="1" dirty="0">
                <a:latin typeface="Arial"/>
                <a:cs typeface="Arial"/>
              </a:rPr>
              <a:t>Combat</a:t>
            </a:r>
            <a:r>
              <a:rPr sz="1200" b="1" i="1" spc="-20" dirty="0">
                <a:latin typeface="Arial"/>
                <a:cs typeface="Arial"/>
              </a:rPr>
              <a:t> </a:t>
            </a:r>
            <a:r>
              <a:rPr sz="1200" b="1" i="1" spc="-10" dirty="0">
                <a:latin typeface="Arial"/>
                <a:cs typeface="Arial"/>
              </a:rPr>
              <a:t>Support</a:t>
            </a:r>
            <a:endParaRPr sz="120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DDF6B3D6849A48BA4610C695D9B113" ma:contentTypeVersion="16" ma:contentTypeDescription="Create a new document." ma:contentTypeScope="" ma:versionID="c05826e5783a80b6f28f381f0d43cf01">
  <xsd:schema xmlns:xsd="http://www.w3.org/2001/XMLSchema" xmlns:xs="http://www.w3.org/2001/XMLSchema" xmlns:p="http://schemas.microsoft.com/office/2006/metadata/properties" xmlns:ns1="http://schemas.microsoft.com/sharepoint/v3" xmlns:ns2="21a666b4-ec07-4092-9f65-2c9a5f483666" xmlns:ns3="dc4e0f88-fd30-4d7e-990f-bade9b12d5ba" targetNamespace="http://schemas.microsoft.com/office/2006/metadata/properties" ma:root="true" ma:fieldsID="b875c9d9a6bbecc86ddab3b8a36d6c04" ns1:_="" ns2:_="" ns3:_="">
    <xsd:import namespace="http://schemas.microsoft.com/sharepoint/v3"/>
    <xsd:import namespace="21a666b4-ec07-4092-9f65-2c9a5f483666"/>
    <xsd:import namespace="dc4e0f88-fd30-4d7e-990f-bade9b12d5b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a666b4-ec07-4092-9f65-2c9a5f4836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5476efd-2625-4ffb-b020-68dbe4abf389"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4e0f88-fd30-4d7e-990f-bade9b12d5b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d4ab446-cdcd-45da-bf4c-0404470def32}" ma:internalName="TaxCatchAll" ma:showField="CatchAllData" ma:web="dc4e0f88-fd30-4d7e-990f-bade9b12d5ba">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dc4e0f88-fd30-4d7e-990f-bade9b12d5ba" xsi:nil="true"/>
    <lcf76f155ced4ddcb4097134ff3c332f xmlns="21a666b4-ec07-4092-9f65-2c9a5f483666">
      <Terms xmlns="http://schemas.microsoft.com/office/infopath/2007/PartnerControls"/>
    </lcf76f155ced4ddcb4097134ff3c332f>
    <SharedWithUsers xmlns="dc4e0f88-fd30-4d7e-990f-bade9b12d5ba">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68FE62-8A24-4CB5-918C-65D6E56B98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1a666b4-ec07-4092-9f65-2c9a5f483666"/>
    <ds:schemaRef ds:uri="dc4e0f88-fd30-4d7e-990f-bade9b12d5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FA7A8D-9AB7-4BA1-B57E-E34FAEDD44F7}">
  <ds:schemaRefs>
    <ds:schemaRef ds:uri="http://purl.org/dc/dcmitype/"/>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615c6e71-bb21-4073-8f16-0221b9640fe0"/>
    <ds:schemaRef ds:uri="http://purl.org/dc/elements/1.1/"/>
    <ds:schemaRef ds:uri="http://schemas.microsoft.com/office/infopath/2007/PartnerControls"/>
    <ds:schemaRef ds:uri="91dc3e98-9183-4c4f-ae8e-793d63f008db"/>
    <ds:schemaRef ds:uri="http://schemas.microsoft.com/sharepoint/v3"/>
    <ds:schemaRef ds:uri="http://purl.org/dc/terms/"/>
    <ds:schemaRef ds:uri="dc4e0f88-fd30-4d7e-990f-bade9b12d5ba"/>
    <ds:schemaRef ds:uri="21a666b4-ec07-4092-9f65-2c9a5f483666"/>
  </ds:schemaRefs>
</ds:datastoreItem>
</file>

<file path=customXml/itemProps3.xml><?xml version="1.0" encoding="utf-8"?>
<ds:datastoreItem xmlns:ds="http://schemas.openxmlformats.org/officeDocument/2006/customXml" ds:itemID="{8B9283FE-B6C9-47CB-8E91-464624A79E77}">
  <ds:schemaRefs>
    <ds:schemaRef ds:uri="http://schemas.microsoft.com/sharepoint/v3/contenttype/forms"/>
  </ds:schemaRefs>
</ds:datastoreItem>
</file>

<file path=docMetadata/LabelInfo.xml><?xml version="1.0" encoding="utf-8"?>
<clbl:labelList xmlns:clbl="http://schemas.microsoft.com/office/2020/mipLabelMetadata">
  <clbl:label id="{8331b18d-2d87-48ef-a35f-ac8818ebf9b4}" enabled="0" method="" siteId="{8331b18d-2d87-48ef-a35f-ac8818ebf9b4}" removed="1"/>
</clbl:labelList>
</file>

<file path=docProps/app.xml><?xml version="1.0" encoding="utf-8"?>
<Properties xmlns="http://schemas.openxmlformats.org/officeDocument/2006/extended-properties" xmlns:vt="http://schemas.openxmlformats.org/officeDocument/2006/docPropsVTypes">
  <Template/>
  <TotalTime>199</TotalTime>
  <Words>1345</Words>
  <Application>Microsoft Office PowerPoint</Application>
  <PresentationFormat>On-screen Show (4:3)</PresentationFormat>
  <Paragraphs>260</Paragraphs>
  <Slides>17</Slides>
  <Notes>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Joint Base Elmendorf-Richardson</vt:lpstr>
      <vt:lpstr>Joint Base Elmendorf-Richardson</vt:lpstr>
      <vt:lpstr>Strategic Significance</vt:lpstr>
      <vt:lpstr>Alaska’s Strategic Location</vt:lpstr>
      <vt:lpstr>Key JBER Attributes</vt:lpstr>
      <vt:lpstr>Joint Base Structure</vt:lpstr>
      <vt:lpstr>PowerPoint Presentation</vt:lpstr>
      <vt:lpstr>Logistics Readiness Group</vt:lpstr>
      <vt:lpstr> Medical Group </vt:lpstr>
      <vt:lpstr>Civil Engineer Group</vt:lpstr>
      <vt:lpstr>Mission Support Group</vt:lpstr>
      <vt:lpstr>Emphasis Items</vt:lpstr>
      <vt:lpstr>Base Security</vt:lpstr>
      <vt:lpstr>PowerPoint Presentation</vt:lpstr>
      <vt:lpstr>Joint Base Against Drunk Driving (JBADD)</vt:lpstr>
      <vt:lpstr>How We Communicate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HUBER, WILLIAM P COL USA PACAF 673 ABW/CV</dc:creator>
  <cp:lastModifiedBy>BANKS, ALEXANDER C CPT USA PACAF 673 ABW/CDE</cp:lastModifiedBy>
  <cp:revision>24</cp:revision>
  <dcterms:created xsi:type="dcterms:W3CDTF">2024-10-18T18:58:28Z</dcterms:created>
  <dcterms:modified xsi:type="dcterms:W3CDTF">2026-02-04T21:31:20Z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0x01010056DDF6B3D6849A48BA4610C695D9B113</vt:lpwstr>
  </property>
  <property fmtid="{D5CDD505-2E9C-101B-9397-08002B2CF9AE}" pid="3" name="Created">
    <vt:filetime>2024-10-04T00:00:00Z</vt:filetime>
  </property>
  <property fmtid="{D5CDD505-2E9C-101B-9397-08002B2CF9AE}" pid="4" name="Creator">
    <vt:lpwstr>Acrobat PDFMaker 15 for PowerPoint</vt:lpwstr>
  </property>
  <property fmtid="{D5CDD505-2E9C-101B-9397-08002B2CF9AE}" pid="5" name="LastSaved">
    <vt:filetime>2024-10-18T00:00:00Z</vt:filetime>
  </property>
  <property fmtid="{D5CDD505-2E9C-101B-9397-08002B2CF9AE}" pid="6" name="Producer">
    <vt:lpwstr>Adobe PDF Library 23.6.96</vt:lpwstr>
  </property>
  <property fmtid="{D5CDD505-2E9C-101B-9397-08002B2CF9AE}" pid="7" name="Order">
    <vt:lpwstr>1274200.00000000</vt:lpwstr>
  </property>
  <property fmtid="{D5CDD505-2E9C-101B-9397-08002B2CF9AE}" pid="8" name="xd_ProgID">
    <vt:lpwstr/>
  </property>
  <property fmtid="{D5CDD505-2E9C-101B-9397-08002B2CF9AE}" pid="9" name="MediaServiceImageTags">
    <vt:lpwstr/>
  </property>
  <property fmtid="{D5CDD505-2E9C-101B-9397-08002B2CF9AE}" pid="10" name="_SourceUrl">
    <vt:lpwstr/>
  </property>
  <property fmtid="{D5CDD505-2E9C-101B-9397-08002B2CF9AE}" pid="11" name="_SharedFileIndex">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TriggerFlowInfo">
    <vt:lpwstr/>
  </property>
  <property fmtid="{D5CDD505-2E9C-101B-9397-08002B2CF9AE}" pid="16" name="xd_Signature">
    <vt:lpwstr/>
  </property>
</Properties>
</file>